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48" r:id="rId2"/>
    <p:sldMasterId id="2147483673" r:id="rId3"/>
  </p:sldMasterIdLst>
  <p:notesMasterIdLst>
    <p:notesMasterId r:id="rId32"/>
  </p:notesMasterIdLst>
  <p:sldIdLst>
    <p:sldId id="1063" r:id="rId4"/>
    <p:sldId id="258" r:id="rId5"/>
    <p:sldId id="925" r:id="rId6"/>
    <p:sldId id="1050" r:id="rId7"/>
    <p:sldId id="1051" r:id="rId8"/>
    <p:sldId id="973" r:id="rId9"/>
    <p:sldId id="1064" r:id="rId10"/>
    <p:sldId id="1033" r:id="rId11"/>
    <p:sldId id="1042" r:id="rId12"/>
    <p:sldId id="1043" r:id="rId13"/>
    <p:sldId id="1044" r:id="rId14"/>
    <p:sldId id="1045" r:id="rId15"/>
    <p:sldId id="1046" r:id="rId16"/>
    <p:sldId id="1047" r:id="rId17"/>
    <p:sldId id="1048" r:id="rId18"/>
    <p:sldId id="1061" r:id="rId19"/>
    <p:sldId id="1052" r:id="rId20"/>
    <p:sldId id="414" r:id="rId21"/>
    <p:sldId id="1062" r:id="rId22"/>
    <p:sldId id="1056" r:id="rId23"/>
    <p:sldId id="1055" r:id="rId24"/>
    <p:sldId id="257" r:id="rId25"/>
    <p:sldId id="259" r:id="rId26"/>
    <p:sldId id="1060" r:id="rId27"/>
    <p:sldId id="1037" r:id="rId28"/>
    <p:sldId id="1054" r:id="rId29"/>
    <p:sldId id="877" r:id="rId30"/>
    <p:sldId id="26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8C0"/>
    <a:srgbClr val="004E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125"/>
    <p:restoredTop sz="96327"/>
  </p:normalViewPr>
  <p:slideViewPr>
    <p:cSldViewPr snapToGrid="0" snapToObjects="1">
      <p:cViewPr varScale="1">
        <p:scale>
          <a:sx n="82" d="100"/>
          <a:sy n="82" d="100"/>
        </p:scale>
        <p:origin x="1066" y="7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3B118C-3E13-C64F-ACD0-AE2D8D0ED423}" type="datetimeFigureOut">
              <a:rPr lang="en-US" smtClean="0"/>
              <a:t>3/10/2022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F778B-6EEF-814D-B890-7AE97B85D8BD}" type="slidenum">
              <a:rPr lang="en-US" smtClean="0"/>
              <a:t>‹#›</a:t>
            </a:fld>
            <a:endParaRPr lang="en-US"/>
          </a:p>
        </p:txBody>
      </p:sp>
    </p:spTree>
    <p:extLst>
      <p:ext uri="{BB962C8B-B14F-4D97-AF65-F5344CB8AC3E}">
        <p14:creationId xmlns:p14="http://schemas.microsoft.com/office/powerpoint/2010/main" val="530296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effectLst/>
              </a:rPr>
              <a:t>There are two phases in the Neural Network lifecycle: the learning phase and the Inference phase. </a:t>
            </a:r>
            <a:endParaRPr lang="it-IT" dirty="0">
              <a:effectLst/>
            </a:endParaRPr>
          </a:p>
          <a:p>
            <a:r>
              <a:rPr lang="en-US" dirty="0">
                <a:effectLst/>
              </a:rPr>
              <a:t>In supervised learning the network is provided with the input picture and the desired target. In a kind of nonlinear mapping the network learns how to match input and the target. Layer after layer, it processes the input picture by multiplying it with coefficients, called weights, that, at the end of the process, will store what the network has learnt. If the target is not achieved the process start over and over again, adjusting the weights, until the target is finally reached.</a:t>
            </a:r>
            <a:endParaRPr lang="it-IT" dirty="0">
              <a:effectLst/>
            </a:endParaRPr>
          </a:p>
          <a:p>
            <a:r>
              <a:rPr lang="en-US" dirty="0">
                <a:effectLst/>
              </a:rPr>
              <a:t>Layer after layer, thanks to this process, the neural network extracts useful image features, like the ones in the red square. If you notice this features are very similar, for example, to the directional modes of the intra prediction and at the last layer, after many iterations, the network learns what is the best intra mode prediction. </a:t>
            </a:r>
            <a:endParaRPr lang="it-IT" dirty="0">
              <a:effectLst/>
            </a:endParaRPr>
          </a:p>
          <a:p>
            <a:r>
              <a:rPr lang="en-US" dirty="0">
                <a:effectLst/>
              </a:rPr>
              <a:t>In the inference phase the weights are frozen and, giving the input picture, the network will provide the output. </a:t>
            </a:r>
            <a:endParaRPr lang="it-IT" dirty="0">
              <a:effectLst/>
            </a:endParaRPr>
          </a:p>
          <a:p>
            <a:endParaRPr lang="it-IT" dirty="0"/>
          </a:p>
        </p:txBody>
      </p:sp>
      <p:sp>
        <p:nvSpPr>
          <p:cNvPr id="4" name="Segnaposto numero diapositiva 3"/>
          <p:cNvSpPr>
            <a:spLocks noGrp="1"/>
          </p:cNvSpPr>
          <p:nvPr>
            <p:ph type="sldNum" sz="quarter" idx="10"/>
          </p:nvPr>
        </p:nvSpPr>
        <p:spPr/>
        <p:txBody>
          <a:bodyPr/>
          <a:lstStyle/>
          <a:p>
            <a:fld id="{47B92DB8-F1D0-4DB9-9553-451FCA330AF3}" type="slidenum">
              <a:rPr lang="it-IT" smtClean="0"/>
              <a:t>23</a:t>
            </a:fld>
            <a:endParaRPr lang="it-IT"/>
          </a:p>
        </p:txBody>
      </p:sp>
    </p:spTree>
    <p:extLst>
      <p:ext uri="{BB962C8B-B14F-4D97-AF65-F5344CB8AC3E}">
        <p14:creationId xmlns:p14="http://schemas.microsoft.com/office/powerpoint/2010/main" val="11454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63A80-EEB2-104E-93DE-B08C5DB071CE}"/>
              </a:ext>
            </a:extLst>
          </p:cNvPr>
          <p:cNvSpPr>
            <a:spLocks noGrp="1"/>
          </p:cNvSpPr>
          <p:nvPr>
            <p:ph type="ctrTitle"/>
          </p:nvPr>
        </p:nvSpPr>
        <p:spPr>
          <a:xfrm>
            <a:off x="4761336" y="2544781"/>
            <a:ext cx="7124700" cy="956065"/>
          </a:xfrm>
        </p:spPr>
        <p:txBody>
          <a:bodyPr anchor="t" anchorCtr="0">
            <a:noAutofit/>
          </a:bodyPr>
          <a:lstStyle>
            <a:lvl1pPr algn="l">
              <a:defRPr sz="3600" b="1"/>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243552-5FD4-AC42-9547-D14C50077974}"/>
              </a:ext>
            </a:extLst>
          </p:cNvPr>
          <p:cNvSpPr>
            <a:spLocks noGrp="1"/>
          </p:cNvSpPr>
          <p:nvPr>
            <p:ph type="subTitle" idx="1"/>
          </p:nvPr>
        </p:nvSpPr>
        <p:spPr>
          <a:xfrm>
            <a:off x="4761336" y="3963934"/>
            <a:ext cx="7114502" cy="657546"/>
          </a:xfrm>
        </p:spPr>
        <p:txBody>
          <a:bodyPr>
            <a:no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80963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957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3DE01-00C3-7F4A-B7D1-92E088D6AE63}"/>
              </a:ext>
            </a:extLst>
          </p:cNvPr>
          <p:cNvSpPr>
            <a:spLocks noGrp="1"/>
          </p:cNvSpPr>
          <p:nvPr>
            <p:ph type="title"/>
          </p:nvPr>
        </p:nvSpPr>
        <p:spPr>
          <a:xfrm>
            <a:off x="4768967" y="2491875"/>
            <a:ext cx="6555769" cy="1737225"/>
          </a:xfrm>
        </p:spPr>
        <p:txBody>
          <a:bodyPr/>
          <a:lstStyle/>
          <a:p>
            <a:r>
              <a:rPr lang="en-US"/>
              <a:t>Click to edit Master title style</a:t>
            </a:r>
          </a:p>
        </p:txBody>
      </p:sp>
    </p:spTree>
    <p:extLst>
      <p:ext uri="{BB962C8B-B14F-4D97-AF65-F5344CB8AC3E}">
        <p14:creationId xmlns:p14="http://schemas.microsoft.com/office/powerpoint/2010/main" val="250909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B07B3F-EA4C-4FFD-B583-ED677708DA15}"/>
              </a:ext>
            </a:extLst>
          </p:cNvPr>
          <p:cNvSpPr>
            <a:spLocks noGrp="1"/>
          </p:cNvSpPr>
          <p:nvPr>
            <p:ph type="dt" sz="half" idx="10"/>
          </p:nvPr>
        </p:nvSpPr>
        <p:spPr/>
        <p:txBody>
          <a:bodyPr/>
          <a:lstStyle/>
          <a:p>
            <a:fld id="{46FC822F-6A66-4EAF-966F-D5D2278BE7C2}" type="datetimeFigureOut">
              <a:rPr lang="en-GB" smtClean="0"/>
              <a:t>2022-03-10</a:t>
            </a:fld>
            <a:endParaRPr lang="en-GB"/>
          </a:p>
        </p:txBody>
      </p:sp>
      <p:sp>
        <p:nvSpPr>
          <p:cNvPr id="4" name="Slide Number Placeholder 3">
            <a:extLst>
              <a:ext uri="{FF2B5EF4-FFF2-40B4-BE49-F238E27FC236}">
                <a16:creationId xmlns:a16="http://schemas.microsoft.com/office/drawing/2014/main" id="{7F5B418C-8D67-49BB-87CE-1907A09E91B9}"/>
              </a:ext>
            </a:extLst>
          </p:cNvPr>
          <p:cNvSpPr>
            <a:spLocks noGrp="1"/>
          </p:cNvSpPr>
          <p:nvPr>
            <p:ph type="sldNum" sz="quarter" idx="12"/>
          </p:nvPr>
        </p:nvSpPr>
        <p:spPr/>
        <p:txBody>
          <a:bodyPr/>
          <a:lstStyle/>
          <a:p>
            <a:fld id="{FCAA3309-9438-45D9-894A-B4102B87C06D}" type="slidenum">
              <a:rPr lang="en-GB" smtClean="0"/>
              <a:t>‹#›</a:t>
            </a:fld>
            <a:endParaRPr lang="en-GB"/>
          </a:p>
        </p:txBody>
      </p:sp>
      <p:pic>
        <p:nvPicPr>
          <p:cNvPr id="6" name="Picture 5">
            <a:extLst>
              <a:ext uri="{FF2B5EF4-FFF2-40B4-BE49-F238E27FC236}">
                <a16:creationId xmlns:a16="http://schemas.microsoft.com/office/drawing/2014/main" id="{8ECCB252-02C8-4A19-9922-F21EA2761001}"/>
              </a:ext>
            </a:extLst>
          </p:cNvPr>
          <p:cNvPicPr>
            <a:picLocks noChangeAspect="1"/>
          </p:cNvPicPr>
          <p:nvPr userDrawn="1"/>
        </p:nvPicPr>
        <p:blipFill>
          <a:blip r:embed="rId2"/>
          <a:stretch>
            <a:fillRect/>
          </a:stretch>
        </p:blipFill>
        <p:spPr>
          <a:xfrm>
            <a:off x="5436186" y="6291691"/>
            <a:ext cx="1319627" cy="534198"/>
          </a:xfrm>
          <a:prstGeom prst="rect">
            <a:avLst/>
          </a:prstGeom>
        </p:spPr>
      </p:pic>
    </p:spTree>
    <p:extLst>
      <p:ext uri="{BB962C8B-B14F-4D97-AF65-F5344CB8AC3E}">
        <p14:creationId xmlns:p14="http://schemas.microsoft.com/office/powerpoint/2010/main" val="2702818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B7A4-51F4-B741-9BE7-8CCA671CC52F}"/>
              </a:ext>
            </a:extLst>
          </p:cNvPr>
          <p:cNvSpPr>
            <a:spLocks noGrp="1"/>
          </p:cNvSpPr>
          <p:nvPr>
            <p:ph type="title" hasCustomPrompt="1"/>
          </p:nvPr>
        </p:nvSpPr>
        <p:spPr/>
        <p:txBody>
          <a:bodyPr>
            <a:normAutofit/>
          </a:bodyPr>
          <a:lstStyle/>
          <a:p>
            <a:r>
              <a:rPr lang="en-US" dirty="0"/>
              <a:t>Click To Edit Master Title Style</a:t>
            </a:r>
          </a:p>
        </p:txBody>
      </p:sp>
      <p:sp>
        <p:nvSpPr>
          <p:cNvPr id="3" name="Content Placeholder 2">
            <a:extLst>
              <a:ext uri="{FF2B5EF4-FFF2-40B4-BE49-F238E27FC236}">
                <a16:creationId xmlns:a16="http://schemas.microsoft.com/office/drawing/2014/main" id="{91121DF0-3C8E-1C45-B258-E2B1190307BE}"/>
              </a:ext>
            </a:extLst>
          </p:cNvPr>
          <p:cNvSpPr>
            <a:spLocks noGrp="1"/>
          </p:cNvSpPr>
          <p:nvPr>
            <p:ph idx="1"/>
          </p:nvPr>
        </p:nvSpPr>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3697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4D149-8BC3-1A49-9BE6-4D0673193A52}"/>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362151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6134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45121-A45C-4795-8DF4-873D67E648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6CDCF8-D30F-4281-AEC9-E100D3E16B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D76B2A-B565-442C-8AF8-E07438A4EF26}"/>
              </a:ext>
            </a:extLst>
          </p:cNvPr>
          <p:cNvSpPr>
            <a:spLocks noGrp="1"/>
          </p:cNvSpPr>
          <p:nvPr>
            <p:ph type="dt" sz="half" idx="10"/>
          </p:nvPr>
        </p:nvSpPr>
        <p:spPr/>
        <p:txBody>
          <a:bodyPr/>
          <a:lstStyle/>
          <a:p>
            <a:fld id="{46FC822F-6A66-4EAF-966F-D5D2278BE7C2}" type="datetimeFigureOut">
              <a:rPr lang="en-GB" smtClean="0"/>
              <a:t>2022-03-10</a:t>
            </a:fld>
            <a:endParaRPr lang="en-GB"/>
          </a:p>
        </p:txBody>
      </p:sp>
      <p:sp>
        <p:nvSpPr>
          <p:cNvPr id="6" name="Slide Number Placeholder 5">
            <a:extLst>
              <a:ext uri="{FF2B5EF4-FFF2-40B4-BE49-F238E27FC236}">
                <a16:creationId xmlns:a16="http://schemas.microsoft.com/office/drawing/2014/main" id="{7660F0BA-4ECB-4209-B950-CA976A71AE66}"/>
              </a:ext>
            </a:extLst>
          </p:cNvPr>
          <p:cNvSpPr>
            <a:spLocks noGrp="1"/>
          </p:cNvSpPr>
          <p:nvPr>
            <p:ph type="sldNum" sz="quarter" idx="12"/>
          </p:nvPr>
        </p:nvSpPr>
        <p:spPr/>
        <p:txBody>
          <a:bodyPr/>
          <a:lstStyle/>
          <a:p>
            <a:fld id="{FCAA3309-9438-45D9-894A-B4102B87C06D}" type="slidenum">
              <a:rPr lang="en-GB" smtClean="0"/>
              <a:t>‹#›</a:t>
            </a:fld>
            <a:endParaRPr lang="en-GB"/>
          </a:p>
        </p:txBody>
      </p:sp>
    </p:spTree>
    <p:extLst>
      <p:ext uri="{BB962C8B-B14F-4D97-AF65-F5344CB8AC3E}">
        <p14:creationId xmlns:p14="http://schemas.microsoft.com/office/powerpoint/2010/main" val="2306715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0F970-A534-4826-BF1F-76B8F3607E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63FF2C-9F0F-4CD2-A4FB-427EEDE7E1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0E6AE31-6CCE-45C0-B4E4-4C647FE6B2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CE465A3-B73B-4E3F-BB90-51461B68B6B0}"/>
              </a:ext>
            </a:extLst>
          </p:cNvPr>
          <p:cNvSpPr>
            <a:spLocks noGrp="1"/>
          </p:cNvSpPr>
          <p:nvPr>
            <p:ph type="dt" sz="half" idx="10"/>
          </p:nvPr>
        </p:nvSpPr>
        <p:spPr/>
        <p:txBody>
          <a:bodyPr/>
          <a:lstStyle/>
          <a:p>
            <a:fld id="{46FC822F-6A66-4EAF-966F-D5D2278BE7C2}" type="datetimeFigureOut">
              <a:rPr lang="en-GB" smtClean="0"/>
              <a:t>2022-03-10</a:t>
            </a:fld>
            <a:endParaRPr lang="en-GB"/>
          </a:p>
        </p:txBody>
      </p:sp>
      <p:sp>
        <p:nvSpPr>
          <p:cNvPr id="7" name="Slide Number Placeholder 6">
            <a:extLst>
              <a:ext uri="{FF2B5EF4-FFF2-40B4-BE49-F238E27FC236}">
                <a16:creationId xmlns:a16="http://schemas.microsoft.com/office/drawing/2014/main" id="{0A1240C8-3368-44B0-9D99-7AE4786B6CB5}"/>
              </a:ext>
            </a:extLst>
          </p:cNvPr>
          <p:cNvSpPr>
            <a:spLocks noGrp="1"/>
          </p:cNvSpPr>
          <p:nvPr>
            <p:ph type="sldNum" sz="quarter" idx="12"/>
          </p:nvPr>
        </p:nvSpPr>
        <p:spPr/>
        <p:txBody>
          <a:bodyPr/>
          <a:lstStyle/>
          <a:p>
            <a:fld id="{FCAA3309-9438-45D9-894A-B4102B87C06D}" type="slidenum">
              <a:rPr lang="en-GB" smtClean="0"/>
              <a:t>‹#›</a:t>
            </a:fld>
            <a:endParaRPr lang="en-GB"/>
          </a:p>
        </p:txBody>
      </p:sp>
    </p:spTree>
    <p:extLst>
      <p:ext uri="{BB962C8B-B14F-4D97-AF65-F5344CB8AC3E}">
        <p14:creationId xmlns:p14="http://schemas.microsoft.com/office/powerpoint/2010/main" val="4084107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214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jp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D207D6-CBD7-F341-B948-8F6FAEE47570}"/>
              </a:ext>
            </a:extLst>
          </p:cNvPr>
          <p:cNvSpPr>
            <a:spLocks noGrp="1"/>
          </p:cNvSpPr>
          <p:nvPr>
            <p:ph type="title"/>
          </p:nvPr>
        </p:nvSpPr>
        <p:spPr>
          <a:xfrm>
            <a:off x="4775230" y="2491876"/>
            <a:ext cx="6555769" cy="1297530"/>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9A0B7F-F0D4-0647-97BA-0BE7264C31B1}"/>
              </a:ext>
            </a:extLst>
          </p:cNvPr>
          <p:cNvSpPr>
            <a:spLocks noGrp="1"/>
          </p:cNvSpPr>
          <p:nvPr>
            <p:ph type="body" idx="1"/>
          </p:nvPr>
        </p:nvSpPr>
        <p:spPr>
          <a:xfrm>
            <a:off x="4775230" y="3891348"/>
            <a:ext cx="6555770" cy="417041"/>
          </a:xfrm>
          <a:prstGeom prst="rect">
            <a:avLst/>
          </a:prstGeom>
        </p:spPr>
        <p:txBody>
          <a:bodyPr vert="horz" lIns="91440" tIns="45720" rIns="91440" bIns="45720" rtlCol="0">
            <a:noAutofit/>
          </a:bodyPr>
          <a:lstStyle/>
          <a:p>
            <a:pPr lvl="0"/>
            <a:r>
              <a:rPr lang="en-US" dirty="0"/>
              <a:t>Edit Master text styles</a:t>
            </a:r>
          </a:p>
        </p:txBody>
      </p:sp>
    </p:spTree>
    <p:extLst>
      <p:ext uri="{BB962C8B-B14F-4D97-AF65-F5344CB8AC3E}">
        <p14:creationId xmlns:p14="http://schemas.microsoft.com/office/powerpoint/2010/main" val="1652946901"/>
      </p:ext>
    </p:extLst>
  </p:cSld>
  <p:clrMap bg1="lt1" tx1="dk1" bg2="lt2" tx2="dk2" accent1="accent1" accent2="accent2" accent3="accent3" accent4="accent4" accent5="accent5" accent6="accent6" hlink="hlink" folHlink="folHlink"/>
  <p:sldLayoutIdLst>
    <p:sldLayoutId id="2147483666" r:id="rId1"/>
    <p:sldLayoutId id="2147483671" r:id="rId2"/>
    <p:sldLayoutId id="2147483676" r:id="rId3"/>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632" userDrawn="1">
          <p15:clr>
            <a:srgbClr val="F26B43"/>
          </p15:clr>
        </p15:guide>
        <p15:guide id="4" orient="horz" pos="2664" userDrawn="1">
          <p15:clr>
            <a:srgbClr val="F26B43"/>
          </p15:clr>
        </p15:guide>
        <p15:guide id="5" pos="3000" userDrawn="1">
          <p15:clr>
            <a:srgbClr val="F26B43"/>
          </p15:clr>
        </p15:guide>
        <p15:guide id="6" orient="horz" pos="3024" userDrawn="1">
          <p15:clr>
            <a:srgbClr val="F26B43"/>
          </p15:clr>
        </p15:guide>
        <p15:guide id="7" orient="horz" pos="24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A9C717-FDC1-0240-A185-904B34AD51FB}"/>
              </a:ext>
            </a:extLst>
          </p:cNvPr>
          <p:cNvSpPr>
            <a:spLocks noGrp="1"/>
          </p:cNvSpPr>
          <p:nvPr>
            <p:ph type="title"/>
          </p:nvPr>
        </p:nvSpPr>
        <p:spPr>
          <a:xfrm>
            <a:off x="845575" y="1635430"/>
            <a:ext cx="8947354" cy="66367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446B849-F8FE-CC4D-B661-8D899D754C62}"/>
              </a:ext>
            </a:extLst>
          </p:cNvPr>
          <p:cNvSpPr>
            <a:spLocks noGrp="1"/>
          </p:cNvSpPr>
          <p:nvPr>
            <p:ph type="body" idx="1"/>
          </p:nvPr>
        </p:nvSpPr>
        <p:spPr>
          <a:xfrm>
            <a:off x="838200" y="2545690"/>
            <a:ext cx="10515600" cy="3631273"/>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5966388"/>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77" r:id="rId4"/>
    <p:sldLayoutId id="2147483678" r:id="rId5"/>
  </p:sldLayoutIdLst>
  <p:txStyles>
    <p:titleStyle>
      <a:lvl1pPr algn="l" defTabSz="914400" rtl="0" eaLnBrk="1" latinLnBrk="0" hangingPunct="1">
        <a:lnSpc>
          <a:spcPct val="90000"/>
        </a:lnSpc>
        <a:spcBef>
          <a:spcPct val="0"/>
        </a:spcBef>
        <a:buNone/>
        <a:defRPr sz="3200" b="1" kern="1200">
          <a:solidFill>
            <a:srgbClr val="0F78C0"/>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0F78C0"/>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500"/>
        </a:spcBef>
        <a:buClr>
          <a:srgbClr val="0F78C0"/>
        </a:buClr>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500"/>
        </a:spcBef>
        <a:buClr>
          <a:srgbClr val="0F78C0"/>
        </a:buClr>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100000"/>
        </a:lnSpc>
        <a:spcBef>
          <a:spcPts val="500"/>
        </a:spcBef>
        <a:buClr>
          <a:srgbClr val="0F78C0"/>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00000"/>
        </a:lnSpc>
        <a:spcBef>
          <a:spcPts val="500"/>
        </a:spcBef>
        <a:buClr>
          <a:srgbClr val="0F78C0"/>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28" userDrawn="1">
          <p15:clr>
            <a:srgbClr val="F26B43"/>
          </p15:clr>
        </p15:guide>
        <p15:guide id="4" pos="7152" userDrawn="1">
          <p15:clr>
            <a:srgbClr val="F26B43"/>
          </p15:clr>
        </p15:guide>
        <p15:guide id="5" orient="horz" pos="528" userDrawn="1">
          <p15:clr>
            <a:srgbClr val="F26B43"/>
          </p15:clr>
        </p15:guide>
        <p15:guide id="6" orient="horz" pos="216" userDrawn="1">
          <p15:clr>
            <a:srgbClr val="F26B43"/>
          </p15:clr>
        </p15:guide>
        <p15:guide id="7" orient="horz" pos="3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2869821"/>
      </p:ext>
    </p:extLst>
  </p:cSld>
  <p:clrMap bg1="lt1" tx1="dk1" bg2="lt2" tx2="dk2" accent1="accent1" accent2="accent2" accent3="accent3" accent4="accent4" accent5="accent5" accent6="accent6" hlink="hlink" folHlink="folHlink"/>
  <p:sldLayoutIdLst>
    <p:sldLayoutId id="2147483674" r:id="rId1"/>
    <p:sldLayoutId id="214748367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0.png"/><Relationship Id="rId2" Type="http://schemas.openxmlformats.org/officeDocument/2006/relationships/image" Target="../media/image190.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10.png"/><Relationship Id="rId4" Type="http://schemas.openxmlformats.org/officeDocument/2006/relationships/image" Target="../media/image80.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77ECD250-C814-184F-BBC1-D478A8B6B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7518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46CFB-75BC-4DC7-8FE9-25A0D846A478}"/>
              </a:ext>
            </a:extLst>
          </p:cNvPr>
          <p:cNvSpPr>
            <a:spLocks noGrp="1"/>
          </p:cNvSpPr>
          <p:nvPr>
            <p:ph type="title"/>
          </p:nvPr>
        </p:nvSpPr>
        <p:spPr>
          <a:xfrm>
            <a:off x="845575" y="1585734"/>
            <a:ext cx="8947354" cy="663679"/>
          </a:xfrm>
        </p:spPr>
        <p:txBody>
          <a:bodyPr/>
          <a:lstStyle/>
          <a:p>
            <a:r>
              <a:rPr lang="en-GB" dirty="0"/>
              <a:t>MPAI-EVC Requirements</a:t>
            </a:r>
          </a:p>
        </p:txBody>
      </p:sp>
      <p:sp>
        <p:nvSpPr>
          <p:cNvPr id="3" name="Content Placeholder 2">
            <a:extLst>
              <a:ext uri="{FF2B5EF4-FFF2-40B4-BE49-F238E27FC236}">
                <a16:creationId xmlns:a16="http://schemas.microsoft.com/office/drawing/2014/main" id="{4EF4348E-5682-4478-8B20-80BCBC88FF71}"/>
              </a:ext>
            </a:extLst>
          </p:cNvPr>
          <p:cNvSpPr>
            <a:spLocks noGrp="1"/>
          </p:cNvSpPr>
          <p:nvPr>
            <p:ph idx="1"/>
          </p:nvPr>
        </p:nvSpPr>
        <p:spPr>
          <a:xfrm>
            <a:off x="845575" y="2128881"/>
            <a:ext cx="10597587" cy="5160169"/>
          </a:xfrm>
        </p:spPr>
        <p:txBody>
          <a:bodyPr>
            <a:normAutofit/>
          </a:bodyPr>
          <a:lstStyle/>
          <a:p>
            <a:pPr>
              <a:lnSpc>
                <a:spcPct val="110000"/>
              </a:lnSpc>
            </a:pPr>
            <a:endParaRPr lang="en-US" sz="2400" dirty="0"/>
          </a:p>
          <a:p>
            <a:pPr>
              <a:lnSpc>
                <a:spcPct val="110000"/>
              </a:lnSpc>
            </a:pPr>
            <a:r>
              <a:rPr lang="en-US" sz="2400" dirty="0"/>
              <a:t>Coding Efficiency</a:t>
            </a:r>
          </a:p>
          <a:p>
            <a:pPr lvl="1">
              <a:lnSpc>
                <a:spcPct val="110000"/>
              </a:lnSpc>
            </a:pPr>
            <a:r>
              <a:rPr lang="en-US" sz="2000" dirty="0"/>
              <a:t>Must be able to provide up to  50% bitrate reduction for the same resolution (efficiency improvement) over state-of-the-art existing video coding standard EVC </a:t>
            </a:r>
          </a:p>
          <a:p>
            <a:pPr>
              <a:lnSpc>
                <a:spcPct val="110000"/>
              </a:lnSpc>
            </a:pPr>
            <a:r>
              <a:rPr lang="en-GB" sz="2400" dirty="0"/>
              <a:t>Content Types</a:t>
            </a:r>
          </a:p>
          <a:p>
            <a:pPr lvl="1">
              <a:lnSpc>
                <a:spcPct val="110000"/>
              </a:lnSpc>
            </a:pPr>
            <a:r>
              <a:rPr lang="en-US" sz="2000" dirty="0"/>
              <a:t>Natural video (Video camera captured content), Moving Film (Film cameras captured content) Computer generated graphics, Hybrid, Video gaming content</a:t>
            </a:r>
          </a:p>
          <a:p>
            <a:endParaRPr lang="en-GB" dirty="0"/>
          </a:p>
        </p:txBody>
      </p:sp>
    </p:spTree>
    <p:extLst>
      <p:ext uri="{BB962C8B-B14F-4D97-AF65-F5344CB8AC3E}">
        <p14:creationId xmlns:p14="http://schemas.microsoft.com/office/powerpoint/2010/main" val="1445870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3CEC1-12F2-441F-B66E-C404C2D4E90F}"/>
              </a:ext>
            </a:extLst>
          </p:cNvPr>
          <p:cNvSpPr>
            <a:spLocks noGrp="1"/>
          </p:cNvSpPr>
          <p:nvPr>
            <p:ph type="title"/>
          </p:nvPr>
        </p:nvSpPr>
        <p:spPr/>
        <p:txBody>
          <a:bodyPr/>
          <a:lstStyle/>
          <a:p>
            <a:r>
              <a:rPr lang="en-GB" dirty="0"/>
              <a:t>MPAI-EVC Requirements (Continued)</a:t>
            </a:r>
          </a:p>
        </p:txBody>
      </p:sp>
      <p:sp>
        <p:nvSpPr>
          <p:cNvPr id="3" name="Content Placeholder 2">
            <a:extLst>
              <a:ext uri="{FF2B5EF4-FFF2-40B4-BE49-F238E27FC236}">
                <a16:creationId xmlns:a16="http://schemas.microsoft.com/office/drawing/2014/main" id="{6F7B7CB6-4BB3-4FBA-81A8-48C7F27EAD1A}"/>
              </a:ext>
            </a:extLst>
          </p:cNvPr>
          <p:cNvSpPr>
            <a:spLocks noGrp="1"/>
          </p:cNvSpPr>
          <p:nvPr>
            <p:ph idx="1"/>
          </p:nvPr>
        </p:nvSpPr>
        <p:spPr/>
        <p:txBody>
          <a:bodyPr>
            <a:normAutofit fontScale="92500"/>
          </a:bodyPr>
          <a:lstStyle/>
          <a:p>
            <a:pPr>
              <a:lnSpc>
                <a:spcPct val="110000"/>
              </a:lnSpc>
            </a:pPr>
            <a:r>
              <a:rPr lang="en-GB" sz="2400" dirty="0"/>
              <a:t>Content Attributes</a:t>
            </a:r>
            <a:endParaRPr lang="en-GB" dirty="0"/>
          </a:p>
          <a:p>
            <a:pPr lvl="1">
              <a:lnSpc>
                <a:spcPct val="110000"/>
              </a:lnSpc>
            </a:pPr>
            <a:r>
              <a:rPr lang="en-US" sz="2000" dirty="0"/>
              <a:t>Up to 8k resolution – currently…</a:t>
            </a:r>
          </a:p>
          <a:p>
            <a:pPr lvl="1">
              <a:lnSpc>
                <a:spcPct val="110000"/>
              </a:lnSpc>
            </a:pPr>
            <a:r>
              <a:rPr lang="en-US" sz="2000" dirty="0"/>
              <a:t>Rectangular video with wide range of aspect ratios, including video banners and vertical video</a:t>
            </a:r>
          </a:p>
          <a:p>
            <a:pPr lvl="1">
              <a:lnSpc>
                <a:spcPct val="110000"/>
              </a:lnSpc>
            </a:pPr>
            <a:r>
              <a:rPr lang="en-US" sz="2000" dirty="0"/>
              <a:t>SDR, HDR </a:t>
            </a:r>
            <a:r>
              <a:rPr lang="en-US" dirty="0"/>
              <a:t>standards</a:t>
            </a:r>
            <a:endParaRPr lang="en-US" sz="2000" dirty="0"/>
          </a:p>
          <a:p>
            <a:pPr lvl="1">
              <a:lnSpc>
                <a:spcPct val="110000"/>
              </a:lnSpc>
            </a:pPr>
            <a:r>
              <a:rPr lang="en-US" sz="2000" dirty="0"/>
              <a:t>Standard and Wide Color Gamut</a:t>
            </a:r>
          </a:p>
          <a:p>
            <a:pPr lvl="1">
              <a:lnSpc>
                <a:spcPct val="110000"/>
              </a:lnSpc>
            </a:pPr>
            <a:r>
              <a:rPr lang="en-US" sz="2000" dirty="0"/>
              <a:t>4:2:0, 4:2:2 and 4:4:4 Color formats (initial focus is on YUV based coding)</a:t>
            </a:r>
          </a:p>
          <a:p>
            <a:pPr lvl="1">
              <a:lnSpc>
                <a:spcPct val="110000"/>
              </a:lnSpc>
            </a:pPr>
            <a:r>
              <a:rPr lang="en-US" sz="2000" dirty="0"/>
              <a:t>Frame Rates: up to 120 Hz</a:t>
            </a:r>
          </a:p>
          <a:p>
            <a:pPr lvl="1">
              <a:lnSpc>
                <a:spcPct val="110000"/>
              </a:lnSpc>
            </a:pPr>
            <a:r>
              <a:rPr lang="en-US" sz="2000" dirty="0"/>
              <a:t>Bit depth: Initial focus is up to 10 followed to 12 bits video</a:t>
            </a:r>
            <a:endParaRPr lang="en-GB" sz="2000" dirty="0"/>
          </a:p>
          <a:p>
            <a:pPr marL="0" indent="0">
              <a:buNone/>
            </a:pPr>
            <a:r>
              <a:rPr lang="en-GB" sz="2000" dirty="0"/>
              <a:t>This list provides only the main focus, not the limitations, of the initial EVC standard development effort</a:t>
            </a:r>
          </a:p>
        </p:txBody>
      </p:sp>
    </p:spTree>
    <p:extLst>
      <p:ext uri="{BB962C8B-B14F-4D97-AF65-F5344CB8AC3E}">
        <p14:creationId xmlns:p14="http://schemas.microsoft.com/office/powerpoint/2010/main" val="3561409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AA331-3955-421D-A282-85CEC73342FD}"/>
              </a:ext>
            </a:extLst>
          </p:cNvPr>
          <p:cNvSpPr>
            <a:spLocks noGrp="1"/>
          </p:cNvSpPr>
          <p:nvPr>
            <p:ph type="title"/>
          </p:nvPr>
        </p:nvSpPr>
        <p:spPr/>
        <p:txBody>
          <a:bodyPr/>
          <a:lstStyle/>
          <a:p>
            <a:r>
              <a:rPr lang="en-GB" dirty="0"/>
              <a:t>MPAI-EVC Requirements (Continued)</a:t>
            </a:r>
          </a:p>
        </p:txBody>
      </p:sp>
      <p:sp>
        <p:nvSpPr>
          <p:cNvPr id="3" name="Content Placeholder 2">
            <a:extLst>
              <a:ext uri="{FF2B5EF4-FFF2-40B4-BE49-F238E27FC236}">
                <a16:creationId xmlns:a16="http://schemas.microsoft.com/office/drawing/2014/main" id="{053BF4D5-7325-4AAB-BF04-32332F5B2D36}"/>
              </a:ext>
            </a:extLst>
          </p:cNvPr>
          <p:cNvSpPr>
            <a:spLocks noGrp="1"/>
          </p:cNvSpPr>
          <p:nvPr>
            <p:ph idx="1"/>
          </p:nvPr>
        </p:nvSpPr>
        <p:spPr/>
        <p:txBody>
          <a:bodyPr>
            <a:normAutofit fontScale="77500" lnSpcReduction="20000"/>
          </a:bodyPr>
          <a:lstStyle/>
          <a:p>
            <a:pPr>
              <a:lnSpc>
                <a:spcPct val="110000"/>
              </a:lnSpc>
            </a:pPr>
            <a:r>
              <a:rPr lang="en-US" sz="2600" dirty="0"/>
              <a:t>Compression Types</a:t>
            </a:r>
          </a:p>
          <a:p>
            <a:pPr lvl="1">
              <a:lnSpc>
                <a:spcPct val="110000"/>
              </a:lnSpc>
            </a:pPr>
            <a:r>
              <a:rPr lang="en-US" sz="2100" dirty="0"/>
              <a:t>Initial focus is on Lossy compression and visually Lossless compression</a:t>
            </a:r>
          </a:p>
          <a:p>
            <a:pPr lvl="1">
              <a:lnSpc>
                <a:spcPct val="110000"/>
              </a:lnSpc>
            </a:pPr>
            <a:r>
              <a:rPr lang="en-US" sz="2100" dirty="0"/>
              <a:t>Currently, mathematically lossless coding is not considered</a:t>
            </a:r>
          </a:p>
          <a:p>
            <a:pPr>
              <a:lnSpc>
                <a:spcPct val="110000"/>
              </a:lnSpc>
            </a:pPr>
            <a:r>
              <a:rPr lang="en-US" sz="2600" dirty="0"/>
              <a:t>Compression Modes</a:t>
            </a:r>
          </a:p>
          <a:p>
            <a:pPr lvl="1">
              <a:lnSpc>
                <a:spcPct val="110000"/>
              </a:lnSpc>
            </a:pPr>
            <a:r>
              <a:rPr lang="en-US" sz="2100" dirty="0"/>
              <a:t>Real Time and Off-Line Coding</a:t>
            </a:r>
          </a:p>
          <a:p>
            <a:pPr>
              <a:lnSpc>
                <a:spcPct val="110000"/>
              </a:lnSpc>
            </a:pPr>
            <a:r>
              <a:rPr lang="en-US" sz="2600" dirty="0"/>
              <a:t>Viewing Environment</a:t>
            </a:r>
          </a:p>
          <a:p>
            <a:pPr lvl="1">
              <a:lnSpc>
                <a:spcPct val="110000"/>
              </a:lnSpc>
            </a:pPr>
            <a:r>
              <a:rPr lang="en-US" sz="1900" dirty="0"/>
              <a:t>2D, including Head Mounted Display (HMD)</a:t>
            </a:r>
          </a:p>
          <a:p>
            <a:pPr lvl="1">
              <a:lnSpc>
                <a:spcPct val="110000"/>
              </a:lnSpc>
            </a:pPr>
            <a:r>
              <a:rPr lang="en-US" sz="1900" dirty="0"/>
              <a:t>3D (Stereoscopic) and Immersive – Not in Phase 1</a:t>
            </a:r>
          </a:p>
          <a:p>
            <a:pPr>
              <a:lnSpc>
                <a:spcPct val="110000"/>
              </a:lnSpc>
            </a:pPr>
            <a:r>
              <a:rPr lang="en-GB" sz="2600" dirty="0"/>
              <a:t>Distribution Networks</a:t>
            </a:r>
          </a:p>
          <a:p>
            <a:pPr lvl="1">
              <a:lnSpc>
                <a:spcPct val="110000"/>
              </a:lnSpc>
            </a:pPr>
            <a:r>
              <a:rPr lang="en-US" sz="2100" dirty="0"/>
              <a:t>Guaranteed channel bandwidth and capacity </a:t>
            </a:r>
          </a:p>
          <a:p>
            <a:pPr lvl="1">
              <a:lnSpc>
                <a:spcPct val="110000"/>
              </a:lnSpc>
            </a:pPr>
            <a:r>
              <a:rPr lang="en-US" sz="2100" dirty="0"/>
              <a:t>Best effort channel capacity</a:t>
            </a:r>
            <a:endParaRPr lang="en-US" sz="1700" dirty="0"/>
          </a:p>
        </p:txBody>
      </p:sp>
    </p:spTree>
    <p:extLst>
      <p:ext uri="{BB962C8B-B14F-4D97-AF65-F5344CB8AC3E}">
        <p14:creationId xmlns:p14="http://schemas.microsoft.com/office/powerpoint/2010/main" val="2060813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46CFB-75BC-4DC7-8FE9-25A0D846A478}"/>
              </a:ext>
            </a:extLst>
          </p:cNvPr>
          <p:cNvSpPr>
            <a:spLocks noGrp="1"/>
          </p:cNvSpPr>
          <p:nvPr>
            <p:ph type="title"/>
          </p:nvPr>
        </p:nvSpPr>
        <p:spPr>
          <a:xfrm>
            <a:off x="961179" y="1182757"/>
            <a:ext cx="10515600" cy="639763"/>
          </a:xfrm>
        </p:spPr>
        <p:txBody>
          <a:bodyPr/>
          <a:lstStyle/>
          <a:p>
            <a:r>
              <a:rPr lang="en-GB" dirty="0"/>
              <a:t>MPAI-EVC Requirements (Continued)</a:t>
            </a:r>
          </a:p>
        </p:txBody>
      </p:sp>
      <p:sp>
        <p:nvSpPr>
          <p:cNvPr id="3" name="Content Placeholder 2">
            <a:extLst>
              <a:ext uri="{FF2B5EF4-FFF2-40B4-BE49-F238E27FC236}">
                <a16:creationId xmlns:a16="http://schemas.microsoft.com/office/drawing/2014/main" id="{4EF4348E-5682-4478-8B20-80BCBC88FF71}"/>
              </a:ext>
            </a:extLst>
          </p:cNvPr>
          <p:cNvSpPr>
            <a:spLocks noGrp="1"/>
          </p:cNvSpPr>
          <p:nvPr>
            <p:ph idx="1"/>
          </p:nvPr>
        </p:nvSpPr>
        <p:spPr>
          <a:xfrm>
            <a:off x="715221" y="2057400"/>
            <a:ext cx="10597587" cy="4574863"/>
          </a:xfrm>
        </p:spPr>
        <p:txBody>
          <a:bodyPr>
            <a:normAutofit fontScale="62500" lnSpcReduction="20000"/>
          </a:bodyPr>
          <a:lstStyle/>
          <a:p>
            <a:pPr>
              <a:lnSpc>
                <a:spcPct val="110000"/>
              </a:lnSpc>
            </a:pPr>
            <a:r>
              <a:rPr lang="en-US" sz="3200" dirty="0"/>
              <a:t>Protocols</a:t>
            </a:r>
          </a:p>
          <a:p>
            <a:pPr lvl="1">
              <a:lnSpc>
                <a:spcPct val="110000"/>
              </a:lnSpc>
            </a:pPr>
            <a:r>
              <a:rPr lang="en-US" sz="2600" dirty="0"/>
              <a:t>Friendly for distribution of compressed video using different transport protocols</a:t>
            </a:r>
          </a:p>
          <a:p>
            <a:pPr lvl="2">
              <a:lnSpc>
                <a:spcPct val="110000"/>
              </a:lnSpc>
            </a:pPr>
            <a:r>
              <a:rPr lang="en-US" sz="2300" dirty="0"/>
              <a:t>IP based (including HTTP Live Streaming)</a:t>
            </a:r>
          </a:p>
          <a:p>
            <a:pPr lvl="2">
              <a:lnSpc>
                <a:spcPct val="110000"/>
              </a:lnSpc>
            </a:pPr>
            <a:r>
              <a:rPr lang="en-US" sz="2300" dirty="0"/>
              <a:t>MPEG-2 Transport Stream (TS)</a:t>
            </a:r>
          </a:p>
          <a:p>
            <a:pPr lvl="2">
              <a:lnSpc>
                <a:spcPct val="110000"/>
              </a:lnSpc>
            </a:pPr>
            <a:r>
              <a:rPr lang="en-US" sz="2300" dirty="0"/>
              <a:t>MPEG Media Transport (MMT)</a:t>
            </a:r>
          </a:p>
          <a:p>
            <a:pPr lvl="2">
              <a:lnSpc>
                <a:spcPct val="110000"/>
              </a:lnSpc>
            </a:pPr>
            <a:r>
              <a:rPr lang="en-US" sz="2300" dirty="0"/>
              <a:t>Others</a:t>
            </a:r>
          </a:p>
          <a:p>
            <a:pPr>
              <a:lnSpc>
                <a:spcPct val="110000"/>
              </a:lnSpc>
            </a:pPr>
            <a:r>
              <a:rPr lang="en-US" sz="3200" dirty="0"/>
              <a:t>Rate Control</a:t>
            </a:r>
          </a:p>
          <a:p>
            <a:pPr lvl="1">
              <a:lnSpc>
                <a:spcPct val="110000"/>
              </a:lnSpc>
            </a:pPr>
            <a:r>
              <a:rPr lang="en-US" sz="2600" dirty="0"/>
              <a:t>CBR, VBR, Capped VBR</a:t>
            </a:r>
          </a:p>
          <a:p>
            <a:pPr>
              <a:lnSpc>
                <a:spcPct val="110000"/>
              </a:lnSpc>
            </a:pPr>
            <a:r>
              <a:rPr lang="en-US" sz="3200" dirty="0"/>
              <a:t>End-to-end delay</a:t>
            </a:r>
          </a:p>
          <a:p>
            <a:pPr lvl="1">
              <a:lnSpc>
                <a:spcPct val="110000"/>
              </a:lnSpc>
            </a:pPr>
            <a:r>
              <a:rPr lang="en-US" sz="2600" dirty="0"/>
              <a:t>High (&gt; 100 msec to off-line encoding)</a:t>
            </a:r>
          </a:p>
          <a:p>
            <a:pPr lvl="1">
              <a:lnSpc>
                <a:spcPct val="110000"/>
              </a:lnSpc>
            </a:pPr>
            <a:r>
              <a:rPr lang="en-US" sz="2600" dirty="0"/>
              <a:t>Low  (30 msec &lt; Delay &lt;100 msec)</a:t>
            </a:r>
          </a:p>
          <a:p>
            <a:pPr lvl="1">
              <a:lnSpc>
                <a:spcPct val="110000"/>
              </a:lnSpc>
            </a:pPr>
            <a:r>
              <a:rPr lang="en-US" sz="2600" dirty="0"/>
              <a:t>Very Low (&lt; 30 msec; less than one picture frame)</a:t>
            </a:r>
          </a:p>
          <a:p>
            <a:pPr>
              <a:lnSpc>
                <a:spcPct val="110000"/>
              </a:lnSpc>
            </a:pPr>
            <a:r>
              <a:rPr lang="en-US" sz="3200" dirty="0"/>
              <a:t>Accessibility</a:t>
            </a:r>
          </a:p>
          <a:p>
            <a:pPr lvl="1">
              <a:lnSpc>
                <a:spcPct val="110000"/>
              </a:lnSpc>
            </a:pPr>
            <a:r>
              <a:rPr lang="en-US" sz="2600" dirty="0"/>
              <a:t>Picture level/resolution (Editing, Splicing etc.)</a:t>
            </a:r>
          </a:p>
          <a:p>
            <a:pPr lvl="1">
              <a:lnSpc>
                <a:spcPct val="110000"/>
              </a:lnSpc>
            </a:pPr>
            <a:r>
              <a:rPr lang="en-US" sz="2600" dirty="0"/>
              <a:t>Greater than one picture lag/resolution (channel change, commercial insertion etc.)</a:t>
            </a:r>
          </a:p>
          <a:p>
            <a:pPr>
              <a:lnSpc>
                <a:spcPct val="110000"/>
              </a:lnSpc>
            </a:pPr>
            <a:endParaRPr lang="en-US" sz="2600" dirty="0"/>
          </a:p>
        </p:txBody>
      </p:sp>
    </p:spTree>
    <p:extLst>
      <p:ext uri="{BB962C8B-B14F-4D97-AF65-F5344CB8AC3E}">
        <p14:creationId xmlns:p14="http://schemas.microsoft.com/office/powerpoint/2010/main" val="1886875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46CFB-75BC-4DC7-8FE9-25A0D846A478}"/>
              </a:ext>
            </a:extLst>
          </p:cNvPr>
          <p:cNvSpPr>
            <a:spLocks noGrp="1"/>
          </p:cNvSpPr>
          <p:nvPr>
            <p:ph type="title"/>
          </p:nvPr>
        </p:nvSpPr>
        <p:spPr>
          <a:xfrm>
            <a:off x="838199" y="1575795"/>
            <a:ext cx="8947354" cy="663679"/>
          </a:xfrm>
        </p:spPr>
        <p:txBody>
          <a:bodyPr/>
          <a:lstStyle/>
          <a:p>
            <a:r>
              <a:rPr lang="en-GB" dirty="0"/>
              <a:t>MPAI-EVC Requirements (Continued)</a:t>
            </a:r>
          </a:p>
        </p:txBody>
      </p:sp>
      <p:sp>
        <p:nvSpPr>
          <p:cNvPr id="3" name="Content Placeholder 2">
            <a:extLst>
              <a:ext uri="{FF2B5EF4-FFF2-40B4-BE49-F238E27FC236}">
                <a16:creationId xmlns:a16="http://schemas.microsoft.com/office/drawing/2014/main" id="{4EF4348E-5682-4478-8B20-80BCBC88FF71}"/>
              </a:ext>
            </a:extLst>
          </p:cNvPr>
          <p:cNvSpPr>
            <a:spLocks noGrp="1"/>
          </p:cNvSpPr>
          <p:nvPr>
            <p:ph idx="1"/>
          </p:nvPr>
        </p:nvSpPr>
        <p:spPr>
          <a:xfrm>
            <a:off x="838199" y="2448196"/>
            <a:ext cx="10597587" cy="4101406"/>
          </a:xfrm>
        </p:spPr>
        <p:txBody>
          <a:bodyPr>
            <a:normAutofit fontScale="92500" lnSpcReduction="20000"/>
          </a:bodyPr>
          <a:lstStyle/>
          <a:p>
            <a:pPr>
              <a:lnSpc>
                <a:spcPct val="110000"/>
              </a:lnSpc>
            </a:pPr>
            <a:r>
              <a:rPr lang="en-GB" sz="2700" dirty="0"/>
              <a:t>Implementation</a:t>
            </a:r>
          </a:p>
          <a:p>
            <a:pPr lvl="1">
              <a:lnSpc>
                <a:spcPct val="110000"/>
              </a:lnSpc>
            </a:pPr>
            <a:r>
              <a:rPr lang="en-GB" sz="2200" dirty="0"/>
              <a:t>Friendly for multiple hardware architectures</a:t>
            </a:r>
          </a:p>
          <a:p>
            <a:pPr lvl="2">
              <a:lnSpc>
                <a:spcPct val="110000"/>
              </a:lnSpc>
            </a:pPr>
            <a:r>
              <a:rPr lang="en-GB" sz="1900" dirty="0"/>
              <a:t>CPU, CPU+GPU/FPGA, CPU+GPU+NPU and ASICs</a:t>
            </a:r>
          </a:p>
          <a:p>
            <a:pPr lvl="1">
              <a:lnSpc>
                <a:spcPct val="110000"/>
              </a:lnSpc>
            </a:pPr>
            <a:r>
              <a:rPr lang="en-US" sz="2200" dirty="0"/>
              <a:t>System</a:t>
            </a:r>
          </a:p>
          <a:p>
            <a:pPr lvl="2"/>
            <a:r>
              <a:rPr lang="en-US" sz="1900" dirty="0"/>
              <a:t>Stand alone</a:t>
            </a:r>
          </a:p>
          <a:p>
            <a:pPr lvl="2"/>
            <a:r>
              <a:rPr lang="en-US" sz="1900" dirty="0"/>
              <a:t>Cloud based</a:t>
            </a:r>
          </a:p>
          <a:p>
            <a:pPr>
              <a:lnSpc>
                <a:spcPct val="110000"/>
              </a:lnSpc>
            </a:pPr>
            <a:r>
              <a:rPr lang="en-US" sz="2700" dirty="0"/>
              <a:t>Complexity</a:t>
            </a:r>
          </a:p>
          <a:p>
            <a:pPr lvl="1"/>
            <a:r>
              <a:rPr lang="en-US" sz="2200" dirty="0"/>
              <a:t>Should be implementable in a cost-effective way with technology available in near future</a:t>
            </a:r>
          </a:p>
          <a:p>
            <a:pPr>
              <a:lnSpc>
                <a:spcPct val="110000"/>
              </a:lnSpc>
            </a:pPr>
            <a:r>
              <a:rPr lang="en-US" sz="2700" dirty="0"/>
              <a:t>Special Effects and Editability</a:t>
            </a:r>
          </a:p>
          <a:p>
            <a:pPr lvl="1"/>
            <a:r>
              <a:rPr lang="en-US" sz="2200" dirty="0"/>
              <a:t>Pause, Fast Forward, Rewind </a:t>
            </a:r>
          </a:p>
          <a:p>
            <a:pPr lvl="1"/>
            <a:r>
              <a:rPr lang="en-US" sz="2200" dirty="0"/>
              <a:t>Concatenation of two streams in compressed domain</a:t>
            </a:r>
          </a:p>
          <a:p>
            <a:pPr>
              <a:lnSpc>
                <a:spcPct val="110000"/>
              </a:lnSpc>
            </a:pPr>
            <a:endParaRPr lang="en-GB" dirty="0"/>
          </a:p>
        </p:txBody>
      </p:sp>
    </p:spTree>
    <p:extLst>
      <p:ext uri="{BB962C8B-B14F-4D97-AF65-F5344CB8AC3E}">
        <p14:creationId xmlns:p14="http://schemas.microsoft.com/office/powerpoint/2010/main" val="2184103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4B7FD-1A21-4AA7-B07E-8AB8B593700A}"/>
              </a:ext>
            </a:extLst>
          </p:cNvPr>
          <p:cNvSpPr>
            <a:spLocks noGrp="1"/>
          </p:cNvSpPr>
          <p:nvPr>
            <p:ph type="title"/>
          </p:nvPr>
        </p:nvSpPr>
        <p:spPr>
          <a:xfrm>
            <a:off x="830825" y="1516161"/>
            <a:ext cx="8947354" cy="663679"/>
          </a:xfrm>
        </p:spPr>
        <p:txBody>
          <a:bodyPr/>
          <a:lstStyle/>
          <a:p>
            <a:r>
              <a:rPr lang="en-GB" dirty="0"/>
              <a:t>MPAI-EVC Requirements (Continued)</a:t>
            </a:r>
            <a:endParaRPr lang="en-US" dirty="0"/>
          </a:p>
        </p:txBody>
      </p:sp>
      <p:sp>
        <p:nvSpPr>
          <p:cNvPr id="3" name="Content Placeholder 2">
            <a:extLst>
              <a:ext uri="{FF2B5EF4-FFF2-40B4-BE49-F238E27FC236}">
                <a16:creationId xmlns:a16="http://schemas.microsoft.com/office/drawing/2014/main" id="{C8970B09-1C5A-4853-A906-C05963B15C97}"/>
              </a:ext>
            </a:extLst>
          </p:cNvPr>
          <p:cNvSpPr>
            <a:spLocks noGrp="1"/>
          </p:cNvSpPr>
          <p:nvPr>
            <p:ph idx="1"/>
          </p:nvPr>
        </p:nvSpPr>
        <p:spPr>
          <a:xfrm>
            <a:off x="830825" y="2299109"/>
            <a:ext cx="10515600" cy="4473575"/>
          </a:xfrm>
        </p:spPr>
        <p:txBody>
          <a:bodyPr>
            <a:normAutofit/>
          </a:bodyPr>
          <a:lstStyle/>
          <a:p>
            <a:r>
              <a:rPr lang="en-US" sz="2400" dirty="0"/>
              <a:t>Backward Compatibility/Scalability</a:t>
            </a:r>
          </a:p>
          <a:p>
            <a:pPr lvl="1"/>
            <a:r>
              <a:rPr lang="en-US" sz="2000" dirty="0"/>
              <a:t>Extensible to support Temporal, Spatial, SNR and Codec scalabilities</a:t>
            </a:r>
          </a:p>
          <a:p>
            <a:r>
              <a:rPr lang="en-US" sz="2400" dirty="0"/>
              <a:t>Desirable Features</a:t>
            </a:r>
          </a:p>
          <a:p>
            <a:pPr lvl="1"/>
            <a:r>
              <a:rPr lang="en-US" sz="2000" dirty="0"/>
              <a:t>Codec agnostic AI based improvements</a:t>
            </a:r>
          </a:p>
          <a:p>
            <a:pPr lvl="1"/>
            <a:r>
              <a:rPr lang="en-US" sz="2000" dirty="0"/>
              <a:t>Friendly to AI based pre and post processing technologies</a:t>
            </a:r>
          </a:p>
          <a:p>
            <a:pPr lvl="2"/>
            <a:r>
              <a:rPr lang="en-US" sz="1800" dirty="0"/>
              <a:t>Noise reduction</a:t>
            </a:r>
          </a:p>
          <a:p>
            <a:pPr lvl="2"/>
            <a:r>
              <a:rPr lang="en-US" sz="1800" dirty="0"/>
              <a:t>Film grain removal and insertion</a:t>
            </a:r>
          </a:p>
          <a:p>
            <a:pPr lvl="2"/>
            <a:r>
              <a:rPr lang="en-US" sz="1800" dirty="0"/>
              <a:t>Deep fake detection, feature detection</a:t>
            </a:r>
          </a:p>
          <a:p>
            <a:r>
              <a:rPr lang="en-US" sz="2400" dirty="0"/>
              <a:t>Error Resilience</a:t>
            </a:r>
          </a:p>
          <a:p>
            <a:pPr lvl="1"/>
            <a:r>
              <a:rPr lang="en-US" sz="2000" dirty="0"/>
              <a:t>Not in the current phase</a:t>
            </a:r>
          </a:p>
          <a:p>
            <a:endParaRPr lang="en-US" dirty="0"/>
          </a:p>
        </p:txBody>
      </p:sp>
    </p:spTree>
    <p:extLst>
      <p:ext uri="{BB962C8B-B14F-4D97-AF65-F5344CB8AC3E}">
        <p14:creationId xmlns:p14="http://schemas.microsoft.com/office/powerpoint/2010/main" val="1667864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85AF3A1-B0C5-BD41-928D-AEBDCE592D18}"/>
              </a:ext>
            </a:extLst>
          </p:cNvPr>
          <p:cNvSpPr/>
          <p:nvPr/>
        </p:nvSpPr>
        <p:spPr>
          <a:xfrm>
            <a:off x="753717" y="1187726"/>
            <a:ext cx="10515600" cy="545934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970B09-1C5A-4853-A906-C05963B15C97}"/>
              </a:ext>
            </a:extLst>
          </p:cNvPr>
          <p:cNvSpPr>
            <a:spLocks noGrp="1"/>
          </p:cNvSpPr>
          <p:nvPr>
            <p:ph idx="1"/>
          </p:nvPr>
        </p:nvSpPr>
        <p:spPr>
          <a:xfrm>
            <a:off x="753717" y="2590939"/>
            <a:ext cx="10515600" cy="3263210"/>
          </a:xfrm>
        </p:spPr>
        <p:txBody>
          <a:bodyPr>
            <a:normAutofit/>
          </a:bodyPr>
          <a:lstStyle/>
          <a:p>
            <a:pPr marL="0" indent="0" algn="ctr">
              <a:buNone/>
            </a:pPr>
            <a:r>
              <a:rPr lang="en-US" sz="4400" dirty="0"/>
              <a:t>Join MPAI if you want to make </a:t>
            </a:r>
            <a:r>
              <a:rPr lang="en-GB" sz="4400" dirty="0"/>
              <a:t>MPAI-EVC Requirements or technology under consideration </a:t>
            </a:r>
            <a:r>
              <a:rPr lang="en-US" sz="4400" dirty="0"/>
              <a:t> more friendly to your business!</a:t>
            </a:r>
          </a:p>
        </p:txBody>
      </p:sp>
    </p:spTree>
    <p:extLst>
      <p:ext uri="{BB962C8B-B14F-4D97-AF65-F5344CB8AC3E}">
        <p14:creationId xmlns:p14="http://schemas.microsoft.com/office/powerpoint/2010/main" val="3471164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937E2729-AC41-C743-8583-0EC879B99F1E}"/>
              </a:ext>
            </a:extLst>
          </p:cNvPr>
          <p:cNvSpPr/>
          <p:nvPr/>
        </p:nvSpPr>
        <p:spPr>
          <a:xfrm>
            <a:off x="2445026" y="1759226"/>
            <a:ext cx="7593496" cy="384644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C21FC4D-AF39-4972-8741-8705893AF1F8}"/>
              </a:ext>
            </a:extLst>
          </p:cNvPr>
          <p:cNvSpPr>
            <a:spLocks noGrp="1"/>
          </p:cNvSpPr>
          <p:nvPr>
            <p:ph type="title"/>
          </p:nvPr>
        </p:nvSpPr>
        <p:spPr>
          <a:xfrm>
            <a:off x="3204642" y="2353641"/>
            <a:ext cx="5782716" cy="2735194"/>
          </a:xfrm>
          <a:noFill/>
        </p:spPr>
        <p:txBody>
          <a:bodyPr vert="horz" lIns="91440" tIns="45720" rIns="91440" bIns="45720" rtlCol="0" anchor="ctr">
            <a:noAutofit/>
          </a:bodyPr>
          <a:lstStyle/>
          <a:p>
            <a:pPr algn="ctr"/>
            <a:r>
              <a:rPr lang="en-US" sz="4400" kern="1200" dirty="0">
                <a:solidFill>
                  <a:srgbClr val="080808"/>
                </a:solidFill>
                <a:latin typeface="+mj-lt"/>
                <a:ea typeface="+mj-ea"/>
                <a:cs typeface="+mj-cs"/>
              </a:rPr>
              <a:t>What is</a:t>
            </a:r>
            <a:br>
              <a:rPr lang="en-US" sz="4400" kern="1200" dirty="0">
                <a:solidFill>
                  <a:srgbClr val="080808"/>
                </a:solidFill>
                <a:latin typeface="+mj-lt"/>
                <a:ea typeface="+mj-ea"/>
                <a:cs typeface="+mj-cs"/>
              </a:rPr>
            </a:br>
            <a:r>
              <a:rPr lang="en-US" sz="4400" kern="1200" dirty="0">
                <a:solidFill>
                  <a:srgbClr val="080808"/>
                </a:solidFill>
                <a:latin typeface="+mj-lt"/>
                <a:ea typeface="+mj-ea"/>
                <a:cs typeface="+mj-cs"/>
              </a:rPr>
              <a:t>AI-Enhanced Video Coding</a:t>
            </a:r>
            <a:br>
              <a:rPr lang="en-US" sz="4400" kern="1200" dirty="0">
                <a:solidFill>
                  <a:srgbClr val="080808"/>
                </a:solidFill>
                <a:latin typeface="+mj-lt"/>
                <a:ea typeface="+mj-ea"/>
                <a:cs typeface="+mj-cs"/>
              </a:rPr>
            </a:br>
            <a:r>
              <a:rPr lang="en-US" sz="4400" kern="1200" dirty="0">
                <a:solidFill>
                  <a:srgbClr val="080808"/>
                </a:solidFill>
                <a:latin typeface="+mj-lt"/>
                <a:ea typeface="+mj-ea"/>
                <a:cs typeface="+mj-cs"/>
              </a:rPr>
              <a:t>(MPAI-EVC)</a:t>
            </a:r>
          </a:p>
        </p:txBody>
      </p:sp>
    </p:spTree>
    <p:extLst>
      <p:ext uri="{BB962C8B-B14F-4D97-AF65-F5344CB8AC3E}">
        <p14:creationId xmlns:p14="http://schemas.microsoft.com/office/powerpoint/2010/main" val="1822928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71BCBD-3F25-4B53-802F-C00D78E67BCE}"/>
              </a:ext>
            </a:extLst>
          </p:cNvPr>
          <p:cNvSpPr>
            <a:spLocks noGrp="1"/>
          </p:cNvSpPr>
          <p:nvPr>
            <p:ph type="title"/>
          </p:nvPr>
        </p:nvSpPr>
        <p:spPr>
          <a:xfrm>
            <a:off x="1007305" y="1495184"/>
            <a:ext cx="8947354" cy="663679"/>
          </a:xfrm>
        </p:spPr>
        <p:txBody>
          <a:bodyPr/>
          <a:lstStyle/>
          <a:p>
            <a:pPr algn="ctr"/>
            <a:r>
              <a:rPr lang="en-GB" dirty="0"/>
              <a:t>Video Predictive Loop coding for the last 30 years</a:t>
            </a:r>
          </a:p>
        </p:txBody>
      </p:sp>
      <p:sp>
        <p:nvSpPr>
          <p:cNvPr id="55" name="Rettangolo con angoli arrotondati 19">
            <a:extLst>
              <a:ext uri="{FF2B5EF4-FFF2-40B4-BE49-F238E27FC236}">
                <a16:creationId xmlns:a16="http://schemas.microsoft.com/office/drawing/2014/main" id="{C45DD7AC-195F-4F55-BBDE-50729B9E7A13}"/>
              </a:ext>
            </a:extLst>
          </p:cNvPr>
          <p:cNvSpPr/>
          <p:nvPr/>
        </p:nvSpPr>
        <p:spPr>
          <a:xfrm>
            <a:off x="590001" y="2511952"/>
            <a:ext cx="1326031" cy="653735"/>
          </a:xfrm>
          <a:prstGeom prst="roundRect">
            <a:avLst>
              <a:gd name="adj" fmla="val 0"/>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a:solidFill>
                  <a:schemeClr val="tx1"/>
                </a:solidFill>
                <a:latin typeface="Times New Roman" panose="02020603050405020304" pitchFamily="18" charset="0"/>
                <a:cs typeface="Times New Roman" panose="02020603050405020304" pitchFamily="18" charset="0"/>
              </a:rPr>
              <a:t>Input Frame </a:t>
            </a:r>
          </a:p>
        </p:txBody>
      </p:sp>
      <mc:AlternateContent xmlns:mc="http://schemas.openxmlformats.org/markup-compatibility/2006" xmlns:a14="http://schemas.microsoft.com/office/drawing/2010/main">
        <mc:Choice Requires="a14">
          <p:sp>
            <p:nvSpPr>
              <p:cNvPr id="56" name="CasellaDiTesto 55"/>
              <p:cNvSpPr txBox="1"/>
              <p:nvPr/>
            </p:nvSpPr>
            <p:spPr>
              <a:xfrm>
                <a:off x="822085" y="2796353"/>
                <a:ext cx="8618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1">
                              <a:latin typeface="Cambria Math" panose="02040503050406030204" pitchFamily="18" charset="0"/>
                            </a:rPr>
                            <m:t>𝑡</m:t>
                          </m:r>
                        </m:sub>
                      </m:sSub>
                    </m:oMath>
                  </m:oMathPara>
                </a14:m>
                <a:endParaRPr lang="it-IT" dirty="0"/>
              </a:p>
            </p:txBody>
          </p:sp>
        </mc:Choice>
        <mc:Fallback xmlns="">
          <p:sp>
            <p:nvSpPr>
              <p:cNvPr id="56" name="CasellaDiTesto 55"/>
              <p:cNvSpPr txBox="1">
                <a:spLocks noRot="1" noChangeAspect="1" noMove="1" noResize="1" noEditPoints="1" noAdjustHandles="1" noChangeArrowheads="1" noChangeShapeType="1" noTextEdit="1"/>
              </p:cNvSpPr>
              <p:nvPr/>
            </p:nvSpPr>
            <p:spPr>
              <a:xfrm>
                <a:off x="822085" y="2796353"/>
                <a:ext cx="861861" cy="369332"/>
              </a:xfrm>
              <a:prstGeom prst="rect">
                <a:avLst/>
              </a:prstGeom>
              <a:blipFill>
                <a:blip r:embed="rId2"/>
                <a:stretch>
                  <a:fillRect/>
                </a:stretch>
              </a:blipFill>
            </p:spPr>
            <p:txBody>
              <a:bodyPr/>
              <a:lstStyle/>
              <a:p>
                <a:r>
                  <a:rPr lang="en-US">
                    <a:noFill/>
                  </a:rPr>
                  <a:t> </a:t>
                </a:r>
              </a:p>
            </p:txBody>
          </p:sp>
        </mc:Fallback>
      </mc:AlternateContent>
      <p:sp>
        <p:nvSpPr>
          <p:cNvPr id="57" name="Rettangolo con angoli arrotondati 19">
            <a:extLst>
              <a:ext uri="{FF2B5EF4-FFF2-40B4-BE49-F238E27FC236}">
                <a16:creationId xmlns:a16="http://schemas.microsoft.com/office/drawing/2014/main" id="{C45DD7AC-195F-4F55-BBDE-50729B9E7A13}"/>
              </a:ext>
            </a:extLst>
          </p:cNvPr>
          <p:cNvSpPr/>
          <p:nvPr/>
        </p:nvSpPr>
        <p:spPr>
          <a:xfrm>
            <a:off x="2558501" y="3341262"/>
            <a:ext cx="1326031" cy="653735"/>
          </a:xfrm>
          <a:prstGeom prst="roundRect">
            <a:avLst/>
          </a:prstGeom>
          <a:solidFill>
            <a:srgbClr val="3484B8"/>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a:latin typeface="Times New Roman" panose="02020603050405020304" pitchFamily="18" charset="0"/>
                <a:cs typeface="Times New Roman" panose="02020603050405020304" pitchFamily="18" charset="0"/>
              </a:rPr>
              <a:t>Intra Coding</a:t>
            </a:r>
          </a:p>
        </p:txBody>
      </p:sp>
      <p:sp>
        <p:nvSpPr>
          <p:cNvPr id="58" name="Rettangolo con angoli arrotondati 19">
            <a:extLst>
              <a:ext uri="{FF2B5EF4-FFF2-40B4-BE49-F238E27FC236}">
                <a16:creationId xmlns:a16="http://schemas.microsoft.com/office/drawing/2014/main" id="{C45DD7AC-195F-4F55-BBDE-50729B9E7A13}"/>
              </a:ext>
            </a:extLst>
          </p:cNvPr>
          <p:cNvSpPr/>
          <p:nvPr/>
        </p:nvSpPr>
        <p:spPr>
          <a:xfrm>
            <a:off x="2558501" y="4541412"/>
            <a:ext cx="1326031" cy="653735"/>
          </a:xfrm>
          <a:prstGeom prst="roundRect">
            <a:avLst/>
          </a:prstGeom>
          <a:solidFill>
            <a:srgbClr val="3484B8"/>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a:latin typeface="Times New Roman" panose="02020603050405020304" pitchFamily="18" charset="0"/>
                <a:cs typeface="Times New Roman" panose="02020603050405020304" pitchFamily="18" charset="0"/>
              </a:rPr>
              <a:t>Inter Coding</a:t>
            </a:r>
          </a:p>
        </p:txBody>
      </p:sp>
      <p:cxnSp>
        <p:nvCxnSpPr>
          <p:cNvPr id="59" name="Connettore 4 58"/>
          <p:cNvCxnSpPr>
            <a:stCxn id="56" idx="2"/>
            <a:endCxn id="57" idx="1"/>
          </p:cNvCxnSpPr>
          <p:nvPr/>
        </p:nvCxnSpPr>
        <p:spPr>
          <a:xfrm rot="16200000" flipH="1">
            <a:off x="1654536" y="2764164"/>
            <a:ext cx="502445" cy="130548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Connettore 4 59"/>
          <p:cNvCxnSpPr>
            <a:stCxn id="56" idx="2"/>
            <a:endCxn id="58" idx="1"/>
          </p:cNvCxnSpPr>
          <p:nvPr/>
        </p:nvCxnSpPr>
        <p:spPr>
          <a:xfrm rot="16200000" flipH="1">
            <a:off x="1054461" y="3364239"/>
            <a:ext cx="1702595" cy="130548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Rettangolo con angoli arrotondati 19">
            <a:extLst>
              <a:ext uri="{FF2B5EF4-FFF2-40B4-BE49-F238E27FC236}">
                <a16:creationId xmlns:a16="http://schemas.microsoft.com/office/drawing/2014/main" id="{C45DD7AC-195F-4F55-BBDE-50729B9E7A13}"/>
              </a:ext>
            </a:extLst>
          </p:cNvPr>
          <p:cNvSpPr/>
          <p:nvPr/>
        </p:nvSpPr>
        <p:spPr>
          <a:xfrm>
            <a:off x="2558500" y="5706796"/>
            <a:ext cx="1326031" cy="653735"/>
          </a:xfrm>
          <a:prstGeom prst="roundRect">
            <a:avLst>
              <a:gd name="adj" fmla="val 0"/>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a:solidFill>
                  <a:schemeClr val="tx1"/>
                </a:solidFill>
                <a:latin typeface="Times New Roman" panose="02020603050405020304" pitchFamily="18" charset="0"/>
                <a:cs typeface="Times New Roman" panose="02020603050405020304" pitchFamily="18" charset="0"/>
              </a:rPr>
              <a:t>Reference Frame Buffer</a:t>
            </a:r>
          </a:p>
        </p:txBody>
      </p:sp>
      <p:cxnSp>
        <p:nvCxnSpPr>
          <p:cNvPr id="62" name="Connettore 2 61"/>
          <p:cNvCxnSpPr>
            <a:stCxn id="61" idx="0"/>
            <a:endCxn id="58" idx="2"/>
          </p:cNvCxnSpPr>
          <p:nvPr/>
        </p:nvCxnSpPr>
        <p:spPr>
          <a:xfrm flipV="1">
            <a:off x="3221516" y="5195147"/>
            <a:ext cx="1" cy="511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CasellaDiTesto 62"/>
          <p:cNvSpPr txBox="1"/>
          <p:nvPr/>
        </p:nvSpPr>
        <p:spPr>
          <a:xfrm>
            <a:off x="1905197" y="5296701"/>
            <a:ext cx="1098550" cy="307777"/>
          </a:xfrm>
          <a:prstGeom prst="rect">
            <a:avLst/>
          </a:prstGeom>
          <a:noFill/>
        </p:spPr>
        <p:txBody>
          <a:bodyPr wrap="square" rtlCol="0">
            <a:spAutoFit/>
          </a:bodyPr>
          <a:lstStyle/>
          <a:p>
            <a:r>
              <a:rPr lang="it-IT" sz="1400" dirty="0" err="1">
                <a:latin typeface="Times New Roman" panose="02020603050405020304" pitchFamily="18" charset="0"/>
                <a:cs typeface="Times New Roman" panose="02020603050405020304" pitchFamily="18" charset="0"/>
              </a:rPr>
              <a:t>Ref</a:t>
            </a:r>
            <a:r>
              <a:rPr lang="it-IT" sz="1400" dirty="0">
                <a:latin typeface="Times New Roman" panose="02020603050405020304" pitchFamily="18" charset="0"/>
                <a:cs typeface="Times New Roman" panose="02020603050405020304" pitchFamily="18" charset="0"/>
              </a:rPr>
              <a:t> Frame</a:t>
            </a:r>
          </a:p>
        </p:txBody>
      </p:sp>
      <mc:AlternateContent xmlns:mc="http://schemas.openxmlformats.org/markup-compatibility/2006" xmlns:a14="http://schemas.microsoft.com/office/drawing/2010/main">
        <mc:Choice Requires="a14">
          <p:sp>
            <p:nvSpPr>
              <p:cNvPr id="64" name="Rettangolo 63"/>
              <p:cNvSpPr/>
              <p:nvPr/>
            </p:nvSpPr>
            <p:spPr>
              <a:xfrm>
                <a:off x="2724857" y="5296701"/>
                <a:ext cx="557780"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400" i="1">
                              <a:latin typeface="Cambria Math" panose="02040503050406030204" pitchFamily="18" charset="0"/>
                            </a:rPr>
                          </m:ctrlPr>
                        </m:sSubPr>
                        <m:e>
                          <m:acc>
                            <m:accPr>
                              <m:chr m:val="̂"/>
                              <m:ctrlPr>
                                <a:rPr lang="it-IT" sz="1400" i="1">
                                  <a:latin typeface="Cambria Math" panose="02040503050406030204" pitchFamily="18" charset="0"/>
                                </a:rPr>
                              </m:ctrlPr>
                            </m:accPr>
                            <m:e>
                              <m:r>
                                <a:rPr lang="it-IT" sz="1400" i="1">
                                  <a:latin typeface="Cambria Math" panose="02040503050406030204" pitchFamily="18" charset="0"/>
                                </a:rPr>
                                <m:t>𝑥</m:t>
                              </m:r>
                            </m:e>
                          </m:acc>
                        </m:e>
                        <m:sub>
                          <m:r>
                            <a:rPr lang="it-IT" sz="1400" i="1">
                              <a:latin typeface="Cambria Math" panose="02040503050406030204" pitchFamily="18" charset="0"/>
                            </a:rPr>
                            <m:t>𝑡</m:t>
                          </m:r>
                          <m:r>
                            <a:rPr lang="it-IT" sz="1400" i="1">
                              <a:latin typeface="Cambria Math" panose="02040503050406030204" pitchFamily="18" charset="0"/>
                            </a:rPr>
                            <m:t>−1</m:t>
                          </m:r>
                        </m:sub>
                      </m:sSub>
                    </m:oMath>
                  </m:oMathPara>
                </a14:m>
                <a:endParaRPr lang="it-IT" sz="1400" dirty="0"/>
              </a:p>
            </p:txBody>
          </p:sp>
        </mc:Choice>
        <mc:Fallback xmlns="">
          <p:sp>
            <p:nvSpPr>
              <p:cNvPr id="64" name="Rettangolo 63"/>
              <p:cNvSpPr>
                <a:spLocks noRot="1" noChangeAspect="1" noMove="1" noResize="1" noEditPoints="1" noAdjustHandles="1" noChangeArrowheads="1" noChangeShapeType="1" noTextEdit="1"/>
              </p:cNvSpPr>
              <p:nvPr/>
            </p:nvSpPr>
            <p:spPr>
              <a:xfrm>
                <a:off x="2724857" y="5296701"/>
                <a:ext cx="557780" cy="307777"/>
              </a:xfrm>
              <a:prstGeom prst="rect">
                <a:avLst/>
              </a:prstGeom>
              <a:blipFill>
                <a:blip r:embed="rId3"/>
                <a:stretch>
                  <a:fillRect t="-4000"/>
                </a:stretch>
              </a:blipFill>
            </p:spPr>
            <p:txBody>
              <a:bodyPr/>
              <a:lstStyle/>
              <a:p>
                <a:r>
                  <a:rPr lang="en-US">
                    <a:noFill/>
                  </a:rPr>
                  <a:t> </a:t>
                </a:r>
              </a:p>
            </p:txBody>
          </p:sp>
        </mc:Fallback>
      </mc:AlternateContent>
      <p:cxnSp>
        <p:nvCxnSpPr>
          <p:cNvPr id="65" name="Connettore 4 64"/>
          <p:cNvCxnSpPr>
            <a:stCxn id="57" idx="3"/>
          </p:cNvCxnSpPr>
          <p:nvPr/>
        </p:nvCxnSpPr>
        <p:spPr>
          <a:xfrm>
            <a:off x="3884530" y="3668130"/>
            <a:ext cx="462964" cy="54983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6" name="Connettore 4 65"/>
          <p:cNvCxnSpPr>
            <a:stCxn id="58" idx="3"/>
          </p:cNvCxnSpPr>
          <p:nvPr/>
        </p:nvCxnSpPr>
        <p:spPr>
          <a:xfrm flipV="1">
            <a:off x="3884530" y="4402111"/>
            <a:ext cx="456614" cy="466169"/>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67" name="Ovale 66"/>
          <p:cNvSpPr/>
          <p:nvPr/>
        </p:nvSpPr>
        <p:spPr>
          <a:xfrm>
            <a:off x="4306799" y="4189111"/>
            <a:ext cx="88900" cy="842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Ovale 67"/>
          <p:cNvSpPr/>
          <p:nvPr/>
        </p:nvSpPr>
        <p:spPr>
          <a:xfrm>
            <a:off x="4306799" y="4394645"/>
            <a:ext cx="88900" cy="842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con angoli arrotondati 19">
            <a:extLst>
              <a:ext uri="{FF2B5EF4-FFF2-40B4-BE49-F238E27FC236}">
                <a16:creationId xmlns:a16="http://schemas.microsoft.com/office/drawing/2014/main" id="{C45DD7AC-195F-4F55-BBDE-50729B9E7A13}"/>
              </a:ext>
            </a:extLst>
          </p:cNvPr>
          <p:cNvSpPr/>
          <p:nvPr/>
        </p:nvSpPr>
        <p:spPr>
          <a:xfrm>
            <a:off x="5480984" y="3994997"/>
            <a:ext cx="1326031" cy="653735"/>
          </a:xfrm>
          <a:prstGeom prst="roundRect">
            <a:avLst>
              <a:gd name="adj" fmla="val 0"/>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a:solidFill>
                  <a:schemeClr val="tx1"/>
                </a:solidFill>
                <a:latin typeface="Times New Roman" panose="02020603050405020304" pitchFamily="18" charset="0"/>
                <a:cs typeface="Times New Roman" panose="02020603050405020304" pitchFamily="18" charset="0"/>
              </a:rPr>
              <a:t>Pred. Frame </a:t>
            </a:r>
          </a:p>
        </p:txBody>
      </p:sp>
      <p:cxnSp>
        <p:nvCxnSpPr>
          <p:cNvPr id="70" name="Connettore 2 69"/>
          <p:cNvCxnSpPr>
            <a:endCxn id="69" idx="1"/>
          </p:cNvCxnSpPr>
          <p:nvPr/>
        </p:nvCxnSpPr>
        <p:spPr>
          <a:xfrm flipV="1">
            <a:off x="4925344" y="4321863"/>
            <a:ext cx="555638" cy="4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onnettore diritto 70"/>
          <p:cNvCxnSpPr>
            <a:stCxn id="67" idx="4"/>
          </p:cNvCxnSpPr>
          <p:nvPr/>
        </p:nvCxnSpPr>
        <p:spPr>
          <a:xfrm>
            <a:off x="4351251" y="4273310"/>
            <a:ext cx="574095" cy="48552"/>
          </a:xfrm>
          <a:prstGeom prst="line">
            <a:avLst/>
          </a:prstGeom>
        </p:spPr>
        <p:style>
          <a:lnRef idx="1">
            <a:schemeClr val="accent1"/>
          </a:lnRef>
          <a:fillRef idx="0">
            <a:schemeClr val="accent1"/>
          </a:fillRef>
          <a:effectRef idx="0">
            <a:schemeClr val="accent1"/>
          </a:effectRef>
          <a:fontRef idx="minor">
            <a:schemeClr val="tx1"/>
          </a:fontRef>
        </p:style>
      </p:cxnSp>
      <p:sp>
        <p:nvSpPr>
          <p:cNvPr id="72" name="Figura a mano libera 71"/>
          <p:cNvSpPr/>
          <p:nvPr/>
        </p:nvSpPr>
        <p:spPr>
          <a:xfrm rot="10569123">
            <a:off x="4558547" y="4181432"/>
            <a:ext cx="177954" cy="307106"/>
          </a:xfrm>
          <a:custGeom>
            <a:avLst/>
            <a:gdLst>
              <a:gd name="connsiteX0" fmla="*/ 47708 w 47708"/>
              <a:gd name="connsiteY0" fmla="*/ 0 h 222637"/>
              <a:gd name="connsiteX1" fmla="*/ 0 w 47708"/>
              <a:gd name="connsiteY1" fmla="*/ 222637 h 222637"/>
            </a:gdLst>
            <a:ahLst/>
            <a:cxnLst>
              <a:cxn ang="0">
                <a:pos x="connsiteX0" y="connsiteY0"/>
              </a:cxn>
              <a:cxn ang="0">
                <a:pos x="connsiteX1" y="connsiteY1"/>
              </a:cxn>
            </a:cxnLst>
            <a:rect l="l" t="t" r="r" b="b"/>
            <a:pathLst>
              <a:path w="47708" h="222637">
                <a:moveTo>
                  <a:pt x="47708" y="0"/>
                </a:moveTo>
                <a:cubicBezTo>
                  <a:pt x="45057" y="76863"/>
                  <a:pt x="42407" y="153726"/>
                  <a:pt x="0" y="222637"/>
                </a:cubicBezTo>
              </a:path>
            </a:pathLst>
          </a:cu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mc:AlternateContent xmlns:mc="http://schemas.openxmlformats.org/markup-compatibility/2006" xmlns:a14="http://schemas.microsoft.com/office/drawing/2010/main">
        <mc:Choice Requires="a14">
          <p:sp>
            <p:nvSpPr>
              <p:cNvPr id="73" name="Rettangolo 72"/>
              <p:cNvSpPr/>
              <p:nvPr/>
            </p:nvSpPr>
            <p:spPr>
              <a:xfrm>
                <a:off x="5895512" y="4340955"/>
                <a:ext cx="38786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400" i="1">
                              <a:latin typeface="Cambria Math" panose="02040503050406030204" pitchFamily="18" charset="0"/>
                            </a:rPr>
                          </m:ctrlPr>
                        </m:sSubPr>
                        <m:e>
                          <m:acc>
                            <m:accPr>
                              <m:chr m:val="̅"/>
                              <m:ctrlPr>
                                <a:rPr lang="it-IT" sz="1400" i="1">
                                  <a:latin typeface="Cambria Math" panose="02040503050406030204" pitchFamily="18" charset="0"/>
                                </a:rPr>
                              </m:ctrlPr>
                            </m:accPr>
                            <m:e>
                              <m:r>
                                <a:rPr lang="it-IT" sz="1400" i="1">
                                  <a:latin typeface="Cambria Math" panose="02040503050406030204" pitchFamily="18" charset="0"/>
                                </a:rPr>
                                <m:t>𝑥</m:t>
                              </m:r>
                            </m:e>
                          </m:acc>
                        </m:e>
                        <m:sub>
                          <m:r>
                            <a:rPr lang="it-IT" sz="1400" i="1">
                              <a:latin typeface="Cambria Math" panose="02040503050406030204" pitchFamily="18" charset="0"/>
                            </a:rPr>
                            <m:t>𝑡</m:t>
                          </m:r>
                        </m:sub>
                      </m:sSub>
                    </m:oMath>
                  </m:oMathPara>
                </a14:m>
                <a:endParaRPr lang="it-IT" sz="1400" dirty="0"/>
              </a:p>
            </p:txBody>
          </p:sp>
        </mc:Choice>
        <mc:Fallback xmlns="">
          <p:sp>
            <p:nvSpPr>
              <p:cNvPr id="73" name="Rettangolo 72"/>
              <p:cNvSpPr>
                <a:spLocks noRot="1" noChangeAspect="1" noMove="1" noResize="1" noEditPoints="1" noAdjustHandles="1" noChangeArrowheads="1" noChangeShapeType="1" noTextEdit="1"/>
              </p:cNvSpPr>
              <p:nvPr/>
            </p:nvSpPr>
            <p:spPr>
              <a:xfrm>
                <a:off x="5895512" y="4340955"/>
                <a:ext cx="387862" cy="307777"/>
              </a:xfrm>
              <a:prstGeom prst="rect">
                <a:avLst/>
              </a:prstGeom>
              <a:blipFill>
                <a:blip r:embed="rId4"/>
                <a:stretch>
                  <a:fillRect/>
                </a:stretch>
              </a:blipFill>
            </p:spPr>
            <p:txBody>
              <a:bodyPr/>
              <a:lstStyle/>
              <a:p>
                <a:r>
                  <a:rPr lang="en-US">
                    <a:noFill/>
                  </a:rPr>
                  <a:t> </a:t>
                </a:r>
              </a:p>
            </p:txBody>
          </p:sp>
        </mc:Fallback>
      </mc:AlternateContent>
      <p:sp>
        <p:nvSpPr>
          <p:cNvPr id="74" name="Rettangolo con angoli arrotondati 19">
            <a:extLst>
              <a:ext uri="{FF2B5EF4-FFF2-40B4-BE49-F238E27FC236}">
                <a16:creationId xmlns:a16="http://schemas.microsoft.com/office/drawing/2014/main" id="{C45DD7AC-195F-4F55-BBDE-50729B9E7A13}"/>
              </a:ext>
            </a:extLst>
          </p:cNvPr>
          <p:cNvSpPr/>
          <p:nvPr/>
        </p:nvSpPr>
        <p:spPr>
          <a:xfrm>
            <a:off x="7835349" y="2520280"/>
            <a:ext cx="1326031" cy="653735"/>
          </a:xfrm>
          <a:prstGeom prst="roundRect">
            <a:avLst/>
          </a:prstGeom>
          <a:solidFill>
            <a:srgbClr val="3484B8"/>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a:latin typeface="Times New Roman" panose="02020603050405020304" pitchFamily="18" charset="0"/>
                <a:cs typeface="Times New Roman" panose="02020603050405020304" pitchFamily="18" charset="0"/>
              </a:rPr>
              <a:t>Residual Coding</a:t>
            </a:r>
          </a:p>
        </p:txBody>
      </p:sp>
      <p:sp>
        <p:nvSpPr>
          <p:cNvPr id="75" name="Rettangolo con angoli arrotondati 19">
            <a:extLst>
              <a:ext uri="{FF2B5EF4-FFF2-40B4-BE49-F238E27FC236}">
                <a16:creationId xmlns:a16="http://schemas.microsoft.com/office/drawing/2014/main" id="{C45DD7AC-195F-4F55-BBDE-50729B9E7A13}"/>
              </a:ext>
            </a:extLst>
          </p:cNvPr>
          <p:cNvSpPr/>
          <p:nvPr/>
        </p:nvSpPr>
        <p:spPr>
          <a:xfrm>
            <a:off x="7835349" y="3994997"/>
            <a:ext cx="1326031" cy="653735"/>
          </a:xfrm>
          <a:prstGeom prst="roundRect">
            <a:avLst/>
          </a:prstGeom>
          <a:solidFill>
            <a:srgbClr val="3484B8"/>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a:latin typeface="Times New Roman" panose="02020603050405020304" pitchFamily="18" charset="0"/>
                <a:cs typeface="Times New Roman" panose="02020603050405020304" pitchFamily="18" charset="0"/>
              </a:rPr>
              <a:t> Residual Decoding</a:t>
            </a:r>
          </a:p>
        </p:txBody>
      </p:sp>
      <p:sp>
        <p:nvSpPr>
          <p:cNvPr id="76" name="Ovale 75"/>
          <p:cNvSpPr/>
          <p:nvPr/>
        </p:nvSpPr>
        <p:spPr>
          <a:xfrm>
            <a:off x="6995831" y="2690368"/>
            <a:ext cx="294199" cy="3135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77" name="Connettore diritto 76"/>
          <p:cNvCxnSpPr/>
          <p:nvPr/>
        </p:nvCxnSpPr>
        <p:spPr>
          <a:xfrm>
            <a:off x="7003782" y="2847146"/>
            <a:ext cx="2941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Connettore diritto 77"/>
          <p:cNvCxnSpPr>
            <a:stCxn id="76" idx="0"/>
            <a:endCxn id="76" idx="4"/>
          </p:cNvCxnSpPr>
          <p:nvPr/>
        </p:nvCxnSpPr>
        <p:spPr>
          <a:xfrm>
            <a:off x="7142921" y="2690368"/>
            <a:ext cx="0" cy="313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Connettore 2 78"/>
          <p:cNvCxnSpPr>
            <a:stCxn id="55" idx="3"/>
            <a:endCxn id="76" idx="2"/>
          </p:cNvCxnSpPr>
          <p:nvPr/>
        </p:nvCxnSpPr>
        <p:spPr>
          <a:xfrm>
            <a:off x="1916032" y="2838820"/>
            <a:ext cx="5079799" cy="8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Connettore 2 79"/>
          <p:cNvCxnSpPr>
            <a:stCxn id="76" idx="6"/>
            <a:endCxn id="74" idx="1"/>
          </p:cNvCxnSpPr>
          <p:nvPr/>
        </p:nvCxnSpPr>
        <p:spPr>
          <a:xfrm flipV="1">
            <a:off x="7290030" y="2847148"/>
            <a:ext cx="545319" cy="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Connettore 2 80"/>
          <p:cNvCxnSpPr>
            <a:stCxn id="74" idx="2"/>
            <a:endCxn id="75" idx="0"/>
          </p:cNvCxnSpPr>
          <p:nvPr/>
        </p:nvCxnSpPr>
        <p:spPr>
          <a:xfrm>
            <a:off x="8498365" y="3174015"/>
            <a:ext cx="0" cy="820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Ovale 81"/>
          <p:cNvSpPr/>
          <p:nvPr/>
        </p:nvSpPr>
        <p:spPr>
          <a:xfrm>
            <a:off x="6995831" y="5874593"/>
            <a:ext cx="294199" cy="3135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83" name="Connettore diritto 82"/>
          <p:cNvCxnSpPr/>
          <p:nvPr/>
        </p:nvCxnSpPr>
        <p:spPr>
          <a:xfrm>
            <a:off x="7003782" y="6031371"/>
            <a:ext cx="2941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Connettore diritto 83"/>
          <p:cNvCxnSpPr>
            <a:stCxn id="82" idx="0"/>
            <a:endCxn id="82" idx="4"/>
          </p:cNvCxnSpPr>
          <p:nvPr/>
        </p:nvCxnSpPr>
        <p:spPr>
          <a:xfrm>
            <a:off x="7142921" y="5874593"/>
            <a:ext cx="0" cy="313573"/>
          </a:xfrm>
          <a:prstGeom prst="line">
            <a:avLst/>
          </a:prstGeom>
        </p:spPr>
        <p:style>
          <a:lnRef idx="1">
            <a:schemeClr val="accent1"/>
          </a:lnRef>
          <a:fillRef idx="0">
            <a:schemeClr val="accent1"/>
          </a:fillRef>
          <a:effectRef idx="0">
            <a:schemeClr val="accent1"/>
          </a:effectRef>
          <a:fontRef idx="minor">
            <a:schemeClr val="tx1"/>
          </a:fontRef>
        </p:style>
      </p:cxnSp>
      <p:sp>
        <p:nvSpPr>
          <p:cNvPr id="85" name="Rettangolo con angoli arrotondati 19">
            <a:extLst>
              <a:ext uri="{FF2B5EF4-FFF2-40B4-BE49-F238E27FC236}">
                <a16:creationId xmlns:a16="http://schemas.microsoft.com/office/drawing/2014/main" id="{C45DD7AC-195F-4F55-BBDE-50729B9E7A13}"/>
              </a:ext>
            </a:extLst>
          </p:cNvPr>
          <p:cNvSpPr/>
          <p:nvPr/>
        </p:nvSpPr>
        <p:spPr>
          <a:xfrm>
            <a:off x="5480984" y="5705566"/>
            <a:ext cx="1326031" cy="653735"/>
          </a:xfrm>
          <a:prstGeom prst="roundRect">
            <a:avLst>
              <a:gd name="adj" fmla="val 0"/>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a:solidFill>
                  <a:schemeClr val="tx1"/>
                </a:solidFill>
                <a:latin typeface="Times New Roman" panose="02020603050405020304" pitchFamily="18" charset="0"/>
                <a:cs typeface="Times New Roman" panose="02020603050405020304" pitchFamily="18" charset="0"/>
              </a:rPr>
              <a:t>Rec. Frame </a:t>
            </a:r>
          </a:p>
        </p:txBody>
      </p:sp>
      <p:cxnSp>
        <p:nvCxnSpPr>
          <p:cNvPr id="86" name="Connettore 2 85"/>
          <p:cNvCxnSpPr>
            <a:stCxn id="76" idx="4"/>
            <a:endCxn id="82" idx="0"/>
          </p:cNvCxnSpPr>
          <p:nvPr/>
        </p:nvCxnSpPr>
        <p:spPr>
          <a:xfrm>
            <a:off x="7142931" y="3003941"/>
            <a:ext cx="0" cy="28706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Connettore diritto 86"/>
          <p:cNvCxnSpPr/>
          <p:nvPr/>
        </p:nvCxnSpPr>
        <p:spPr>
          <a:xfrm>
            <a:off x="6786159" y="4321862"/>
            <a:ext cx="3567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Connettore 2 87"/>
          <p:cNvCxnSpPr>
            <a:stCxn id="82" idx="2"/>
            <a:endCxn id="85" idx="3"/>
          </p:cNvCxnSpPr>
          <p:nvPr/>
        </p:nvCxnSpPr>
        <p:spPr>
          <a:xfrm flipH="1">
            <a:off x="6807013" y="6031378"/>
            <a:ext cx="188816" cy="1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Rettangolo 88"/>
              <p:cNvSpPr/>
              <p:nvPr/>
            </p:nvSpPr>
            <p:spPr>
              <a:xfrm>
                <a:off x="5950065" y="6051524"/>
                <a:ext cx="38786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400" i="1">
                              <a:latin typeface="Cambria Math" panose="02040503050406030204" pitchFamily="18" charset="0"/>
                            </a:rPr>
                          </m:ctrlPr>
                        </m:sSubPr>
                        <m:e>
                          <m:acc>
                            <m:accPr>
                              <m:chr m:val="̂"/>
                              <m:ctrlPr>
                                <a:rPr lang="it-IT" sz="1400" i="1">
                                  <a:latin typeface="Cambria Math" panose="02040503050406030204" pitchFamily="18" charset="0"/>
                                </a:rPr>
                              </m:ctrlPr>
                            </m:accPr>
                            <m:e>
                              <m:r>
                                <a:rPr lang="it-IT" sz="1400" i="1">
                                  <a:latin typeface="Cambria Math" panose="02040503050406030204" pitchFamily="18" charset="0"/>
                                </a:rPr>
                                <m:t>𝑥</m:t>
                              </m:r>
                            </m:e>
                          </m:acc>
                        </m:e>
                        <m:sub>
                          <m:r>
                            <a:rPr lang="it-IT" sz="1400" i="1">
                              <a:latin typeface="Cambria Math" panose="02040503050406030204" pitchFamily="18" charset="0"/>
                            </a:rPr>
                            <m:t>𝑡</m:t>
                          </m:r>
                        </m:sub>
                      </m:sSub>
                    </m:oMath>
                  </m:oMathPara>
                </a14:m>
                <a:endParaRPr lang="it-IT" sz="1400" dirty="0"/>
              </a:p>
            </p:txBody>
          </p:sp>
        </mc:Choice>
        <mc:Fallback xmlns="">
          <p:sp>
            <p:nvSpPr>
              <p:cNvPr id="89" name="Rettangolo 88"/>
              <p:cNvSpPr>
                <a:spLocks noRot="1" noChangeAspect="1" noMove="1" noResize="1" noEditPoints="1" noAdjustHandles="1" noChangeArrowheads="1" noChangeShapeType="1" noTextEdit="1"/>
              </p:cNvSpPr>
              <p:nvPr/>
            </p:nvSpPr>
            <p:spPr>
              <a:xfrm>
                <a:off x="5950065" y="6051524"/>
                <a:ext cx="387862" cy="307777"/>
              </a:xfrm>
              <a:prstGeom prst="rect">
                <a:avLst/>
              </a:prstGeom>
              <a:blipFill>
                <a:blip r:embed="rId5"/>
                <a:stretch>
                  <a:fillRect t="-4000"/>
                </a:stretch>
              </a:blipFill>
            </p:spPr>
            <p:txBody>
              <a:bodyPr/>
              <a:lstStyle/>
              <a:p>
                <a:r>
                  <a:rPr lang="en-US">
                    <a:noFill/>
                  </a:rPr>
                  <a:t> </a:t>
                </a:r>
              </a:p>
            </p:txBody>
          </p:sp>
        </mc:Fallback>
      </mc:AlternateContent>
      <p:cxnSp>
        <p:nvCxnSpPr>
          <p:cNvPr id="90" name="Connettore 4 89"/>
          <p:cNvCxnSpPr>
            <a:stCxn id="75" idx="2"/>
            <a:endCxn id="82" idx="6"/>
          </p:cNvCxnSpPr>
          <p:nvPr/>
        </p:nvCxnSpPr>
        <p:spPr>
          <a:xfrm rot="5400000">
            <a:off x="7202872" y="4735889"/>
            <a:ext cx="1382648" cy="12083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Rettangolo con angoli arrotondati 19">
            <a:extLst>
              <a:ext uri="{FF2B5EF4-FFF2-40B4-BE49-F238E27FC236}">
                <a16:creationId xmlns:a16="http://schemas.microsoft.com/office/drawing/2014/main" id="{C45DD7AC-195F-4F55-BBDE-50729B9E7A13}"/>
              </a:ext>
            </a:extLst>
          </p:cNvPr>
          <p:cNvSpPr/>
          <p:nvPr/>
        </p:nvSpPr>
        <p:spPr>
          <a:xfrm>
            <a:off x="10315016" y="2511951"/>
            <a:ext cx="1015304" cy="653732"/>
          </a:xfrm>
          <a:prstGeom prst="roundRect">
            <a:avLst/>
          </a:prstGeom>
          <a:solidFill>
            <a:srgbClr val="3484B8"/>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a:latin typeface="Times New Roman" panose="02020603050405020304" pitchFamily="18" charset="0"/>
                <a:cs typeface="Times New Roman" panose="02020603050405020304" pitchFamily="18" charset="0"/>
              </a:rPr>
              <a:t> Entropy Coding</a:t>
            </a:r>
          </a:p>
        </p:txBody>
      </p:sp>
      <p:cxnSp>
        <p:nvCxnSpPr>
          <p:cNvPr id="92" name="Connettore 2 91"/>
          <p:cNvCxnSpPr>
            <a:stCxn id="74" idx="3"/>
          </p:cNvCxnSpPr>
          <p:nvPr/>
        </p:nvCxnSpPr>
        <p:spPr>
          <a:xfrm>
            <a:off x="9161378" y="2847146"/>
            <a:ext cx="11536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Connettore 2 92"/>
          <p:cNvCxnSpPr/>
          <p:nvPr/>
        </p:nvCxnSpPr>
        <p:spPr>
          <a:xfrm>
            <a:off x="11300830" y="2812000"/>
            <a:ext cx="687974" cy="5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CasellaDiTesto 93">
                <a:extLst>
                  <a:ext uri="{FF2B5EF4-FFF2-40B4-BE49-F238E27FC236}">
                    <a16:creationId xmlns:a16="http://schemas.microsoft.com/office/drawing/2014/main" id="{5A7948F1-3092-4C6E-BA72-07ABEFAF82AA}"/>
                  </a:ext>
                </a:extLst>
              </p:cNvPr>
              <p:cNvSpPr txBox="1"/>
              <p:nvPr/>
            </p:nvSpPr>
            <p:spPr>
              <a:xfrm>
                <a:off x="7336036" y="2550390"/>
                <a:ext cx="473224" cy="302840"/>
              </a:xfrm>
              <a:prstGeom prst="rect">
                <a:avLst/>
              </a:prstGeom>
              <a:noFill/>
            </p:spPr>
            <p:txBody>
              <a:bodyPr wrap="square" rtlCol="0">
                <a:spAutoFit/>
              </a:bodyPr>
              <a:lstStyle/>
              <a:p>
                <a14:m>
                  <m:oMath xmlns:m="http://schemas.openxmlformats.org/officeDocument/2006/math">
                    <m:r>
                      <a:rPr lang="it-IT" sz="1400" b="1" i="1">
                        <a:latin typeface="Cambria Math" panose="02040503050406030204" pitchFamily="18" charset="0"/>
                      </a:rPr>
                      <m:t>𝒓</m:t>
                    </m:r>
                  </m:oMath>
                </a14:m>
                <a:r>
                  <a:rPr lang="it-IT" sz="1400" b="1" baseline="-25000" dirty="0">
                    <a:latin typeface="Abadi Extra Light" panose="020B0204020104020204" pitchFamily="34" charset="0"/>
                  </a:rPr>
                  <a:t>t</a:t>
                </a:r>
              </a:p>
            </p:txBody>
          </p:sp>
        </mc:Choice>
        <mc:Fallback xmlns="">
          <p:sp>
            <p:nvSpPr>
              <p:cNvPr id="94" name="CasellaDiTesto 93">
                <a:extLst>
                  <a:ext uri="{FF2B5EF4-FFF2-40B4-BE49-F238E27FC236}">
                    <a16:creationId xmlns:a16="http://schemas.microsoft.com/office/drawing/2014/main" id="{5A7948F1-3092-4C6E-BA72-07ABEFAF82AA}"/>
                  </a:ext>
                </a:extLst>
              </p:cNvPr>
              <p:cNvSpPr txBox="1">
                <a:spLocks noRot="1" noChangeAspect="1" noMove="1" noResize="1" noEditPoints="1" noAdjustHandles="1" noChangeArrowheads="1" noChangeShapeType="1" noTextEdit="1"/>
              </p:cNvSpPr>
              <p:nvPr/>
            </p:nvSpPr>
            <p:spPr>
              <a:xfrm>
                <a:off x="7336036" y="2550390"/>
                <a:ext cx="473224" cy="302840"/>
              </a:xfrm>
              <a:prstGeom prst="rect">
                <a:avLst/>
              </a:prstGeom>
              <a:blipFill>
                <a:blip r:embed="rId6"/>
                <a:stretch>
                  <a:fillRect b="-16000"/>
                </a:stretch>
              </a:blipFill>
            </p:spPr>
            <p:txBody>
              <a:bodyPr/>
              <a:lstStyle/>
              <a:p>
                <a:r>
                  <a:rPr lang="en-US">
                    <a:noFill/>
                  </a:rPr>
                  <a:t> </a:t>
                </a:r>
              </a:p>
            </p:txBody>
          </p:sp>
        </mc:Fallback>
      </mc:AlternateContent>
      <p:sp>
        <p:nvSpPr>
          <p:cNvPr id="95" name="CasellaDiTesto 94"/>
          <p:cNvSpPr txBox="1"/>
          <p:nvPr/>
        </p:nvSpPr>
        <p:spPr>
          <a:xfrm>
            <a:off x="6670482" y="2564382"/>
            <a:ext cx="254938" cy="307777"/>
          </a:xfrm>
          <a:prstGeom prst="rect">
            <a:avLst/>
          </a:prstGeom>
          <a:noFill/>
        </p:spPr>
        <p:txBody>
          <a:bodyPr wrap="square" rtlCol="0">
            <a:spAutoFit/>
          </a:bodyPr>
          <a:lstStyle/>
          <a:p>
            <a:r>
              <a:rPr lang="it-IT" sz="1400" dirty="0">
                <a:latin typeface="Times New Roman" panose="02020603050405020304" pitchFamily="18" charset="0"/>
                <a:cs typeface="Times New Roman" panose="02020603050405020304" pitchFamily="18" charset="0"/>
              </a:rPr>
              <a:t>+</a:t>
            </a:r>
          </a:p>
        </p:txBody>
      </p:sp>
      <p:sp>
        <p:nvSpPr>
          <p:cNvPr id="96" name="CasellaDiTesto 95"/>
          <p:cNvSpPr txBox="1"/>
          <p:nvPr/>
        </p:nvSpPr>
        <p:spPr>
          <a:xfrm>
            <a:off x="6902693" y="2995607"/>
            <a:ext cx="254938" cy="307777"/>
          </a:xfrm>
          <a:prstGeom prst="rect">
            <a:avLst/>
          </a:prstGeom>
          <a:noFill/>
        </p:spPr>
        <p:txBody>
          <a:bodyPr wrap="square" rtlCol="0">
            <a:spAutoFit/>
          </a:bodyPr>
          <a:lstStyle/>
          <a:p>
            <a:r>
              <a:rPr lang="it-IT" sz="1400" dirty="0">
                <a:latin typeface="Times New Roman" panose="02020603050405020304" pitchFamily="18" charset="0"/>
                <a:cs typeface="Times New Roman" panose="02020603050405020304" pitchFamily="18" charset="0"/>
              </a:rPr>
              <a:t>-</a:t>
            </a:r>
          </a:p>
        </p:txBody>
      </p:sp>
      <p:sp>
        <p:nvSpPr>
          <p:cNvPr id="97" name="CasellaDiTesto 96"/>
          <p:cNvSpPr txBox="1"/>
          <p:nvPr/>
        </p:nvSpPr>
        <p:spPr>
          <a:xfrm>
            <a:off x="7081098" y="5480912"/>
            <a:ext cx="254938" cy="307777"/>
          </a:xfrm>
          <a:prstGeom prst="rect">
            <a:avLst/>
          </a:prstGeom>
          <a:noFill/>
        </p:spPr>
        <p:txBody>
          <a:bodyPr wrap="square" rtlCol="0">
            <a:spAutoFit/>
          </a:bodyPr>
          <a:lstStyle/>
          <a:p>
            <a:r>
              <a:rPr lang="it-IT" sz="1400" dirty="0">
                <a:latin typeface="Times New Roman" panose="02020603050405020304" pitchFamily="18" charset="0"/>
                <a:cs typeface="Times New Roman" panose="02020603050405020304" pitchFamily="18" charset="0"/>
              </a:rPr>
              <a:t>+</a:t>
            </a:r>
          </a:p>
        </p:txBody>
      </p:sp>
      <p:sp>
        <p:nvSpPr>
          <p:cNvPr id="98" name="CasellaDiTesto 97"/>
          <p:cNvSpPr txBox="1"/>
          <p:nvPr/>
        </p:nvSpPr>
        <p:spPr>
          <a:xfrm>
            <a:off x="7321878" y="5743029"/>
            <a:ext cx="254938" cy="307777"/>
          </a:xfrm>
          <a:prstGeom prst="rect">
            <a:avLst/>
          </a:prstGeom>
          <a:noFill/>
        </p:spPr>
        <p:txBody>
          <a:bodyPr wrap="square" rtlCol="0">
            <a:spAutoFit/>
          </a:bodyPr>
          <a:lstStyle/>
          <a:p>
            <a:r>
              <a:rPr lang="it-IT" sz="1400" dirty="0">
                <a:latin typeface="Times New Roman" panose="02020603050405020304" pitchFamily="18" charset="0"/>
                <a:cs typeface="Times New Roman" panose="02020603050405020304" pitchFamily="18" charset="0"/>
              </a:rPr>
              <a:t>+</a:t>
            </a:r>
          </a:p>
        </p:txBody>
      </p:sp>
      <p:cxnSp>
        <p:nvCxnSpPr>
          <p:cNvPr id="99" name="Connettore 2 98"/>
          <p:cNvCxnSpPr>
            <a:stCxn id="85" idx="1"/>
            <a:endCxn id="61" idx="3"/>
          </p:cNvCxnSpPr>
          <p:nvPr/>
        </p:nvCxnSpPr>
        <p:spPr>
          <a:xfrm flipH="1">
            <a:off x="3884531" y="6032432"/>
            <a:ext cx="1596453" cy="12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CasellaDiTesto 100"/>
          <p:cNvSpPr txBox="1"/>
          <p:nvPr/>
        </p:nvSpPr>
        <p:spPr>
          <a:xfrm>
            <a:off x="11292170" y="2534743"/>
            <a:ext cx="1098550" cy="523220"/>
          </a:xfrm>
          <a:prstGeom prst="rect">
            <a:avLst/>
          </a:prstGeom>
          <a:noFill/>
        </p:spPr>
        <p:txBody>
          <a:bodyPr wrap="square" rtlCol="0">
            <a:spAutoFit/>
          </a:bodyPr>
          <a:lstStyle/>
          <a:p>
            <a:r>
              <a:rPr lang="it-IT" sz="1400" dirty="0">
                <a:latin typeface="Times New Roman" panose="02020603050405020304" pitchFamily="18" charset="0"/>
                <a:cs typeface="Times New Roman" panose="02020603050405020304" pitchFamily="18" charset="0"/>
              </a:rPr>
              <a:t>Output</a:t>
            </a:r>
          </a:p>
          <a:p>
            <a:r>
              <a:rPr lang="it-IT" sz="1400" dirty="0">
                <a:latin typeface="Times New Roman" panose="02020603050405020304" pitchFamily="18" charset="0"/>
                <a:cs typeface="Times New Roman" panose="02020603050405020304" pitchFamily="18" charset="0"/>
              </a:rPr>
              <a:t>Bitstream</a:t>
            </a:r>
          </a:p>
        </p:txBody>
      </p:sp>
    </p:spTree>
    <p:extLst>
      <p:ext uri="{BB962C8B-B14F-4D97-AF65-F5344CB8AC3E}">
        <p14:creationId xmlns:p14="http://schemas.microsoft.com/office/powerpoint/2010/main" val="1348309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6DD3B-192F-9841-AFE2-A5DE83B49CCF}"/>
              </a:ext>
            </a:extLst>
          </p:cNvPr>
          <p:cNvSpPr>
            <a:spLocks noGrp="1"/>
          </p:cNvSpPr>
          <p:nvPr>
            <p:ph type="title"/>
          </p:nvPr>
        </p:nvSpPr>
        <p:spPr/>
        <p:txBody>
          <a:bodyPr/>
          <a:lstStyle/>
          <a:p>
            <a:pPr algn="ctr"/>
            <a:r>
              <a:rPr lang="en-US" dirty="0"/>
              <a:t>Case for farther improvement by the mean of AI</a:t>
            </a:r>
          </a:p>
        </p:txBody>
      </p:sp>
      <p:sp>
        <p:nvSpPr>
          <p:cNvPr id="3" name="Content Placeholder 2">
            <a:extLst>
              <a:ext uri="{FF2B5EF4-FFF2-40B4-BE49-F238E27FC236}">
                <a16:creationId xmlns:a16="http://schemas.microsoft.com/office/drawing/2014/main" id="{6060AD79-B278-5C4C-A5CD-D452095C97A4}"/>
              </a:ext>
            </a:extLst>
          </p:cNvPr>
          <p:cNvSpPr>
            <a:spLocks noGrp="1"/>
          </p:cNvSpPr>
          <p:nvPr>
            <p:ph idx="1"/>
          </p:nvPr>
        </p:nvSpPr>
        <p:spPr/>
        <p:txBody>
          <a:bodyPr>
            <a:normAutofit/>
          </a:bodyPr>
          <a:lstStyle/>
          <a:p>
            <a:r>
              <a:rPr lang="en-US" dirty="0"/>
              <a:t>According to Cisco, Video transmission is expected to dominate 79% of current global internet traffic with an annual growth rate of 31% by 2020. </a:t>
            </a:r>
          </a:p>
          <a:p>
            <a:r>
              <a:rPr lang="en-US" dirty="0"/>
              <a:t>Classic block-based hybrid coding frameworks have not changed significantly for decades.</a:t>
            </a:r>
          </a:p>
          <a:p>
            <a:r>
              <a:rPr lang="en-US" dirty="0"/>
              <a:t>The MPAI Enhanced Video Coding mission is to exploit advances in Artificial Intelligence to develop video coding standards that improve the coding efficiency.</a:t>
            </a:r>
          </a:p>
          <a:p>
            <a:r>
              <a:rPr lang="en-US" dirty="0"/>
              <a:t>The rationale is to use AI tools that are able to distil aspects of the data semantics relevant to Video compression.</a:t>
            </a:r>
          </a:p>
        </p:txBody>
      </p:sp>
    </p:spTree>
    <p:extLst>
      <p:ext uri="{BB962C8B-B14F-4D97-AF65-F5344CB8AC3E}">
        <p14:creationId xmlns:p14="http://schemas.microsoft.com/office/powerpoint/2010/main" val="712815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B06E45-6392-6E4F-A26C-D53185020515}"/>
              </a:ext>
            </a:extLst>
          </p:cNvPr>
          <p:cNvSpPr>
            <a:spLocks noGrp="1"/>
          </p:cNvSpPr>
          <p:nvPr>
            <p:ph type="subTitle" idx="1"/>
          </p:nvPr>
        </p:nvSpPr>
        <p:spPr/>
        <p:txBody>
          <a:bodyPr/>
          <a:lstStyle/>
          <a:p>
            <a:pPr algn="ctr"/>
            <a:r>
              <a:rPr lang="en-GB" dirty="0"/>
              <a:t>Mike Tsinberg, Ajay Luthra, </a:t>
            </a:r>
            <a:br>
              <a:rPr lang="en-GB" dirty="0"/>
            </a:br>
            <a:r>
              <a:rPr lang="en-GB" dirty="0"/>
              <a:t>Roberto </a:t>
            </a:r>
            <a:r>
              <a:rPr lang="en-GB" dirty="0" err="1"/>
              <a:t>Iacoviello</a:t>
            </a:r>
            <a:r>
              <a:rPr lang="en-GB" dirty="0"/>
              <a:t> and Marina Bosi</a:t>
            </a:r>
          </a:p>
          <a:p>
            <a:pPr algn="ctr"/>
            <a:endParaRPr lang="en-US" dirty="0"/>
          </a:p>
        </p:txBody>
      </p:sp>
      <p:sp>
        <p:nvSpPr>
          <p:cNvPr id="6" name="Title 1">
            <a:extLst>
              <a:ext uri="{FF2B5EF4-FFF2-40B4-BE49-F238E27FC236}">
                <a16:creationId xmlns:a16="http://schemas.microsoft.com/office/drawing/2014/main" id="{FC864514-C93E-3E45-A433-00BDF2331A71}"/>
              </a:ext>
            </a:extLst>
          </p:cNvPr>
          <p:cNvSpPr>
            <a:spLocks noGrp="1"/>
          </p:cNvSpPr>
          <p:nvPr>
            <p:ph type="ctrTitle"/>
          </p:nvPr>
        </p:nvSpPr>
        <p:spPr/>
        <p:txBody>
          <a:bodyPr anchor="b">
            <a:normAutofit/>
          </a:bodyPr>
          <a:lstStyle/>
          <a:p>
            <a:pPr algn="ctr"/>
            <a:r>
              <a:rPr lang="en-GB" sz="2800" dirty="0"/>
              <a:t>Basic Applications, Technologies and Benefits for Video Coding by means of Artificial Intelligence</a:t>
            </a:r>
          </a:p>
        </p:txBody>
      </p:sp>
    </p:spTree>
    <p:extLst>
      <p:ext uri="{BB962C8B-B14F-4D97-AF65-F5344CB8AC3E}">
        <p14:creationId xmlns:p14="http://schemas.microsoft.com/office/powerpoint/2010/main" val="354081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Segnaposto contenuto 1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8025" y="1903075"/>
            <a:ext cx="4134927" cy="4308594"/>
          </a:xfrm>
        </p:spPr>
      </p:pic>
      <p:sp>
        <p:nvSpPr>
          <p:cNvPr id="2" name="Title 1">
            <a:extLst>
              <a:ext uri="{FF2B5EF4-FFF2-40B4-BE49-F238E27FC236}">
                <a16:creationId xmlns:a16="http://schemas.microsoft.com/office/drawing/2014/main" id="{10103511-70DC-4494-9E0F-3E6A518D52C7}"/>
              </a:ext>
            </a:extLst>
          </p:cNvPr>
          <p:cNvSpPr>
            <a:spLocks noGrp="1"/>
          </p:cNvSpPr>
          <p:nvPr>
            <p:ph type="title"/>
          </p:nvPr>
        </p:nvSpPr>
        <p:spPr>
          <a:xfrm>
            <a:off x="989275" y="1199382"/>
            <a:ext cx="8947354" cy="663679"/>
          </a:xfrm>
        </p:spPr>
        <p:txBody>
          <a:bodyPr/>
          <a:lstStyle/>
          <a:p>
            <a:r>
              <a:rPr lang="it-IT" dirty="0"/>
              <a:t>There are good video codecs</a:t>
            </a:r>
            <a:endParaRPr lang="en-GB" dirty="0"/>
          </a:p>
        </p:txBody>
      </p:sp>
      <p:pic>
        <p:nvPicPr>
          <p:cNvPr id="4" name="Immagine 11">
            <a:extLst>
              <a:ext uri="{FF2B5EF4-FFF2-40B4-BE49-F238E27FC236}">
                <a16:creationId xmlns:a16="http://schemas.microsoft.com/office/drawing/2014/main" id="{310E68C9-36E3-4220-8FD5-5FEEAB64E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5229" y="1903075"/>
            <a:ext cx="4175948" cy="4351338"/>
          </a:xfrm>
          <a:prstGeom prst="rect">
            <a:avLst/>
          </a:prstGeom>
        </p:spPr>
      </p:pic>
      <p:sp>
        <p:nvSpPr>
          <p:cNvPr id="7" name="CasellaDiTesto 4">
            <a:extLst>
              <a:ext uri="{FF2B5EF4-FFF2-40B4-BE49-F238E27FC236}">
                <a16:creationId xmlns:a16="http://schemas.microsoft.com/office/drawing/2014/main" id="{6FC6DDF6-A602-4C25-8242-609083FDFF7E}"/>
              </a:ext>
            </a:extLst>
          </p:cNvPr>
          <p:cNvSpPr txBox="1"/>
          <p:nvPr/>
        </p:nvSpPr>
        <p:spPr>
          <a:xfrm>
            <a:off x="3344926" y="5134451"/>
            <a:ext cx="1293090" cy="584775"/>
          </a:xfrm>
          <a:prstGeom prst="rect">
            <a:avLst/>
          </a:prstGeom>
          <a:noFill/>
        </p:spPr>
        <p:txBody>
          <a:bodyPr wrap="square" rtlCol="0">
            <a:spAutoFit/>
          </a:bodyPr>
          <a:lstStyle/>
          <a:p>
            <a:r>
              <a:rPr lang="it-IT" sz="3200" dirty="0">
                <a:latin typeface="Times New Roman" panose="02020603050405020304" pitchFamily="18" charset="0"/>
                <a:cs typeface="Times New Roman" panose="02020603050405020304" pitchFamily="18" charset="0"/>
              </a:rPr>
              <a:t>HEVC</a:t>
            </a:r>
          </a:p>
        </p:txBody>
      </p:sp>
      <p:sp>
        <p:nvSpPr>
          <p:cNvPr id="8" name="CasellaDiTesto 5">
            <a:extLst>
              <a:ext uri="{FF2B5EF4-FFF2-40B4-BE49-F238E27FC236}">
                <a16:creationId xmlns:a16="http://schemas.microsoft.com/office/drawing/2014/main" id="{96B5C4DD-1C0B-46C9-913E-6F86214ACA0E}"/>
              </a:ext>
            </a:extLst>
          </p:cNvPr>
          <p:cNvSpPr txBox="1"/>
          <p:nvPr/>
        </p:nvSpPr>
        <p:spPr>
          <a:xfrm>
            <a:off x="1647826" y="5134451"/>
            <a:ext cx="1804431" cy="1077218"/>
          </a:xfrm>
          <a:prstGeom prst="rect">
            <a:avLst/>
          </a:prstGeom>
          <a:noFill/>
        </p:spPr>
        <p:txBody>
          <a:bodyPr wrap="square" rtlCol="0">
            <a:spAutoFit/>
          </a:bodyPr>
          <a:lstStyle/>
          <a:p>
            <a:pPr algn="ctr"/>
            <a:r>
              <a:rPr lang="it-IT" sz="3200" dirty="0">
                <a:latin typeface="Times New Roman" panose="02020603050405020304" pitchFamily="18" charset="0"/>
                <a:cs typeface="Times New Roman" panose="02020603050405020304" pitchFamily="18" charset="0"/>
              </a:rPr>
              <a:t>EVC</a:t>
            </a:r>
          </a:p>
          <a:p>
            <a:pPr algn="ctr"/>
            <a:r>
              <a:rPr lang="it-IT" sz="3200" dirty="0">
                <a:latin typeface="Times New Roman" panose="02020603050405020304" pitchFamily="18" charset="0"/>
                <a:cs typeface="Times New Roman" panose="02020603050405020304" pitchFamily="18" charset="0"/>
              </a:rPr>
              <a:t>Baseline</a:t>
            </a:r>
          </a:p>
        </p:txBody>
      </p:sp>
      <p:sp>
        <p:nvSpPr>
          <p:cNvPr id="9" name="CasellaDiTesto 7">
            <a:extLst>
              <a:ext uri="{FF2B5EF4-FFF2-40B4-BE49-F238E27FC236}">
                <a16:creationId xmlns:a16="http://schemas.microsoft.com/office/drawing/2014/main" id="{B44F4174-5972-4816-9691-164C809E8FED}"/>
              </a:ext>
            </a:extLst>
          </p:cNvPr>
          <p:cNvSpPr txBox="1"/>
          <p:nvPr/>
        </p:nvSpPr>
        <p:spPr>
          <a:xfrm>
            <a:off x="8473203" y="5139195"/>
            <a:ext cx="1293090" cy="584775"/>
          </a:xfrm>
          <a:prstGeom prst="rect">
            <a:avLst/>
          </a:prstGeom>
          <a:noFill/>
        </p:spPr>
        <p:txBody>
          <a:bodyPr wrap="square" rtlCol="0">
            <a:spAutoFit/>
          </a:bodyPr>
          <a:lstStyle/>
          <a:p>
            <a:r>
              <a:rPr lang="it-IT" sz="3200" dirty="0">
                <a:latin typeface="Times New Roman" panose="02020603050405020304" pitchFamily="18" charset="0"/>
                <a:cs typeface="Times New Roman" panose="02020603050405020304" pitchFamily="18" charset="0"/>
              </a:rPr>
              <a:t>HEVC</a:t>
            </a:r>
          </a:p>
        </p:txBody>
      </p:sp>
      <p:sp>
        <p:nvSpPr>
          <p:cNvPr id="10" name="CasellaDiTesto 8">
            <a:extLst>
              <a:ext uri="{FF2B5EF4-FFF2-40B4-BE49-F238E27FC236}">
                <a16:creationId xmlns:a16="http://schemas.microsoft.com/office/drawing/2014/main" id="{86E3E570-3392-4A35-B539-CF72BD76420C}"/>
              </a:ext>
            </a:extLst>
          </p:cNvPr>
          <p:cNvSpPr txBox="1"/>
          <p:nvPr/>
        </p:nvSpPr>
        <p:spPr>
          <a:xfrm>
            <a:off x="6803055" y="5139195"/>
            <a:ext cx="1754352" cy="1077218"/>
          </a:xfrm>
          <a:prstGeom prst="rect">
            <a:avLst/>
          </a:prstGeom>
          <a:noFill/>
        </p:spPr>
        <p:txBody>
          <a:bodyPr wrap="square" rtlCol="0">
            <a:spAutoFit/>
          </a:bodyPr>
          <a:lstStyle/>
          <a:p>
            <a:pPr algn="ctr"/>
            <a:r>
              <a:rPr lang="it-IT" sz="3200" dirty="0">
                <a:latin typeface="Times New Roman" panose="02020603050405020304" pitchFamily="18" charset="0"/>
                <a:cs typeface="Times New Roman" panose="02020603050405020304" pitchFamily="18" charset="0"/>
              </a:rPr>
              <a:t>EVC </a:t>
            </a:r>
            <a:r>
              <a:rPr lang="it-IT" sz="3200" dirty="0" err="1">
                <a:latin typeface="Times New Roman" panose="02020603050405020304" pitchFamily="18" charset="0"/>
                <a:cs typeface="Times New Roman" panose="02020603050405020304" pitchFamily="18" charset="0"/>
              </a:rPr>
              <a:t>Main</a:t>
            </a:r>
            <a:endParaRPr lang="it-IT" sz="3200" dirty="0">
              <a:latin typeface="Times New Roman" panose="02020603050405020304" pitchFamily="18" charset="0"/>
              <a:cs typeface="Times New Roman" panose="02020603050405020304" pitchFamily="18" charset="0"/>
            </a:endParaRPr>
          </a:p>
        </p:txBody>
      </p:sp>
      <p:sp>
        <p:nvSpPr>
          <p:cNvPr id="11" name="CasellaDiTesto 10">
            <a:extLst>
              <a:ext uri="{FF2B5EF4-FFF2-40B4-BE49-F238E27FC236}">
                <a16:creationId xmlns:a16="http://schemas.microsoft.com/office/drawing/2014/main" id="{B8223D89-00BF-485D-ADE3-28302CD8EF1A}"/>
              </a:ext>
            </a:extLst>
          </p:cNvPr>
          <p:cNvSpPr txBox="1"/>
          <p:nvPr/>
        </p:nvSpPr>
        <p:spPr>
          <a:xfrm>
            <a:off x="7407202" y="1823048"/>
            <a:ext cx="1522567"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36% bit rate </a:t>
            </a:r>
            <a:r>
              <a:rPr lang="en-GB" dirty="0">
                <a:latin typeface="Times New Roman" panose="02020603050405020304" pitchFamily="18" charset="0"/>
                <a:cs typeface="Times New Roman" panose="02020603050405020304" pitchFamily="18" charset="0"/>
              </a:rPr>
              <a:t>reduction</a:t>
            </a:r>
          </a:p>
        </p:txBody>
      </p:sp>
      <p:sp>
        <p:nvSpPr>
          <p:cNvPr id="12" name="TextBox 11">
            <a:extLst>
              <a:ext uri="{FF2B5EF4-FFF2-40B4-BE49-F238E27FC236}">
                <a16:creationId xmlns:a16="http://schemas.microsoft.com/office/drawing/2014/main" id="{16D04CDA-0505-4FDD-AD28-235E571A26BC}"/>
              </a:ext>
            </a:extLst>
          </p:cNvPr>
          <p:cNvSpPr txBox="1"/>
          <p:nvPr/>
        </p:nvSpPr>
        <p:spPr>
          <a:xfrm>
            <a:off x="1647826" y="6211669"/>
            <a:ext cx="2007281" cy="369332"/>
          </a:xfrm>
          <a:prstGeom prst="rect">
            <a:avLst/>
          </a:prstGeom>
          <a:noFill/>
        </p:spPr>
        <p:txBody>
          <a:bodyPr wrap="none" rtlCol="0">
            <a:spAutoFit/>
          </a:bodyPr>
          <a:lstStyle>
            <a:defPPr>
              <a:defRPr lang="en-US"/>
            </a:defPPr>
            <a:lvl1pPr algn="ctr"/>
          </a:lstStyle>
          <a:p>
            <a:r>
              <a:rPr lang="it-IT" dirty="0">
                <a:latin typeface="Times New Roman" panose="02020603050405020304" pitchFamily="18" charset="0"/>
                <a:cs typeface="Times New Roman" panose="02020603050405020304" pitchFamily="18" charset="0"/>
              </a:rPr>
              <a:t>&gt;20 years old tools </a:t>
            </a:r>
            <a:endParaRPr lang="en-GB"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1247401-9AD0-4BED-806D-020D34D65AF1}"/>
              </a:ext>
            </a:extLst>
          </p:cNvPr>
          <p:cNvSpPr txBox="1"/>
          <p:nvPr/>
        </p:nvSpPr>
        <p:spPr>
          <a:xfrm>
            <a:off x="6969139" y="6211669"/>
            <a:ext cx="1422184" cy="646331"/>
          </a:xfrm>
          <a:prstGeom prst="rect">
            <a:avLst/>
          </a:prstGeom>
          <a:noFill/>
        </p:spPr>
        <p:txBody>
          <a:bodyPr wrap="none" rtlCol="0">
            <a:spAutoFit/>
          </a:bodyPr>
          <a:lstStyle/>
          <a:p>
            <a:pPr algn="ctr"/>
            <a:r>
              <a:rPr lang="en-GB" dirty="0">
                <a:latin typeface="Times New Roman" panose="02020603050405020304" pitchFamily="18" charset="0"/>
                <a:cs typeface="Times New Roman" panose="02020603050405020304" pitchFamily="18" charset="0"/>
              </a:rPr>
              <a:t>Simplified IP</a:t>
            </a:r>
          </a:p>
          <a:p>
            <a:pPr algn="ctr"/>
            <a:r>
              <a:rPr lang="en-GB" dirty="0">
                <a:latin typeface="Times New Roman" panose="02020603050405020304" pitchFamily="18" charset="0"/>
                <a:cs typeface="Times New Roman" panose="02020603050405020304" pitchFamily="18" charset="0"/>
              </a:rPr>
              <a:t>structure</a:t>
            </a:r>
          </a:p>
        </p:txBody>
      </p:sp>
      <p:cxnSp>
        <p:nvCxnSpPr>
          <p:cNvPr id="14" name="Connettore diritto 13"/>
          <p:cNvCxnSpPr/>
          <p:nvPr/>
        </p:nvCxnSpPr>
        <p:spPr>
          <a:xfrm>
            <a:off x="2241538" y="2894326"/>
            <a:ext cx="7159286"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3" name="TextBox 2">
            <a:extLst>
              <a:ext uri="{FF2B5EF4-FFF2-40B4-BE49-F238E27FC236}">
                <a16:creationId xmlns:a16="http://schemas.microsoft.com/office/drawing/2014/main" id="{6FC6C4A2-8DAE-46B7-A811-7349161D693B}"/>
              </a:ext>
            </a:extLst>
          </p:cNvPr>
          <p:cNvSpPr txBox="1"/>
          <p:nvPr/>
        </p:nvSpPr>
        <p:spPr>
          <a:xfrm rot="16200000">
            <a:off x="-19201" y="3648047"/>
            <a:ext cx="187968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Coding Efficiency</a:t>
            </a:r>
          </a:p>
        </p:txBody>
      </p:sp>
    </p:spTree>
    <p:extLst>
      <p:ext uri="{BB962C8B-B14F-4D97-AF65-F5344CB8AC3E}">
        <p14:creationId xmlns:p14="http://schemas.microsoft.com/office/powerpoint/2010/main" val="3906268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0943" y="2725282"/>
            <a:ext cx="3891280" cy="2090262"/>
          </a:xfrm>
        </p:spPr>
        <p:txBody>
          <a:bodyPr>
            <a:noAutofit/>
          </a:bodyPr>
          <a:lstStyle/>
          <a:p>
            <a:pPr algn="ctr"/>
            <a:r>
              <a:rPr lang="en-GB" sz="4200" dirty="0"/>
              <a:t>Different technologies for different ages</a:t>
            </a:r>
            <a:endParaRPr lang="it-IT" sz="4200" dirty="0"/>
          </a:p>
        </p:txBody>
      </p:sp>
      <p:sp>
        <p:nvSpPr>
          <p:cNvPr id="6" name="CasellaDiTesto 5"/>
          <p:cNvSpPr txBox="1"/>
          <p:nvPr/>
        </p:nvSpPr>
        <p:spPr>
          <a:xfrm>
            <a:off x="7827816" y="1982952"/>
            <a:ext cx="2253674" cy="369332"/>
          </a:xfrm>
          <a:prstGeom prst="rect">
            <a:avLst/>
          </a:prstGeom>
          <a:noFill/>
        </p:spPr>
        <p:txBody>
          <a:bodyPr wrap="square" rtlCol="0">
            <a:spAutoFit/>
          </a:bodyPr>
          <a:lstStyle/>
          <a:p>
            <a:r>
              <a:rPr lang="it-IT" b="1" dirty="0">
                <a:latin typeface="Times New Roman" panose="02020603050405020304" pitchFamily="18" charset="0"/>
                <a:cs typeface="Times New Roman" panose="02020603050405020304" pitchFamily="18" charset="0"/>
              </a:rPr>
              <a:t>1988 MPEG</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5293" y="1189611"/>
            <a:ext cx="6208792" cy="5739413"/>
          </a:xfrm>
          <a:prstGeom prst="rect">
            <a:avLst/>
          </a:prstGeom>
        </p:spPr>
      </p:pic>
      <p:sp>
        <p:nvSpPr>
          <p:cNvPr id="5" name="CasellaDiTesto 4"/>
          <p:cNvSpPr txBox="1"/>
          <p:nvPr/>
        </p:nvSpPr>
        <p:spPr>
          <a:xfrm>
            <a:off x="6039964" y="2699640"/>
            <a:ext cx="2253674" cy="369332"/>
          </a:xfrm>
          <a:prstGeom prst="rect">
            <a:avLst/>
          </a:prstGeom>
          <a:noFill/>
        </p:spPr>
        <p:txBody>
          <a:bodyPr wrap="square" rtlCol="0">
            <a:spAutoFit/>
          </a:bodyPr>
          <a:lstStyle/>
          <a:p>
            <a:r>
              <a:rPr lang="it-IT" b="1" dirty="0">
                <a:latin typeface="Times New Roman" panose="02020603050405020304" pitchFamily="18" charset="0"/>
                <a:cs typeface="Times New Roman" panose="02020603050405020304" pitchFamily="18" charset="0"/>
              </a:rPr>
              <a:t>1997 IBM </a:t>
            </a:r>
            <a:r>
              <a:rPr lang="it-IT" b="1" dirty="0" err="1">
                <a:latin typeface="Times New Roman" panose="02020603050405020304" pitchFamily="18" charset="0"/>
                <a:cs typeface="Times New Roman" panose="02020603050405020304" pitchFamily="18" charset="0"/>
              </a:rPr>
              <a:t>Deep</a:t>
            </a:r>
            <a:r>
              <a:rPr lang="it-IT" b="1" dirty="0">
                <a:latin typeface="Times New Roman" panose="02020603050405020304" pitchFamily="18" charset="0"/>
                <a:cs typeface="Times New Roman" panose="02020603050405020304" pitchFamily="18" charset="0"/>
              </a:rPr>
              <a:t> Blue</a:t>
            </a:r>
          </a:p>
        </p:txBody>
      </p:sp>
      <p:sp>
        <p:nvSpPr>
          <p:cNvPr id="7" name="CasellaDiTesto 6"/>
          <p:cNvSpPr txBox="1"/>
          <p:nvPr/>
        </p:nvSpPr>
        <p:spPr>
          <a:xfrm>
            <a:off x="6478904" y="5723619"/>
            <a:ext cx="2253674" cy="369332"/>
          </a:xfrm>
          <a:prstGeom prst="rect">
            <a:avLst/>
          </a:prstGeom>
          <a:noFill/>
        </p:spPr>
        <p:txBody>
          <a:bodyPr wrap="square" rtlCol="0">
            <a:spAutoFit/>
          </a:bodyPr>
          <a:lstStyle/>
          <a:p>
            <a:r>
              <a:rPr lang="it-IT" b="1" dirty="0">
                <a:latin typeface="Times New Roman" panose="02020603050405020304" pitchFamily="18" charset="0"/>
                <a:cs typeface="Times New Roman" panose="02020603050405020304" pitchFamily="18" charset="0"/>
              </a:rPr>
              <a:t>2016 </a:t>
            </a:r>
            <a:r>
              <a:rPr lang="it-IT" b="1" dirty="0" err="1">
                <a:latin typeface="Times New Roman" panose="02020603050405020304" pitchFamily="18" charset="0"/>
                <a:cs typeface="Times New Roman" panose="02020603050405020304" pitchFamily="18" charset="0"/>
              </a:rPr>
              <a:t>AlphaGo</a:t>
            </a:r>
            <a:endParaRPr lang="it-IT" b="1" dirty="0">
              <a:latin typeface="Times New Roman" panose="02020603050405020304" pitchFamily="18" charset="0"/>
              <a:cs typeface="Times New Roman" panose="02020603050405020304" pitchFamily="18" charset="0"/>
            </a:endParaRPr>
          </a:p>
        </p:txBody>
      </p:sp>
      <p:sp>
        <p:nvSpPr>
          <p:cNvPr id="8" name="CasellaDiTesto 7"/>
          <p:cNvSpPr txBox="1"/>
          <p:nvPr/>
        </p:nvSpPr>
        <p:spPr>
          <a:xfrm>
            <a:off x="9911989" y="5710496"/>
            <a:ext cx="1618373" cy="369332"/>
          </a:xfrm>
          <a:prstGeom prst="rect">
            <a:avLst/>
          </a:prstGeom>
          <a:noFill/>
        </p:spPr>
        <p:txBody>
          <a:bodyPr wrap="square" rtlCol="0">
            <a:spAutoFit/>
          </a:bodyPr>
          <a:lstStyle/>
          <a:p>
            <a:r>
              <a:rPr lang="it-IT" b="1" dirty="0">
                <a:latin typeface="Times New Roman" panose="02020603050405020304" pitchFamily="18" charset="0"/>
                <a:cs typeface="Times New Roman" panose="02020603050405020304" pitchFamily="18" charset="0"/>
              </a:rPr>
              <a:t>2020 MPAI</a:t>
            </a:r>
          </a:p>
        </p:txBody>
      </p:sp>
      <p:sp>
        <p:nvSpPr>
          <p:cNvPr id="9" name="CasellaDiTesto 8"/>
          <p:cNvSpPr txBox="1"/>
          <p:nvPr/>
        </p:nvSpPr>
        <p:spPr>
          <a:xfrm>
            <a:off x="4206102" y="1588762"/>
            <a:ext cx="2244436" cy="1384995"/>
          </a:xfrm>
          <a:prstGeom prst="rect">
            <a:avLst/>
          </a:prstGeom>
          <a:noFill/>
        </p:spPr>
        <p:txBody>
          <a:bodyPr wrap="square" rtlCol="0">
            <a:spAutoFit/>
          </a:bodyPr>
          <a:lstStyle/>
          <a:p>
            <a:r>
              <a:rPr lang="it-IT" sz="4200" dirty="0">
                <a:latin typeface="+mj-lt"/>
                <a:ea typeface="+mj-ea"/>
                <a:cs typeface="+mj-cs"/>
              </a:rPr>
              <a:t>Brute Force</a:t>
            </a:r>
          </a:p>
        </p:txBody>
      </p:sp>
      <p:sp>
        <p:nvSpPr>
          <p:cNvPr id="10" name="CasellaDiTesto 9"/>
          <p:cNvSpPr txBox="1"/>
          <p:nvPr/>
        </p:nvSpPr>
        <p:spPr>
          <a:xfrm>
            <a:off x="4573016" y="4913931"/>
            <a:ext cx="877455" cy="738664"/>
          </a:xfrm>
          <a:prstGeom prst="rect">
            <a:avLst/>
          </a:prstGeom>
          <a:noFill/>
        </p:spPr>
        <p:txBody>
          <a:bodyPr wrap="square" rtlCol="0">
            <a:spAutoFit/>
          </a:bodyPr>
          <a:lstStyle/>
          <a:p>
            <a:r>
              <a:rPr lang="it-IT" sz="4200" dirty="0">
                <a:latin typeface="+mj-lt"/>
                <a:ea typeface="+mj-ea"/>
                <a:cs typeface="+mj-cs"/>
              </a:rPr>
              <a:t>AI</a:t>
            </a:r>
          </a:p>
        </p:txBody>
      </p:sp>
      <p:sp>
        <p:nvSpPr>
          <p:cNvPr id="11" name="CasellaDiTesto 5">
            <a:extLst>
              <a:ext uri="{FF2B5EF4-FFF2-40B4-BE49-F238E27FC236}">
                <a16:creationId xmlns:a16="http://schemas.microsoft.com/office/drawing/2014/main" id="{A981FA0E-85E7-EF4E-A459-2847C3712E88}"/>
              </a:ext>
            </a:extLst>
          </p:cNvPr>
          <p:cNvSpPr txBox="1"/>
          <p:nvPr/>
        </p:nvSpPr>
        <p:spPr>
          <a:xfrm>
            <a:off x="9686708" y="2699640"/>
            <a:ext cx="1607667" cy="369332"/>
          </a:xfrm>
          <a:prstGeom prst="rect">
            <a:avLst/>
          </a:prstGeom>
          <a:noFill/>
        </p:spPr>
        <p:txBody>
          <a:bodyPr wrap="square" rtlCol="0">
            <a:spAutoFit/>
          </a:bodyPr>
          <a:lstStyle/>
          <a:p>
            <a:r>
              <a:rPr lang="it-IT" b="1" dirty="0">
                <a:latin typeface="Times New Roman" panose="02020603050405020304" pitchFamily="18" charset="0"/>
                <a:cs typeface="Times New Roman" panose="02020603050405020304" pitchFamily="18" charset="0"/>
              </a:rPr>
              <a:t>1988 MPEG</a:t>
            </a:r>
          </a:p>
        </p:txBody>
      </p:sp>
    </p:spTree>
    <p:extLst>
      <p:ext uri="{BB962C8B-B14F-4D97-AF65-F5344CB8AC3E}">
        <p14:creationId xmlns:p14="http://schemas.microsoft.com/office/powerpoint/2010/main" val="3287004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EF4F0-4E85-42C1-8871-CB0C8C69CFF1}"/>
              </a:ext>
            </a:extLst>
          </p:cNvPr>
          <p:cNvSpPr>
            <a:spLocks noGrp="1"/>
          </p:cNvSpPr>
          <p:nvPr>
            <p:ph type="title"/>
          </p:nvPr>
        </p:nvSpPr>
        <p:spPr>
          <a:xfrm>
            <a:off x="2164245" y="1332367"/>
            <a:ext cx="7432040" cy="712972"/>
          </a:xfrm>
        </p:spPr>
        <p:txBody>
          <a:bodyPr/>
          <a:lstStyle/>
          <a:p>
            <a:pPr algn="ctr"/>
            <a:r>
              <a:rPr lang="en-GB" dirty="0"/>
              <a:t>Old and new data coding</a:t>
            </a:r>
          </a:p>
        </p:txBody>
      </p:sp>
      <p:grpSp>
        <p:nvGrpSpPr>
          <p:cNvPr id="10" name="Group 9">
            <a:extLst>
              <a:ext uri="{FF2B5EF4-FFF2-40B4-BE49-F238E27FC236}">
                <a16:creationId xmlns:a16="http://schemas.microsoft.com/office/drawing/2014/main" id="{130E8492-4CB4-514D-8051-D8D30343F9E1}"/>
              </a:ext>
            </a:extLst>
          </p:cNvPr>
          <p:cNvGrpSpPr/>
          <p:nvPr/>
        </p:nvGrpSpPr>
        <p:grpSpPr>
          <a:xfrm>
            <a:off x="896645" y="2109341"/>
            <a:ext cx="9465421" cy="4748659"/>
            <a:chOff x="758189" y="1007687"/>
            <a:chExt cx="10615931" cy="5800591"/>
          </a:xfrm>
        </p:grpSpPr>
        <p:pic>
          <p:nvPicPr>
            <p:cNvPr id="13" name="Immagine 12"/>
            <p:cNvPicPr>
              <a:picLocks noChangeAspect="1"/>
            </p:cNvPicPr>
            <p:nvPr/>
          </p:nvPicPr>
          <p:blipFill>
            <a:blip r:embed="rId2"/>
            <a:stretch>
              <a:fillRect/>
            </a:stretch>
          </p:blipFill>
          <p:spPr>
            <a:xfrm>
              <a:off x="3986181" y="4026590"/>
              <a:ext cx="3600953" cy="2781688"/>
            </a:xfrm>
            <a:prstGeom prst="rect">
              <a:avLst/>
            </a:prstGeom>
          </p:spPr>
        </p:pic>
        <p:grpSp>
          <p:nvGrpSpPr>
            <p:cNvPr id="6" name="Group 5">
              <a:extLst>
                <a:ext uri="{FF2B5EF4-FFF2-40B4-BE49-F238E27FC236}">
                  <a16:creationId xmlns:a16="http://schemas.microsoft.com/office/drawing/2014/main" id="{9E642492-38A2-EC44-84BD-3251944C8BAA}"/>
                </a:ext>
              </a:extLst>
            </p:cNvPr>
            <p:cNvGrpSpPr/>
            <p:nvPr/>
          </p:nvGrpSpPr>
          <p:grpSpPr>
            <a:xfrm>
              <a:off x="758189" y="1007687"/>
              <a:ext cx="10615931" cy="5720977"/>
              <a:chOff x="758189" y="1007687"/>
              <a:chExt cx="10615931" cy="5720977"/>
            </a:xfrm>
          </p:grpSpPr>
          <p:pic>
            <p:nvPicPr>
              <p:cNvPr id="12" name="Immagin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8802" y="1153127"/>
                <a:ext cx="3558541" cy="2383243"/>
              </a:xfrm>
              <a:prstGeom prst="rect">
                <a:avLst/>
              </a:prstGeom>
            </p:spPr>
          </p:pic>
          <p:sp>
            <p:nvSpPr>
              <p:cNvPr id="4" name="Rectangle 3">
                <a:extLst>
                  <a:ext uri="{FF2B5EF4-FFF2-40B4-BE49-F238E27FC236}">
                    <a16:creationId xmlns:a16="http://schemas.microsoft.com/office/drawing/2014/main" id="{88335C84-3103-4312-AF9E-4D948B3044F5}"/>
                  </a:ext>
                </a:extLst>
              </p:cNvPr>
              <p:cNvSpPr/>
              <p:nvPr/>
            </p:nvSpPr>
            <p:spPr>
              <a:xfrm>
                <a:off x="7938002" y="1834166"/>
                <a:ext cx="3362960" cy="1102065"/>
              </a:xfrm>
              <a:prstGeom prst="rect">
                <a:avLst/>
              </a:prstGeom>
              <a:solidFill>
                <a:srgbClr val="3484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Times New Roman" panose="02020603050405020304" pitchFamily="18" charset="0"/>
                    <a:cs typeface="Times New Roman" panose="02020603050405020304" pitchFamily="18" charset="0"/>
                  </a:rPr>
                  <a:t>Old coding tools</a:t>
                </a:r>
              </a:p>
              <a:p>
                <a:pPr algn="ctr"/>
                <a:r>
                  <a:rPr lang="en-GB" dirty="0">
                    <a:latin typeface="Times New Roman" panose="02020603050405020304" pitchFamily="18" charset="0"/>
                    <a:cs typeface="Times New Roman" panose="02020603050405020304" pitchFamily="18" charset="0"/>
                  </a:rPr>
                  <a:t>(hardwired a priori statistical knowledge)</a:t>
                </a:r>
              </a:p>
            </p:txBody>
          </p:sp>
          <p:sp>
            <p:nvSpPr>
              <p:cNvPr id="5" name="Rectangle 4">
                <a:extLst>
                  <a:ext uri="{FF2B5EF4-FFF2-40B4-BE49-F238E27FC236}">
                    <a16:creationId xmlns:a16="http://schemas.microsoft.com/office/drawing/2014/main" id="{90B83C20-A6B5-49D2-8338-A37B2A5323B2}"/>
                  </a:ext>
                </a:extLst>
              </p:cNvPr>
              <p:cNvSpPr/>
              <p:nvPr/>
            </p:nvSpPr>
            <p:spPr>
              <a:xfrm>
                <a:off x="8011159" y="4722044"/>
                <a:ext cx="3362961" cy="1102066"/>
              </a:xfrm>
              <a:prstGeom prst="rect">
                <a:avLst/>
              </a:prstGeom>
              <a:solidFill>
                <a:srgbClr val="3484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Times New Roman" panose="02020603050405020304" pitchFamily="18" charset="0"/>
                    <a:cs typeface="Times New Roman" panose="02020603050405020304" pitchFamily="18" charset="0"/>
                  </a:rPr>
                  <a:t>AI coding tools</a:t>
                </a:r>
              </a:p>
              <a:p>
                <a:pPr algn="ctr"/>
                <a:r>
                  <a:rPr lang="en-GB" dirty="0">
                    <a:latin typeface="Times New Roman" panose="02020603050405020304" pitchFamily="18" charset="0"/>
                    <a:cs typeface="Times New Roman" panose="02020603050405020304" pitchFamily="18" charset="0"/>
                  </a:rPr>
                  <a:t>(knowledge acquired </a:t>
                </a:r>
              </a:p>
              <a:p>
                <a:pPr algn="ctr"/>
                <a:r>
                  <a:rPr lang="en-GB" dirty="0">
                    <a:latin typeface="Times New Roman" panose="02020603050405020304" pitchFamily="18" charset="0"/>
                    <a:cs typeface="Times New Roman" panose="02020603050405020304" pitchFamily="18" charset="0"/>
                  </a:rPr>
                  <a:t>by learning the statistics)</a:t>
                </a:r>
              </a:p>
            </p:txBody>
          </p:sp>
          <p:cxnSp>
            <p:nvCxnSpPr>
              <p:cNvPr id="7" name="Straight Arrow Connector 6">
                <a:extLst>
                  <a:ext uri="{FF2B5EF4-FFF2-40B4-BE49-F238E27FC236}">
                    <a16:creationId xmlns:a16="http://schemas.microsoft.com/office/drawing/2014/main" id="{5E785564-99C7-40ED-BFBB-2B3CE372E6C3}"/>
                  </a:ext>
                </a:extLst>
              </p:cNvPr>
              <p:cNvCxnSpPr>
                <a:cxnSpLocks/>
              </p:cNvCxnSpPr>
              <p:nvPr/>
            </p:nvCxnSpPr>
            <p:spPr>
              <a:xfrm>
                <a:off x="7167880" y="2385198"/>
                <a:ext cx="802640"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97453A2-E088-4494-AB61-CD4355D5D23A}"/>
                  </a:ext>
                </a:extLst>
              </p:cNvPr>
              <p:cNvCxnSpPr>
                <a:cxnSpLocks/>
                <a:endCxn id="5" idx="1"/>
              </p:cNvCxnSpPr>
              <p:nvPr/>
            </p:nvCxnSpPr>
            <p:spPr>
              <a:xfrm>
                <a:off x="7254240" y="5212266"/>
                <a:ext cx="756920" cy="60812"/>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 name="Immagine 2"/>
              <p:cNvPicPr>
                <a:picLocks noChangeAspect="1"/>
              </p:cNvPicPr>
              <p:nvPr/>
            </p:nvPicPr>
            <p:blipFill>
              <a:blip r:embed="rId4"/>
              <a:stretch>
                <a:fillRect/>
              </a:stretch>
            </p:blipFill>
            <p:spPr>
              <a:xfrm>
                <a:off x="758190" y="1007687"/>
                <a:ext cx="2100653" cy="2674125"/>
              </a:xfrm>
              <a:prstGeom prst="rect">
                <a:avLst/>
              </a:prstGeom>
            </p:spPr>
          </p:pic>
          <p:sp>
            <p:nvSpPr>
              <p:cNvPr id="8" name="CasellaDiTesto 7"/>
              <p:cNvSpPr txBox="1"/>
              <p:nvPr/>
            </p:nvSpPr>
            <p:spPr>
              <a:xfrm>
                <a:off x="1312999" y="3574755"/>
                <a:ext cx="977620" cy="523220"/>
              </a:xfrm>
              <a:prstGeom prst="rect">
                <a:avLst/>
              </a:prstGeom>
              <a:noFill/>
            </p:spPr>
            <p:txBody>
              <a:bodyPr wrap="square" rtlCol="0">
                <a:spAutoFit/>
              </a:bodyPr>
              <a:lstStyle/>
              <a:p>
                <a:r>
                  <a:rPr lang="it-IT" sz="2800" dirty="0">
                    <a:latin typeface="Times New Roman" panose="02020603050405020304" pitchFamily="18" charset="0"/>
                    <a:cs typeface="Times New Roman" panose="02020603050405020304" pitchFamily="18" charset="0"/>
                  </a:rPr>
                  <a:t>Data</a:t>
                </a:r>
              </a:p>
            </p:txBody>
          </p:sp>
          <p:cxnSp>
            <p:nvCxnSpPr>
              <p:cNvPr id="14" name="Straight Arrow Connector 6">
                <a:extLst>
                  <a:ext uri="{FF2B5EF4-FFF2-40B4-BE49-F238E27FC236}">
                    <a16:creationId xmlns:a16="http://schemas.microsoft.com/office/drawing/2014/main" id="{5E785564-99C7-40ED-BFBB-2B3CE372E6C3}"/>
                  </a:ext>
                </a:extLst>
              </p:cNvPr>
              <p:cNvCxnSpPr/>
              <p:nvPr/>
            </p:nvCxnSpPr>
            <p:spPr>
              <a:xfrm>
                <a:off x="2858843" y="2377024"/>
                <a:ext cx="112776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5" name="Immagine 14"/>
              <p:cNvPicPr>
                <a:picLocks noChangeAspect="1"/>
              </p:cNvPicPr>
              <p:nvPr/>
            </p:nvPicPr>
            <p:blipFill>
              <a:blip r:embed="rId4"/>
              <a:stretch>
                <a:fillRect/>
              </a:stretch>
            </p:blipFill>
            <p:spPr>
              <a:xfrm>
                <a:off x="758189" y="4054539"/>
                <a:ext cx="2100653" cy="2674125"/>
              </a:xfrm>
              <a:prstGeom prst="rect">
                <a:avLst/>
              </a:prstGeom>
            </p:spPr>
          </p:pic>
          <p:cxnSp>
            <p:nvCxnSpPr>
              <p:cNvPr id="18" name="Straight Arrow Connector 6">
                <a:extLst>
                  <a:ext uri="{FF2B5EF4-FFF2-40B4-BE49-F238E27FC236}">
                    <a16:creationId xmlns:a16="http://schemas.microsoft.com/office/drawing/2014/main" id="{5E785564-99C7-40ED-BFBB-2B3CE372E6C3}"/>
                  </a:ext>
                </a:extLst>
              </p:cNvPr>
              <p:cNvCxnSpPr/>
              <p:nvPr/>
            </p:nvCxnSpPr>
            <p:spPr>
              <a:xfrm>
                <a:off x="2858843" y="5229399"/>
                <a:ext cx="112776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18938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DE9C4-A446-4338-9980-8CB9DC9B33C3}"/>
              </a:ext>
            </a:extLst>
          </p:cNvPr>
          <p:cNvSpPr>
            <a:spLocks noGrp="1"/>
          </p:cNvSpPr>
          <p:nvPr>
            <p:ph type="title"/>
          </p:nvPr>
        </p:nvSpPr>
        <p:spPr>
          <a:xfrm>
            <a:off x="623396" y="1301844"/>
            <a:ext cx="8947354" cy="663679"/>
          </a:xfrm>
        </p:spPr>
        <p:txBody>
          <a:bodyPr/>
          <a:lstStyle/>
          <a:p>
            <a:r>
              <a:rPr lang="en-GB" dirty="0"/>
              <a:t>How neural networks work</a:t>
            </a:r>
          </a:p>
        </p:txBody>
      </p:sp>
      <p:pic>
        <p:nvPicPr>
          <p:cNvPr id="5" name="Content Placeholder 4">
            <a:extLst>
              <a:ext uri="{FF2B5EF4-FFF2-40B4-BE49-F238E27FC236}">
                <a16:creationId xmlns:a16="http://schemas.microsoft.com/office/drawing/2014/main" id="{E6439EEA-151D-448E-9EA2-0BAF6E85127C}"/>
              </a:ext>
            </a:extLst>
          </p:cNvPr>
          <p:cNvPicPr>
            <a:picLocks noGrp="1" noChangeAspect="1"/>
          </p:cNvPicPr>
          <p:nvPr>
            <p:ph idx="1"/>
          </p:nvPr>
        </p:nvPicPr>
        <p:blipFill>
          <a:blip r:embed="rId3"/>
          <a:stretch>
            <a:fillRect/>
          </a:stretch>
        </p:blipFill>
        <p:spPr>
          <a:xfrm>
            <a:off x="6026760" y="1946927"/>
            <a:ext cx="5753100" cy="4305300"/>
          </a:xfrm>
        </p:spPr>
      </p:pic>
      <p:sp>
        <p:nvSpPr>
          <p:cNvPr id="4" name="CasellaDiTesto 3"/>
          <p:cNvSpPr txBox="1"/>
          <p:nvPr/>
        </p:nvSpPr>
        <p:spPr>
          <a:xfrm>
            <a:off x="7984292" y="6273225"/>
            <a:ext cx="3445164" cy="584775"/>
          </a:xfrm>
          <a:prstGeom prst="rect">
            <a:avLst/>
          </a:prstGeom>
          <a:noFill/>
        </p:spPr>
        <p:txBody>
          <a:bodyPr wrap="square" rtlCol="0">
            <a:spAutoFit/>
          </a:bodyPr>
          <a:lstStyle/>
          <a:p>
            <a:r>
              <a:rPr lang="it-IT" sz="3200" dirty="0" err="1">
                <a:latin typeface="Times New Roman" panose="02020603050405020304" pitchFamily="18" charset="0"/>
                <a:cs typeface="Times New Roman" panose="02020603050405020304" pitchFamily="18" charset="0"/>
              </a:rPr>
              <a:t>Inference</a:t>
            </a:r>
            <a:endParaRPr lang="it-IT" sz="3200" dirty="0">
              <a:latin typeface="Times New Roman" panose="02020603050405020304" pitchFamily="18" charset="0"/>
              <a:cs typeface="Times New Roman" panose="02020603050405020304" pitchFamily="18" charset="0"/>
            </a:endParaRPr>
          </a:p>
        </p:txBody>
      </p:sp>
      <p:sp>
        <p:nvSpPr>
          <p:cNvPr id="6" name="CasellaDiTesto 5"/>
          <p:cNvSpPr txBox="1"/>
          <p:nvPr/>
        </p:nvSpPr>
        <p:spPr>
          <a:xfrm>
            <a:off x="2581596" y="6273224"/>
            <a:ext cx="3445164" cy="584775"/>
          </a:xfrm>
          <a:prstGeom prst="rect">
            <a:avLst/>
          </a:prstGeom>
          <a:noFill/>
        </p:spPr>
        <p:txBody>
          <a:bodyPr wrap="square" rtlCol="0">
            <a:spAutoFit/>
          </a:bodyPr>
          <a:lstStyle/>
          <a:p>
            <a:r>
              <a:rPr lang="it-IT" sz="3200" dirty="0">
                <a:latin typeface="Times New Roman" panose="02020603050405020304" pitchFamily="18" charset="0"/>
                <a:cs typeface="Times New Roman" panose="02020603050405020304" pitchFamily="18" charset="0"/>
              </a:rPr>
              <a:t>Learning</a:t>
            </a: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629" y="2536682"/>
            <a:ext cx="5330131" cy="2993563"/>
          </a:xfrm>
          <a:prstGeom prst="rect">
            <a:avLst/>
          </a:prstGeom>
        </p:spPr>
      </p:pic>
      <p:sp>
        <p:nvSpPr>
          <p:cNvPr id="9" name="Rettangolo 8"/>
          <p:cNvSpPr/>
          <p:nvPr/>
        </p:nvSpPr>
        <p:spPr>
          <a:xfrm>
            <a:off x="3361694" y="3089826"/>
            <a:ext cx="1241512" cy="984277"/>
          </a:xfrm>
          <a:prstGeom prst="rect">
            <a:avLst/>
          </a:prstGeom>
          <a:noFill/>
          <a:ln w="825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597365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331A-6DA8-4862-9BFD-62D5898E2E79}"/>
              </a:ext>
            </a:extLst>
          </p:cNvPr>
          <p:cNvSpPr>
            <a:spLocks noGrp="1"/>
          </p:cNvSpPr>
          <p:nvPr>
            <p:ph type="title"/>
          </p:nvPr>
        </p:nvSpPr>
        <p:spPr/>
        <p:txBody>
          <a:bodyPr/>
          <a:lstStyle/>
          <a:p>
            <a:r>
              <a:rPr lang="en-GB" dirty="0"/>
              <a:t>MPAI-EVC Evidence Project</a:t>
            </a:r>
          </a:p>
        </p:txBody>
      </p:sp>
      <p:sp>
        <p:nvSpPr>
          <p:cNvPr id="3" name="Content Placeholder 2">
            <a:extLst>
              <a:ext uri="{FF2B5EF4-FFF2-40B4-BE49-F238E27FC236}">
                <a16:creationId xmlns:a16="http://schemas.microsoft.com/office/drawing/2014/main" id="{6A04AC3A-12E7-4615-AA10-39CC9E004734}"/>
              </a:ext>
            </a:extLst>
          </p:cNvPr>
          <p:cNvSpPr>
            <a:spLocks noGrp="1"/>
          </p:cNvSpPr>
          <p:nvPr>
            <p:ph idx="1"/>
          </p:nvPr>
        </p:nvSpPr>
        <p:spPr/>
        <p:txBody>
          <a:bodyPr/>
          <a:lstStyle/>
          <a:p>
            <a:r>
              <a:rPr lang="en-US" sz="2800" dirty="0"/>
              <a:t>Develop a video coding standard with improved coding efficiency</a:t>
            </a:r>
          </a:p>
          <a:p>
            <a:pPr lvl="1"/>
            <a:r>
              <a:rPr lang="en-US" dirty="0"/>
              <a:t>+25% (Evidence project) PSNR</a:t>
            </a:r>
          </a:p>
          <a:p>
            <a:pPr lvl="1"/>
            <a:r>
              <a:rPr lang="en-US" dirty="0"/>
              <a:t>+35% (Final standard) PSNR</a:t>
            </a:r>
          </a:p>
          <a:p>
            <a:pPr lvl="1"/>
            <a:r>
              <a:rPr lang="en-US" dirty="0"/>
              <a:t>+~50%  subjective</a:t>
            </a:r>
          </a:p>
          <a:p>
            <a:endParaRPr lang="it-IT" dirty="0"/>
          </a:p>
          <a:p>
            <a:r>
              <a:rPr lang="it-IT" dirty="0"/>
              <a:t>We enhance/replace legacy tools with AI tools</a:t>
            </a:r>
          </a:p>
          <a:p>
            <a:endParaRPr lang="it-IT" dirty="0"/>
          </a:p>
          <a:p>
            <a:r>
              <a:rPr lang="it-IT" dirty="0" err="1"/>
              <a:t>Each</a:t>
            </a:r>
            <a:r>
              <a:rPr lang="it-IT" dirty="0"/>
              <a:t> AI tool learns the statistics of the specific input data</a:t>
            </a:r>
          </a:p>
          <a:p>
            <a:endParaRPr lang="en-GB" dirty="0"/>
          </a:p>
          <a:p>
            <a:endParaRPr lang="en-GB" dirty="0"/>
          </a:p>
        </p:txBody>
      </p:sp>
    </p:spTree>
    <p:extLst>
      <p:ext uri="{BB962C8B-B14F-4D97-AF65-F5344CB8AC3E}">
        <p14:creationId xmlns:p14="http://schemas.microsoft.com/office/powerpoint/2010/main" val="619050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320621"/>
          </a:xfrm>
        </p:spPr>
        <p:txBody>
          <a:bodyPr/>
          <a:lstStyle/>
          <a:p>
            <a:r>
              <a:rPr lang="en-GB" dirty="0"/>
              <a:t>MPAI-EVC Evidence Project</a:t>
            </a:r>
            <a:endParaRPr lang="it-IT" dirty="0"/>
          </a:p>
        </p:txBody>
      </p:sp>
      <p:sp>
        <p:nvSpPr>
          <p:cNvPr id="5" name="Rettangolo con angoli arrotondati 19">
            <a:extLst>
              <a:ext uri="{FF2B5EF4-FFF2-40B4-BE49-F238E27FC236}">
                <a16:creationId xmlns:a16="http://schemas.microsoft.com/office/drawing/2014/main" id="{C45DD7AC-195F-4F55-BBDE-50729B9E7A13}"/>
              </a:ext>
            </a:extLst>
          </p:cNvPr>
          <p:cNvSpPr/>
          <p:nvPr/>
        </p:nvSpPr>
        <p:spPr>
          <a:xfrm>
            <a:off x="405084" y="2070742"/>
            <a:ext cx="1326031" cy="653735"/>
          </a:xfrm>
          <a:prstGeom prst="roundRect">
            <a:avLst>
              <a:gd name="adj" fmla="val 0"/>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Input Frame </a:t>
            </a:r>
          </a:p>
        </p:txBody>
      </p:sp>
      <mc:AlternateContent xmlns:mc="http://schemas.openxmlformats.org/markup-compatibility/2006" xmlns:a14="http://schemas.microsoft.com/office/drawing/2010/main">
        <mc:Choice Requires="a14">
          <p:sp>
            <p:nvSpPr>
              <p:cNvPr id="6" name="CasellaDiTesto 5"/>
              <p:cNvSpPr txBox="1"/>
              <p:nvPr/>
            </p:nvSpPr>
            <p:spPr>
              <a:xfrm>
                <a:off x="637168" y="2355143"/>
                <a:ext cx="8618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1">
                              <a:latin typeface="Cambria Math" panose="02040503050406030204" pitchFamily="18" charset="0"/>
                            </a:rPr>
                            <m:t>𝑡</m:t>
                          </m:r>
                        </m:sub>
                      </m:sSub>
                    </m:oMath>
                  </m:oMathPara>
                </a14:m>
                <a:endParaRPr lang="it-IT" dirty="0"/>
              </a:p>
            </p:txBody>
          </p:sp>
        </mc:Choice>
        <mc:Fallback xmlns="">
          <p:sp>
            <p:nvSpPr>
              <p:cNvPr id="6" name="CasellaDiTesto 5"/>
              <p:cNvSpPr txBox="1">
                <a:spLocks noRot="1" noChangeAspect="1" noMove="1" noResize="1" noEditPoints="1" noAdjustHandles="1" noChangeArrowheads="1" noChangeShapeType="1" noTextEdit="1"/>
              </p:cNvSpPr>
              <p:nvPr/>
            </p:nvSpPr>
            <p:spPr>
              <a:xfrm>
                <a:off x="637168" y="2355143"/>
                <a:ext cx="861861" cy="369332"/>
              </a:xfrm>
              <a:prstGeom prst="rect">
                <a:avLst/>
              </a:prstGeom>
              <a:blipFill>
                <a:blip r:embed="rId2"/>
                <a:stretch>
                  <a:fillRect/>
                </a:stretch>
              </a:blipFill>
            </p:spPr>
            <p:txBody>
              <a:bodyPr/>
              <a:lstStyle/>
              <a:p>
                <a:r>
                  <a:rPr lang="en-GB">
                    <a:noFill/>
                  </a:rPr>
                  <a:t> </a:t>
                </a:r>
              </a:p>
            </p:txBody>
          </p:sp>
        </mc:Fallback>
      </mc:AlternateContent>
      <p:sp>
        <p:nvSpPr>
          <p:cNvPr id="7" name="Rettangolo con angoli arrotondati 19">
            <a:extLst>
              <a:ext uri="{FF2B5EF4-FFF2-40B4-BE49-F238E27FC236}">
                <a16:creationId xmlns:a16="http://schemas.microsoft.com/office/drawing/2014/main" id="{C45DD7AC-195F-4F55-BBDE-50729B9E7A13}"/>
              </a:ext>
            </a:extLst>
          </p:cNvPr>
          <p:cNvSpPr/>
          <p:nvPr/>
        </p:nvSpPr>
        <p:spPr>
          <a:xfrm>
            <a:off x="2373584" y="2980062"/>
            <a:ext cx="1326031" cy="653735"/>
          </a:xfrm>
          <a:prstGeom prst="roundRect">
            <a:avLst/>
          </a:prstGeom>
          <a:blipFill>
            <a:blip r:embed="rId3"/>
            <a:stretch>
              <a:fillRect/>
            </a:stretch>
          </a:blip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b="1" dirty="0">
              <a:latin typeface="Times New Roman" panose="02020603050405020304" pitchFamily="18" charset="0"/>
              <a:cs typeface="Times New Roman" panose="02020603050405020304" pitchFamily="18" charset="0"/>
            </a:endParaRPr>
          </a:p>
        </p:txBody>
      </p:sp>
      <p:sp>
        <p:nvSpPr>
          <p:cNvPr id="8" name="Rettangolo con angoli arrotondati 19">
            <a:extLst>
              <a:ext uri="{FF2B5EF4-FFF2-40B4-BE49-F238E27FC236}">
                <a16:creationId xmlns:a16="http://schemas.microsoft.com/office/drawing/2014/main" id="{C45DD7AC-195F-4F55-BBDE-50729B9E7A13}"/>
              </a:ext>
            </a:extLst>
          </p:cNvPr>
          <p:cNvSpPr/>
          <p:nvPr/>
        </p:nvSpPr>
        <p:spPr>
          <a:xfrm>
            <a:off x="2373584" y="4180212"/>
            <a:ext cx="1326031" cy="653735"/>
          </a:xfrm>
          <a:prstGeom prst="roundRect">
            <a:avLst/>
          </a:prstGeom>
          <a:blipFill>
            <a:blip r:embed="rId3"/>
            <a:stretch>
              <a:fillRect/>
            </a:stretch>
          </a:blip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b="1" dirty="0">
              <a:latin typeface="Times New Roman" panose="02020603050405020304" pitchFamily="18" charset="0"/>
              <a:cs typeface="Times New Roman" panose="02020603050405020304" pitchFamily="18" charset="0"/>
            </a:endParaRPr>
          </a:p>
        </p:txBody>
      </p:sp>
      <p:cxnSp>
        <p:nvCxnSpPr>
          <p:cNvPr id="9" name="Connettore 4 8"/>
          <p:cNvCxnSpPr>
            <a:stCxn id="6" idx="2"/>
            <a:endCxn id="7" idx="1"/>
          </p:cNvCxnSpPr>
          <p:nvPr/>
        </p:nvCxnSpPr>
        <p:spPr>
          <a:xfrm rot="16200000" flipH="1">
            <a:off x="1429614" y="2362959"/>
            <a:ext cx="582455" cy="130548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ttore 4 9"/>
          <p:cNvCxnSpPr>
            <a:stCxn id="6" idx="2"/>
            <a:endCxn id="8" idx="1"/>
          </p:cNvCxnSpPr>
          <p:nvPr/>
        </p:nvCxnSpPr>
        <p:spPr>
          <a:xfrm rot="16200000" flipH="1">
            <a:off x="829539" y="2963034"/>
            <a:ext cx="1782605" cy="130548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ttangolo con angoli arrotondati 19">
            <a:extLst>
              <a:ext uri="{FF2B5EF4-FFF2-40B4-BE49-F238E27FC236}">
                <a16:creationId xmlns:a16="http://schemas.microsoft.com/office/drawing/2014/main" id="{C45DD7AC-195F-4F55-BBDE-50729B9E7A13}"/>
              </a:ext>
            </a:extLst>
          </p:cNvPr>
          <p:cNvSpPr/>
          <p:nvPr/>
        </p:nvSpPr>
        <p:spPr>
          <a:xfrm>
            <a:off x="2373583" y="5345596"/>
            <a:ext cx="1326031" cy="653735"/>
          </a:xfrm>
          <a:prstGeom prst="roundRect">
            <a:avLst>
              <a:gd name="adj" fmla="val 0"/>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500" b="1" dirty="0">
                <a:solidFill>
                  <a:schemeClr val="tx1"/>
                </a:solidFill>
                <a:latin typeface="Times New Roman" panose="02020603050405020304" pitchFamily="18" charset="0"/>
                <a:cs typeface="Times New Roman" panose="02020603050405020304" pitchFamily="18" charset="0"/>
              </a:rPr>
              <a:t>Reference Frame Buffer</a:t>
            </a:r>
          </a:p>
        </p:txBody>
      </p:sp>
      <p:cxnSp>
        <p:nvCxnSpPr>
          <p:cNvPr id="12" name="Connettore 2 11"/>
          <p:cNvCxnSpPr>
            <a:stCxn id="11" idx="0"/>
            <a:endCxn id="8" idx="2"/>
          </p:cNvCxnSpPr>
          <p:nvPr/>
        </p:nvCxnSpPr>
        <p:spPr>
          <a:xfrm flipV="1">
            <a:off x="3036599" y="4833947"/>
            <a:ext cx="1" cy="511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1720280" y="4935501"/>
            <a:ext cx="1098550" cy="307777"/>
          </a:xfrm>
          <a:prstGeom prst="rect">
            <a:avLst/>
          </a:prstGeom>
          <a:noFill/>
        </p:spPr>
        <p:txBody>
          <a:bodyPr wrap="square" rtlCol="0">
            <a:spAutoFit/>
          </a:bodyPr>
          <a:lstStyle/>
          <a:p>
            <a:r>
              <a:rPr lang="it-IT" sz="1400" dirty="0" err="1">
                <a:latin typeface="Times New Roman" panose="02020603050405020304" pitchFamily="18" charset="0"/>
                <a:cs typeface="Times New Roman" panose="02020603050405020304" pitchFamily="18" charset="0"/>
              </a:rPr>
              <a:t>Ref</a:t>
            </a:r>
            <a:r>
              <a:rPr lang="it-IT" sz="1400" dirty="0">
                <a:latin typeface="Times New Roman" panose="02020603050405020304" pitchFamily="18" charset="0"/>
                <a:cs typeface="Times New Roman" panose="02020603050405020304" pitchFamily="18" charset="0"/>
              </a:rPr>
              <a:t> Frame</a:t>
            </a:r>
          </a:p>
        </p:txBody>
      </p:sp>
      <mc:AlternateContent xmlns:mc="http://schemas.openxmlformats.org/markup-compatibility/2006" xmlns:a14="http://schemas.microsoft.com/office/drawing/2010/main">
        <mc:Choice Requires="a14">
          <p:sp>
            <p:nvSpPr>
              <p:cNvPr id="14" name="Rettangolo 13"/>
              <p:cNvSpPr/>
              <p:nvPr/>
            </p:nvSpPr>
            <p:spPr>
              <a:xfrm>
                <a:off x="2539940" y="4935501"/>
                <a:ext cx="557780"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400" i="1">
                              <a:latin typeface="Cambria Math" panose="02040503050406030204" pitchFamily="18" charset="0"/>
                            </a:rPr>
                          </m:ctrlPr>
                        </m:sSubPr>
                        <m:e>
                          <m:acc>
                            <m:accPr>
                              <m:chr m:val="̂"/>
                              <m:ctrlPr>
                                <a:rPr lang="it-IT" sz="1400" i="1">
                                  <a:latin typeface="Cambria Math" panose="02040503050406030204" pitchFamily="18" charset="0"/>
                                </a:rPr>
                              </m:ctrlPr>
                            </m:accPr>
                            <m:e>
                              <m:r>
                                <a:rPr lang="it-IT" sz="1400" i="1">
                                  <a:latin typeface="Cambria Math" panose="02040503050406030204" pitchFamily="18" charset="0"/>
                                </a:rPr>
                                <m:t>𝑥</m:t>
                              </m:r>
                            </m:e>
                          </m:acc>
                        </m:e>
                        <m:sub>
                          <m:r>
                            <a:rPr lang="it-IT" sz="1400" i="1">
                              <a:latin typeface="Cambria Math" panose="02040503050406030204" pitchFamily="18" charset="0"/>
                            </a:rPr>
                            <m:t>𝑡</m:t>
                          </m:r>
                          <m:r>
                            <a:rPr lang="it-IT" sz="1400" i="1">
                              <a:latin typeface="Cambria Math" panose="02040503050406030204" pitchFamily="18" charset="0"/>
                            </a:rPr>
                            <m:t>−1</m:t>
                          </m:r>
                        </m:sub>
                      </m:sSub>
                    </m:oMath>
                  </m:oMathPara>
                </a14:m>
                <a:endParaRPr lang="it-IT" sz="1400" dirty="0"/>
              </a:p>
            </p:txBody>
          </p:sp>
        </mc:Choice>
        <mc:Fallback xmlns="">
          <p:sp>
            <p:nvSpPr>
              <p:cNvPr id="14" name="Rettangolo 13"/>
              <p:cNvSpPr>
                <a:spLocks noRot="1" noChangeAspect="1" noMove="1" noResize="1" noEditPoints="1" noAdjustHandles="1" noChangeArrowheads="1" noChangeShapeType="1" noTextEdit="1"/>
              </p:cNvSpPr>
              <p:nvPr/>
            </p:nvSpPr>
            <p:spPr>
              <a:xfrm>
                <a:off x="2539940" y="4935501"/>
                <a:ext cx="557780" cy="307777"/>
              </a:xfrm>
              <a:prstGeom prst="rect">
                <a:avLst/>
              </a:prstGeom>
              <a:blipFill>
                <a:blip r:embed="rId4"/>
                <a:stretch>
                  <a:fillRect/>
                </a:stretch>
              </a:blipFill>
            </p:spPr>
            <p:txBody>
              <a:bodyPr/>
              <a:lstStyle/>
              <a:p>
                <a:r>
                  <a:rPr lang="en-GB">
                    <a:noFill/>
                  </a:rPr>
                  <a:t> </a:t>
                </a:r>
              </a:p>
            </p:txBody>
          </p:sp>
        </mc:Fallback>
      </mc:AlternateContent>
      <p:cxnSp>
        <p:nvCxnSpPr>
          <p:cNvPr id="15" name="Connettore 4 14"/>
          <p:cNvCxnSpPr>
            <a:stCxn id="7" idx="3"/>
          </p:cNvCxnSpPr>
          <p:nvPr/>
        </p:nvCxnSpPr>
        <p:spPr>
          <a:xfrm>
            <a:off x="3699613" y="3306930"/>
            <a:ext cx="462964" cy="54983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6" name="Connettore 4 15"/>
          <p:cNvCxnSpPr>
            <a:stCxn id="8" idx="3"/>
          </p:cNvCxnSpPr>
          <p:nvPr/>
        </p:nvCxnSpPr>
        <p:spPr>
          <a:xfrm flipV="1">
            <a:off x="3699613" y="4040911"/>
            <a:ext cx="456614" cy="466169"/>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7" name="Ovale 16"/>
          <p:cNvSpPr/>
          <p:nvPr/>
        </p:nvSpPr>
        <p:spPr>
          <a:xfrm>
            <a:off x="4121882" y="3827911"/>
            <a:ext cx="88900" cy="842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Ovale 17"/>
          <p:cNvSpPr/>
          <p:nvPr/>
        </p:nvSpPr>
        <p:spPr>
          <a:xfrm>
            <a:off x="4121882" y="4033445"/>
            <a:ext cx="88900" cy="842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con angoli arrotondati 19">
            <a:extLst>
              <a:ext uri="{FF2B5EF4-FFF2-40B4-BE49-F238E27FC236}">
                <a16:creationId xmlns:a16="http://schemas.microsoft.com/office/drawing/2014/main" id="{C45DD7AC-195F-4F55-BBDE-50729B9E7A13}"/>
              </a:ext>
            </a:extLst>
          </p:cNvPr>
          <p:cNvSpPr/>
          <p:nvPr/>
        </p:nvSpPr>
        <p:spPr>
          <a:xfrm>
            <a:off x="5296067" y="3633797"/>
            <a:ext cx="1326031" cy="653735"/>
          </a:xfrm>
          <a:prstGeom prst="roundRect">
            <a:avLst>
              <a:gd name="adj" fmla="val 0"/>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Pred. Frame </a:t>
            </a:r>
          </a:p>
        </p:txBody>
      </p:sp>
      <p:cxnSp>
        <p:nvCxnSpPr>
          <p:cNvPr id="20" name="Connettore 2 19"/>
          <p:cNvCxnSpPr>
            <a:endCxn id="19" idx="1"/>
          </p:cNvCxnSpPr>
          <p:nvPr/>
        </p:nvCxnSpPr>
        <p:spPr>
          <a:xfrm flipV="1">
            <a:off x="4740427" y="3960663"/>
            <a:ext cx="555638" cy="4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ttore diritto 20"/>
          <p:cNvCxnSpPr>
            <a:stCxn id="17" idx="4"/>
          </p:cNvCxnSpPr>
          <p:nvPr/>
        </p:nvCxnSpPr>
        <p:spPr>
          <a:xfrm>
            <a:off x="4166334" y="3912110"/>
            <a:ext cx="574095" cy="48552"/>
          </a:xfrm>
          <a:prstGeom prst="line">
            <a:avLst/>
          </a:prstGeom>
        </p:spPr>
        <p:style>
          <a:lnRef idx="1">
            <a:schemeClr val="accent1"/>
          </a:lnRef>
          <a:fillRef idx="0">
            <a:schemeClr val="accent1"/>
          </a:fillRef>
          <a:effectRef idx="0">
            <a:schemeClr val="accent1"/>
          </a:effectRef>
          <a:fontRef idx="minor">
            <a:schemeClr val="tx1"/>
          </a:fontRef>
        </p:style>
      </p:cxnSp>
      <p:sp>
        <p:nvSpPr>
          <p:cNvPr id="22" name="Figura a mano libera 21"/>
          <p:cNvSpPr/>
          <p:nvPr/>
        </p:nvSpPr>
        <p:spPr>
          <a:xfrm rot="10569123">
            <a:off x="4373630" y="3820232"/>
            <a:ext cx="177954" cy="307106"/>
          </a:xfrm>
          <a:custGeom>
            <a:avLst/>
            <a:gdLst>
              <a:gd name="connsiteX0" fmla="*/ 47708 w 47708"/>
              <a:gd name="connsiteY0" fmla="*/ 0 h 222637"/>
              <a:gd name="connsiteX1" fmla="*/ 0 w 47708"/>
              <a:gd name="connsiteY1" fmla="*/ 222637 h 222637"/>
            </a:gdLst>
            <a:ahLst/>
            <a:cxnLst>
              <a:cxn ang="0">
                <a:pos x="connsiteX0" y="connsiteY0"/>
              </a:cxn>
              <a:cxn ang="0">
                <a:pos x="connsiteX1" y="connsiteY1"/>
              </a:cxn>
            </a:cxnLst>
            <a:rect l="l" t="t" r="r" b="b"/>
            <a:pathLst>
              <a:path w="47708" h="222637">
                <a:moveTo>
                  <a:pt x="47708" y="0"/>
                </a:moveTo>
                <a:cubicBezTo>
                  <a:pt x="45057" y="76863"/>
                  <a:pt x="42407" y="153726"/>
                  <a:pt x="0" y="222637"/>
                </a:cubicBezTo>
              </a:path>
            </a:pathLst>
          </a:cu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mc:AlternateContent xmlns:mc="http://schemas.openxmlformats.org/markup-compatibility/2006" xmlns:a14="http://schemas.microsoft.com/office/drawing/2010/main">
        <mc:Choice Requires="a14">
          <p:sp>
            <p:nvSpPr>
              <p:cNvPr id="23" name="Rettangolo 22"/>
              <p:cNvSpPr/>
              <p:nvPr/>
            </p:nvSpPr>
            <p:spPr>
              <a:xfrm>
                <a:off x="5710595" y="3979755"/>
                <a:ext cx="38786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400" i="1">
                              <a:latin typeface="Cambria Math" panose="02040503050406030204" pitchFamily="18" charset="0"/>
                            </a:rPr>
                          </m:ctrlPr>
                        </m:sSubPr>
                        <m:e>
                          <m:acc>
                            <m:accPr>
                              <m:chr m:val="̅"/>
                              <m:ctrlPr>
                                <a:rPr lang="it-IT" sz="1400" i="1">
                                  <a:latin typeface="Cambria Math" panose="02040503050406030204" pitchFamily="18" charset="0"/>
                                </a:rPr>
                              </m:ctrlPr>
                            </m:accPr>
                            <m:e>
                              <m:r>
                                <a:rPr lang="it-IT" sz="1400" i="1">
                                  <a:latin typeface="Cambria Math" panose="02040503050406030204" pitchFamily="18" charset="0"/>
                                </a:rPr>
                                <m:t>𝑥</m:t>
                              </m:r>
                            </m:e>
                          </m:acc>
                        </m:e>
                        <m:sub>
                          <m:r>
                            <a:rPr lang="it-IT" sz="1400" i="1">
                              <a:latin typeface="Cambria Math" panose="02040503050406030204" pitchFamily="18" charset="0"/>
                            </a:rPr>
                            <m:t>𝑡</m:t>
                          </m:r>
                        </m:sub>
                      </m:sSub>
                    </m:oMath>
                  </m:oMathPara>
                </a14:m>
                <a:endParaRPr lang="it-IT" sz="1400" dirty="0"/>
              </a:p>
            </p:txBody>
          </p:sp>
        </mc:Choice>
        <mc:Fallback xmlns="">
          <p:sp>
            <p:nvSpPr>
              <p:cNvPr id="23" name="Rettangolo 22"/>
              <p:cNvSpPr>
                <a:spLocks noRot="1" noChangeAspect="1" noMove="1" noResize="1" noEditPoints="1" noAdjustHandles="1" noChangeArrowheads="1" noChangeShapeType="1" noTextEdit="1"/>
              </p:cNvSpPr>
              <p:nvPr/>
            </p:nvSpPr>
            <p:spPr>
              <a:xfrm>
                <a:off x="5710595" y="3979755"/>
                <a:ext cx="387862" cy="307777"/>
              </a:xfrm>
              <a:prstGeom prst="rect">
                <a:avLst/>
              </a:prstGeom>
              <a:blipFill>
                <a:blip r:embed="rId5"/>
                <a:stretch>
                  <a:fillRect r="-9524"/>
                </a:stretch>
              </a:blipFill>
            </p:spPr>
            <p:txBody>
              <a:bodyPr/>
              <a:lstStyle/>
              <a:p>
                <a:r>
                  <a:rPr lang="en-GB">
                    <a:noFill/>
                  </a:rPr>
                  <a:t> </a:t>
                </a:r>
              </a:p>
            </p:txBody>
          </p:sp>
        </mc:Fallback>
      </mc:AlternateContent>
      <p:sp>
        <p:nvSpPr>
          <p:cNvPr id="24" name="Rettangolo con angoli arrotondati 19">
            <a:extLst>
              <a:ext uri="{FF2B5EF4-FFF2-40B4-BE49-F238E27FC236}">
                <a16:creationId xmlns:a16="http://schemas.microsoft.com/office/drawing/2014/main" id="{C45DD7AC-195F-4F55-BBDE-50729B9E7A13}"/>
              </a:ext>
            </a:extLst>
          </p:cNvPr>
          <p:cNvSpPr/>
          <p:nvPr/>
        </p:nvSpPr>
        <p:spPr>
          <a:xfrm>
            <a:off x="7650432" y="2079070"/>
            <a:ext cx="1326031" cy="653735"/>
          </a:xfrm>
          <a:prstGeom prst="roundRect">
            <a:avLst/>
          </a:prstGeom>
          <a:blipFill>
            <a:blip r:embed="rId6"/>
            <a:stretch>
              <a:fillRect/>
            </a:stretch>
          </a:blip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b="1" dirty="0">
              <a:latin typeface="Times New Roman" panose="02020603050405020304" pitchFamily="18" charset="0"/>
              <a:cs typeface="Times New Roman" panose="02020603050405020304" pitchFamily="18" charset="0"/>
            </a:endParaRPr>
          </a:p>
        </p:txBody>
      </p:sp>
      <p:sp>
        <p:nvSpPr>
          <p:cNvPr id="25" name="Rettangolo con angoli arrotondati 19">
            <a:extLst>
              <a:ext uri="{FF2B5EF4-FFF2-40B4-BE49-F238E27FC236}">
                <a16:creationId xmlns:a16="http://schemas.microsoft.com/office/drawing/2014/main" id="{C45DD7AC-195F-4F55-BBDE-50729B9E7A13}"/>
              </a:ext>
            </a:extLst>
          </p:cNvPr>
          <p:cNvSpPr/>
          <p:nvPr/>
        </p:nvSpPr>
        <p:spPr>
          <a:xfrm>
            <a:off x="7650432" y="3633797"/>
            <a:ext cx="1326031" cy="653735"/>
          </a:xfrm>
          <a:prstGeom prst="roundRect">
            <a:avLst/>
          </a:prstGeom>
          <a:blipFill>
            <a:blip r:embed="rId3"/>
            <a:stretch>
              <a:fillRect/>
            </a:stretch>
          </a:blip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b="1" dirty="0">
              <a:latin typeface="Times New Roman" panose="02020603050405020304" pitchFamily="18" charset="0"/>
              <a:cs typeface="Times New Roman" panose="02020603050405020304" pitchFamily="18" charset="0"/>
            </a:endParaRPr>
          </a:p>
        </p:txBody>
      </p:sp>
      <p:sp>
        <p:nvSpPr>
          <p:cNvPr id="26" name="Ovale 25"/>
          <p:cNvSpPr/>
          <p:nvPr/>
        </p:nvSpPr>
        <p:spPr>
          <a:xfrm>
            <a:off x="6810914" y="2249158"/>
            <a:ext cx="294199" cy="3135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27" name="Connettore diritto 26"/>
          <p:cNvCxnSpPr/>
          <p:nvPr/>
        </p:nvCxnSpPr>
        <p:spPr>
          <a:xfrm>
            <a:off x="6818865" y="2405936"/>
            <a:ext cx="2941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ttore diritto 27"/>
          <p:cNvCxnSpPr>
            <a:stCxn id="26" idx="0"/>
            <a:endCxn id="26" idx="4"/>
          </p:cNvCxnSpPr>
          <p:nvPr/>
        </p:nvCxnSpPr>
        <p:spPr>
          <a:xfrm>
            <a:off x="6958004" y="2249158"/>
            <a:ext cx="0" cy="313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ttore 2 28"/>
          <p:cNvCxnSpPr>
            <a:stCxn id="5" idx="3"/>
            <a:endCxn id="26" idx="2"/>
          </p:cNvCxnSpPr>
          <p:nvPr/>
        </p:nvCxnSpPr>
        <p:spPr>
          <a:xfrm>
            <a:off x="1731115" y="2397610"/>
            <a:ext cx="5079799" cy="8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p:cNvCxnSpPr>
            <a:stCxn id="26" idx="6"/>
            <a:endCxn id="24" idx="1"/>
          </p:cNvCxnSpPr>
          <p:nvPr/>
        </p:nvCxnSpPr>
        <p:spPr>
          <a:xfrm flipV="1">
            <a:off x="7105113" y="2405938"/>
            <a:ext cx="545319" cy="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ttore 2 30"/>
          <p:cNvCxnSpPr>
            <a:stCxn id="24" idx="2"/>
            <a:endCxn id="25" idx="0"/>
          </p:cNvCxnSpPr>
          <p:nvPr/>
        </p:nvCxnSpPr>
        <p:spPr>
          <a:xfrm>
            <a:off x="8313448" y="2732805"/>
            <a:ext cx="0" cy="900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Ovale 31"/>
          <p:cNvSpPr/>
          <p:nvPr/>
        </p:nvSpPr>
        <p:spPr>
          <a:xfrm>
            <a:off x="6810914" y="5513393"/>
            <a:ext cx="294199" cy="3135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33" name="Connettore diritto 32"/>
          <p:cNvCxnSpPr/>
          <p:nvPr/>
        </p:nvCxnSpPr>
        <p:spPr>
          <a:xfrm>
            <a:off x="6818865" y="5670171"/>
            <a:ext cx="2941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ttore diritto 33"/>
          <p:cNvCxnSpPr>
            <a:stCxn id="32" idx="0"/>
            <a:endCxn id="32" idx="4"/>
          </p:cNvCxnSpPr>
          <p:nvPr/>
        </p:nvCxnSpPr>
        <p:spPr>
          <a:xfrm>
            <a:off x="6958004" y="5513393"/>
            <a:ext cx="0" cy="313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ttore 2 34"/>
          <p:cNvCxnSpPr>
            <a:stCxn id="26" idx="4"/>
            <a:endCxn id="32" idx="0"/>
          </p:cNvCxnSpPr>
          <p:nvPr/>
        </p:nvCxnSpPr>
        <p:spPr>
          <a:xfrm>
            <a:off x="6958014" y="2562731"/>
            <a:ext cx="0" cy="295066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Connettore diritto 35"/>
          <p:cNvCxnSpPr/>
          <p:nvPr/>
        </p:nvCxnSpPr>
        <p:spPr>
          <a:xfrm>
            <a:off x="6601242" y="3960662"/>
            <a:ext cx="3567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ttore 2 36"/>
          <p:cNvCxnSpPr>
            <a:stCxn id="32" idx="2"/>
          </p:cNvCxnSpPr>
          <p:nvPr/>
        </p:nvCxnSpPr>
        <p:spPr>
          <a:xfrm flipH="1">
            <a:off x="6622096" y="5670178"/>
            <a:ext cx="188816" cy="1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ttore 4 37"/>
          <p:cNvCxnSpPr>
            <a:stCxn id="25" idx="2"/>
            <a:endCxn id="32" idx="6"/>
          </p:cNvCxnSpPr>
          <p:nvPr/>
        </p:nvCxnSpPr>
        <p:spPr>
          <a:xfrm rot="5400000">
            <a:off x="7017955" y="4374689"/>
            <a:ext cx="1382648" cy="12083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ettangolo con angoli arrotondati 19">
            <a:extLst>
              <a:ext uri="{FF2B5EF4-FFF2-40B4-BE49-F238E27FC236}">
                <a16:creationId xmlns:a16="http://schemas.microsoft.com/office/drawing/2014/main" id="{C45DD7AC-195F-4F55-BBDE-50729B9E7A13}"/>
              </a:ext>
            </a:extLst>
          </p:cNvPr>
          <p:cNvSpPr/>
          <p:nvPr/>
        </p:nvSpPr>
        <p:spPr>
          <a:xfrm>
            <a:off x="10130099" y="2070741"/>
            <a:ext cx="1015304" cy="653732"/>
          </a:xfrm>
          <a:prstGeom prst="roundRect">
            <a:avLst/>
          </a:prstGeom>
          <a:blipFill>
            <a:blip r:embed="rId3"/>
            <a:stretch>
              <a:fillRect/>
            </a:stretch>
          </a:blip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a:latin typeface="Times New Roman" panose="02020603050405020304" pitchFamily="18" charset="0"/>
                <a:cs typeface="Times New Roman" panose="02020603050405020304" pitchFamily="18" charset="0"/>
              </a:rPr>
              <a:t> </a:t>
            </a:r>
          </a:p>
        </p:txBody>
      </p:sp>
      <p:cxnSp>
        <p:nvCxnSpPr>
          <p:cNvPr id="40" name="Connettore 2 39"/>
          <p:cNvCxnSpPr>
            <a:stCxn id="24" idx="3"/>
          </p:cNvCxnSpPr>
          <p:nvPr/>
        </p:nvCxnSpPr>
        <p:spPr>
          <a:xfrm>
            <a:off x="8976461" y="2405936"/>
            <a:ext cx="11536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nettore 2 40"/>
          <p:cNvCxnSpPr/>
          <p:nvPr/>
        </p:nvCxnSpPr>
        <p:spPr>
          <a:xfrm>
            <a:off x="11115913" y="2370790"/>
            <a:ext cx="687974" cy="5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CasellaDiTesto 41"/>
          <p:cNvSpPr txBox="1"/>
          <p:nvPr/>
        </p:nvSpPr>
        <p:spPr>
          <a:xfrm>
            <a:off x="11093450" y="2085899"/>
            <a:ext cx="1098550" cy="584775"/>
          </a:xfrm>
          <a:prstGeom prst="rect">
            <a:avLst/>
          </a:prstGeom>
          <a:noFill/>
        </p:spPr>
        <p:txBody>
          <a:bodyPr wrap="square" rtlCol="0">
            <a:spAutoFit/>
          </a:bodyPr>
          <a:lstStyle/>
          <a:p>
            <a:r>
              <a:rPr lang="it-IT" sz="1600" dirty="0">
                <a:latin typeface="Times New Roman" panose="02020603050405020304" pitchFamily="18" charset="0"/>
                <a:cs typeface="Times New Roman" panose="02020603050405020304" pitchFamily="18" charset="0"/>
              </a:rPr>
              <a:t>Output</a:t>
            </a:r>
          </a:p>
          <a:p>
            <a:r>
              <a:rPr lang="it-IT" sz="1600" dirty="0">
                <a:latin typeface="Times New Roman" panose="02020603050405020304" pitchFamily="18" charset="0"/>
                <a:cs typeface="Times New Roman" panose="02020603050405020304" pitchFamily="18" charset="0"/>
              </a:rPr>
              <a:t>Bitstream</a:t>
            </a:r>
          </a:p>
        </p:txBody>
      </p:sp>
      <mc:AlternateContent xmlns:mc="http://schemas.openxmlformats.org/markup-compatibility/2006" xmlns:a14="http://schemas.microsoft.com/office/drawing/2010/main">
        <mc:Choice Requires="a14">
          <p:sp>
            <p:nvSpPr>
              <p:cNvPr id="43" name="CasellaDiTesto 42">
                <a:extLst>
                  <a:ext uri="{FF2B5EF4-FFF2-40B4-BE49-F238E27FC236}">
                    <a16:creationId xmlns:a16="http://schemas.microsoft.com/office/drawing/2014/main" id="{5A7948F1-3092-4C6E-BA72-07ABEFAF82AA}"/>
                  </a:ext>
                </a:extLst>
              </p:cNvPr>
              <p:cNvSpPr txBox="1"/>
              <p:nvPr/>
            </p:nvSpPr>
            <p:spPr>
              <a:xfrm>
                <a:off x="7151119" y="2109180"/>
                <a:ext cx="473224" cy="302840"/>
              </a:xfrm>
              <a:prstGeom prst="rect">
                <a:avLst/>
              </a:prstGeom>
              <a:noFill/>
            </p:spPr>
            <p:txBody>
              <a:bodyPr wrap="square" rtlCol="0">
                <a:spAutoFit/>
              </a:bodyPr>
              <a:lstStyle/>
              <a:p>
                <a14:m>
                  <m:oMath xmlns:m="http://schemas.openxmlformats.org/officeDocument/2006/math">
                    <m:r>
                      <a:rPr lang="it-IT" sz="1400" b="1" i="1">
                        <a:latin typeface="Cambria Math" panose="02040503050406030204" pitchFamily="18" charset="0"/>
                      </a:rPr>
                      <m:t>𝒓</m:t>
                    </m:r>
                  </m:oMath>
                </a14:m>
                <a:r>
                  <a:rPr lang="it-IT" sz="1400" b="1" baseline="-25000" dirty="0">
                    <a:latin typeface="Abadi Extra Light" panose="020B0204020104020204" pitchFamily="34" charset="0"/>
                  </a:rPr>
                  <a:t>t</a:t>
                </a:r>
              </a:p>
            </p:txBody>
          </p:sp>
        </mc:Choice>
        <mc:Fallback xmlns="">
          <p:sp>
            <p:nvSpPr>
              <p:cNvPr id="43" name="CasellaDiTesto 42">
                <a:extLst>
                  <a:ext uri="{FF2B5EF4-FFF2-40B4-BE49-F238E27FC236}">
                    <a16:creationId xmlns:a16="http://schemas.microsoft.com/office/drawing/2014/main" id="{5A7948F1-3092-4C6E-BA72-07ABEFAF82AA}"/>
                  </a:ext>
                </a:extLst>
              </p:cNvPr>
              <p:cNvSpPr txBox="1">
                <a:spLocks noRot="1" noChangeAspect="1" noMove="1" noResize="1" noEditPoints="1" noAdjustHandles="1" noChangeArrowheads="1" noChangeShapeType="1" noTextEdit="1"/>
              </p:cNvSpPr>
              <p:nvPr/>
            </p:nvSpPr>
            <p:spPr>
              <a:xfrm>
                <a:off x="7151119" y="2109180"/>
                <a:ext cx="473224" cy="302840"/>
              </a:xfrm>
              <a:prstGeom prst="rect">
                <a:avLst/>
              </a:prstGeom>
              <a:blipFill>
                <a:blip r:embed="rId7"/>
                <a:stretch>
                  <a:fillRect b="-16000"/>
                </a:stretch>
              </a:blipFill>
            </p:spPr>
            <p:txBody>
              <a:bodyPr/>
              <a:lstStyle/>
              <a:p>
                <a:r>
                  <a:rPr lang="en-GB">
                    <a:noFill/>
                  </a:rPr>
                  <a:t> </a:t>
                </a:r>
              </a:p>
            </p:txBody>
          </p:sp>
        </mc:Fallback>
      </mc:AlternateContent>
      <p:sp>
        <p:nvSpPr>
          <p:cNvPr id="44" name="CasellaDiTesto 43"/>
          <p:cNvSpPr txBox="1"/>
          <p:nvPr/>
        </p:nvSpPr>
        <p:spPr>
          <a:xfrm>
            <a:off x="6485565" y="2123172"/>
            <a:ext cx="254938" cy="307777"/>
          </a:xfrm>
          <a:prstGeom prst="rect">
            <a:avLst/>
          </a:prstGeom>
          <a:noFill/>
        </p:spPr>
        <p:txBody>
          <a:bodyPr wrap="square" rtlCol="0">
            <a:spAutoFit/>
          </a:bodyPr>
          <a:lstStyle/>
          <a:p>
            <a:r>
              <a:rPr lang="it-IT" sz="1400" dirty="0">
                <a:latin typeface="Times New Roman" panose="02020603050405020304" pitchFamily="18" charset="0"/>
                <a:cs typeface="Times New Roman" panose="02020603050405020304" pitchFamily="18" charset="0"/>
              </a:rPr>
              <a:t>+</a:t>
            </a:r>
          </a:p>
        </p:txBody>
      </p:sp>
      <p:sp>
        <p:nvSpPr>
          <p:cNvPr id="45" name="CasellaDiTesto 44"/>
          <p:cNvSpPr txBox="1"/>
          <p:nvPr/>
        </p:nvSpPr>
        <p:spPr>
          <a:xfrm>
            <a:off x="6717776" y="2554397"/>
            <a:ext cx="254938" cy="307777"/>
          </a:xfrm>
          <a:prstGeom prst="rect">
            <a:avLst/>
          </a:prstGeom>
          <a:noFill/>
        </p:spPr>
        <p:txBody>
          <a:bodyPr wrap="square" rtlCol="0">
            <a:spAutoFit/>
          </a:bodyPr>
          <a:lstStyle/>
          <a:p>
            <a:r>
              <a:rPr lang="it-IT" sz="1400" dirty="0">
                <a:latin typeface="Times New Roman" panose="02020603050405020304" pitchFamily="18" charset="0"/>
                <a:cs typeface="Times New Roman" panose="02020603050405020304" pitchFamily="18" charset="0"/>
              </a:rPr>
              <a:t>-</a:t>
            </a:r>
          </a:p>
        </p:txBody>
      </p:sp>
      <p:sp>
        <p:nvSpPr>
          <p:cNvPr id="46" name="CasellaDiTesto 45"/>
          <p:cNvSpPr txBox="1"/>
          <p:nvPr/>
        </p:nvSpPr>
        <p:spPr>
          <a:xfrm>
            <a:off x="6896181" y="5119712"/>
            <a:ext cx="254938" cy="307777"/>
          </a:xfrm>
          <a:prstGeom prst="rect">
            <a:avLst/>
          </a:prstGeom>
          <a:noFill/>
        </p:spPr>
        <p:txBody>
          <a:bodyPr wrap="square" rtlCol="0">
            <a:spAutoFit/>
          </a:bodyPr>
          <a:lstStyle/>
          <a:p>
            <a:r>
              <a:rPr lang="it-IT" sz="1400" dirty="0">
                <a:latin typeface="Times New Roman" panose="02020603050405020304" pitchFamily="18" charset="0"/>
                <a:cs typeface="Times New Roman" panose="02020603050405020304" pitchFamily="18" charset="0"/>
              </a:rPr>
              <a:t>+</a:t>
            </a:r>
          </a:p>
        </p:txBody>
      </p:sp>
      <p:sp>
        <p:nvSpPr>
          <p:cNvPr id="47" name="CasellaDiTesto 46"/>
          <p:cNvSpPr txBox="1"/>
          <p:nvPr/>
        </p:nvSpPr>
        <p:spPr>
          <a:xfrm>
            <a:off x="7136961" y="5381829"/>
            <a:ext cx="254938" cy="307777"/>
          </a:xfrm>
          <a:prstGeom prst="rect">
            <a:avLst/>
          </a:prstGeom>
          <a:noFill/>
        </p:spPr>
        <p:txBody>
          <a:bodyPr wrap="square" rtlCol="0">
            <a:spAutoFit/>
          </a:bodyPr>
          <a:lstStyle/>
          <a:p>
            <a:r>
              <a:rPr lang="it-IT" sz="1400" dirty="0">
                <a:latin typeface="Times New Roman" panose="02020603050405020304" pitchFamily="18" charset="0"/>
                <a:cs typeface="Times New Roman" panose="02020603050405020304" pitchFamily="18" charset="0"/>
              </a:rPr>
              <a:t>+</a:t>
            </a:r>
          </a:p>
        </p:txBody>
      </p:sp>
      <p:cxnSp>
        <p:nvCxnSpPr>
          <p:cNvPr id="48" name="Connettore 2 47"/>
          <p:cNvCxnSpPr>
            <a:endCxn id="11" idx="3"/>
          </p:cNvCxnSpPr>
          <p:nvPr/>
        </p:nvCxnSpPr>
        <p:spPr>
          <a:xfrm flipH="1">
            <a:off x="3699614" y="5671232"/>
            <a:ext cx="1596453" cy="12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CasellaDiTesto 48"/>
          <p:cNvSpPr txBox="1"/>
          <p:nvPr/>
        </p:nvSpPr>
        <p:spPr>
          <a:xfrm>
            <a:off x="2136944" y="2625445"/>
            <a:ext cx="1828715"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AI Intra Coding</a:t>
            </a:r>
          </a:p>
          <a:p>
            <a:endParaRPr lang="it-IT" dirty="0"/>
          </a:p>
        </p:txBody>
      </p:sp>
      <p:sp>
        <p:nvSpPr>
          <p:cNvPr id="50" name="CasellaDiTesto 49"/>
          <p:cNvSpPr txBox="1"/>
          <p:nvPr/>
        </p:nvSpPr>
        <p:spPr>
          <a:xfrm>
            <a:off x="2137051" y="3841696"/>
            <a:ext cx="1833670"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AI Inter Coding</a:t>
            </a:r>
          </a:p>
          <a:p>
            <a:endParaRPr lang="it-IT" dirty="0"/>
          </a:p>
        </p:txBody>
      </p:sp>
      <p:sp>
        <p:nvSpPr>
          <p:cNvPr id="51" name="CasellaDiTesto 50"/>
          <p:cNvSpPr txBox="1"/>
          <p:nvPr/>
        </p:nvSpPr>
        <p:spPr>
          <a:xfrm>
            <a:off x="7322302" y="1724459"/>
            <a:ext cx="2142872"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AI Residual Coding</a:t>
            </a:r>
          </a:p>
          <a:p>
            <a:endParaRPr lang="it-IT" dirty="0"/>
          </a:p>
        </p:txBody>
      </p:sp>
      <p:sp>
        <p:nvSpPr>
          <p:cNvPr id="52" name="CasellaDiTesto 51"/>
          <p:cNvSpPr txBox="1"/>
          <p:nvPr/>
        </p:nvSpPr>
        <p:spPr>
          <a:xfrm>
            <a:off x="9654181" y="1724459"/>
            <a:ext cx="2186580"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AI Entropy Coding</a:t>
            </a:r>
          </a:p>
          <a:p>
            <a:endParaRPr lang="it-IT" dirty="0"/>
          </a:p>
        </p:txBody>
      </p:sp>
      <p:sp>
        <p:nvSpPr>
          <p:cNvPr id="53" name="CasellaDiTesto 52"/>
          <p:cNvSpPr txBox="1"/>
          <p:nvPr/>
        </p:nvSpPr>
        <p:spPr>
          <a:xfrm>
            <a:off x="7019844" y="3241048"/>
            <a:ext cx="2416103"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AI Residual Decoding</a:t>
            </a:r>
          </a:p>
          <a:p>
            <a:endParaRPr lang="it-IT" dirty="0"/>
          </a:p>
        </p:txBody>
      </p:sp>
      <p:sp>
        <p:nvSpPr>
          <p:cNvPr id="54" name="Rettangolo con angoli arrotondati 19">
            <a:extLst>
              <a:ext uri="{FF2B5EF4-FFF2-40B4-BE49-F238E27FC236}">
                <a16:creationId xmlns:a16="http://schemas.microsoft.com/office/drawing/2014/main" id="{C45DD7AC-195F-4F55-BBDE-50729B9E7A13}"/>
              </a:ext>
            </a:extLst>
          </p:cNvPr>
          <p:cNvSpPr/>
          <p:nvPr/>
        </p:nvSpPr>
        <p:spPr>
          <a:xfrm>
            <a:off x="5304018" y="5381829"/>
            <a:ext cx="1326031" cy="653735"/>
          </a:xfrm>
          <a:prstGeom prst="roundRect">
            <a:avLst/>
          </a:prstGeom>
          <a:blipFill>
            <a:blip r:embed="rId3"/>
            <a:stretch>
              <a:fillRect/>
            </a:stretch>
          </a:blip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b="1" dirty="0">
              <a:latin typeface="Times New Roman" panose="02020603050405020304" pitchFamily="18" charset="0"/>
              <a:cs typeface="Times New Roman" panose="02020603050405020304" pitchFamily="18" charset="0"/>
            </a:endParaRPr>
          </a:p>
        </p:txBody>
      </p:sp>
      <p:sp>
        <p:nvSpPr>
          <p:cNvPr id="55" name="CasellaDiTesto 54"/>
          <p:cNvSpPr txBox="1"/>
          <p:nvPr/>
        </p:nvSpPr>
        <p:spPr>
          <a:xfrm>
            <a:off x="4751030" y="5043275"/>
            <a:ext cx="2416103"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AI In-Loop Filtering</a:t>
            </a:r>
          </a:p>
          <a:p>
            <a:endParaRPr lang="it-IT" dirty="0"/>
          </a:p>
        </p:txBody>
      </p:sp>
    </p:spTree>
    <p:extLst>
      <p:ext uri="{BB962C8B-B14F-4D97-AF65-F5344CB8AC3E}">
        <p14:creationId xmlns:p14="http://schemas.microsoft.com/office/powerpoint/2010/main" val="1705474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330C-0F6F-4890-8EE7-D7719AD00D21}"/>
              </a:ext>
            </a:extLst>
          </p:cNvPr>
          <p:cNvSpPr>
            <a:spLocks noGrp="1"/>
          </p:cNvSpPr>
          <p:nvPr>
            <p:ph type="title"/>
          </p:nvPr>
        </p:nvSpPr>
        <p:spPr>
          <a:xfrm>
            <a:off x="216763" y="1302291"/>
            <a:ext cx="10515600" cy="440530"/>
          </a:xfrm>
        </p:spPr>
        <p:txBody>
          <a:bodyPr>
            <a:normAutofit fontScale="90000"/>
          </a:bodyPr>
          <a:lstStyle/>
          <a:p>
            <a:r>
              <a:rPr lang="en-GB" dirty="0"/>
              <a:t>How can MPAI manage this project?</a:t>
            </a:r>
          </a:p>
        </p:txBody>
      </p:sp>
      <p:pic>
        <p:nvPicPr>
          <p:cNvPr id="4" name="Immagine 4">
            <a:extLst>
              <a:ext uri="{FF2B5EF4-FFF2-40B4-BE49-F238E27FC236}">
                <a16:creationId xmlns:a16="http://schemas.microsoft.com/office/drawing/2014/main" id="{4EE47EBF-C807-476B-85B2-EFDF90E175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7272" y="1769199"/>
            <a:ext cx="7633201" cy="5088801"/>
          </a:xfrm>
          <a:prstGeom prst="rect">
            <a:avLst/>
          </a:prstGeom>
        </p:spPr>
      </p:pic>
      <p:sp>
        <p:nvSpPr>
          <p:cNvPr id="5" name="TextBox 4">
            <a:extLst>
              <a:ext uri="{FF2B5EF4-FFF2-40B4-BE49-F238E27FC236}">
                <a16:creationId xmlns:a16="http://schemas.microsoft.com/office/drawing/2014/main" id="{BF5D399F-272E-4DC9-913F-3BD5AA7F41D3}"/>
              </a:ext>
            </a:extLst>
          </p:cNvPr>
          <p:cNvSpPr txBox="1"/>
          <p:nvPr/>
        </p:nvSpPr>
        <p:spPr>
          <a:xfrm>
            <a:off x="658877" y="2236108"/>
            <a:ext cx="3218395" cy="4154984"/>
          </a:xfrm>
          <a:prstGeom prst="rect">
            <a:avLst/>
          </a:prstGeom>
          <a:noFill/>
        </p:spPr>
        <p:txBody>
          <a:bodyPr wrap="square" rtlCol="0">
            <a:spAutoFit/>
          </a:bodyPr>
          <a:lstStyle/>
          <a:p>
            <a:r>
              <a:rPr lang="en-GB" sz="2400" dirty="0"/>
              <a:t>Problem</a:t>
            </a:r>
          </a:p>
          <a:p>
            <a:pPr marL="342900" indent="-342900">
              <a:buFont typeface="+mj-lt"/>
              <a:buAutoNum type="arabicPeriod"/>
            </a:pPr>
            <a:r>
              <a:rPr lang="en-GB" sz="2400" dirty="0"/>
              <a:t>MPAI members come from 15 countries</a:t>
            </a:r>
          </a:p>
          <a:p>
            <a:pPr marL="342900" indent="-342900">
              <a:buFont typeface="+mj-lt"/>
              <a:buAutoNum type="arabicPeriod"/>
            </a:pPr>
            <a:r>
              <a:rPr lang="en-GB" sz="2400" dirty="0"/>
              <a:t>Holding strictly online meetings</a:t>
            </a:r>
          </a:p>
          <a:p>
            <a:pPr marL="342900" indent="-342900">
              <a:buFont typeface="+mj-lt"/>
              <a:buAutoNum type="arabicPeriod"/>
            </a:pPr>
            <a:r>
              <a:rPr lang="en-GB" sz="2400" dirty="0"/>
              <a:t>Wishing to develop AI coding standards collaboratively</a:t>
            </a:r>
          </a:p>
          <a:p>
            <a:r>
              <a:rPr lang="en-GB" sz="2400" dirty="0"/>
              <a:t>Solution:</a:t>
            </a:r>
          </a:p>
          <a:p>
            <a:r>
              <a:rPr lang="en-GB" sz="2400" dirty="0"/>
              <a:t>Create a collaborative environment</a:t>
            </a:r>
          </a:p>
        </p:txBody>
      </p:sp>
    </p:spTree>
    <p:extLst>
      <p:ext uri="{BB962C8B-B14F-4D97-AF65-F5344CB8AC3E}">
        <p14:creationId xmlns:p14="http://schemas.microsoft.com/office/powerpoint/2010/main" val="3203954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5A9AA9-8827-4643-8A14-F5E65E2A8C3C}"/>
              </a:ext>
            </a:extLst>
          </p:cNvPr>
          <p:cNvSpPr txBox="1"/>
          <p:nvPr/>
        </p:nvSpPr>
        <p:spPr>
          <a:xfrm>
            <a:off x="640080" y="4613097"/>
            <a:ext cx="10911840" cy="1345916"/>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3600" dirty="0">
                <a:latin typeface="+mj-lt"/>
                <a:ea typeface="+mj-ea"/>
                <a:cs typeface="+mj-cs"/>
              </a:rPr>
              <a:t>www.mpai.community </a:t>
            </a:r>
          </a:p>
          <a:p>
            <a:pPr algn="ctr">
              <a:lnSpc>
                <a:spcPct val="90000"/>
              </a:lnSpc>
              <a:spcBef>
                <a:spcPct val="0"/>
              </a:spcBef>
              <a:spcAft>
                <a:spcPts val="600"/>
              </a:spcAft>
            </a:pPr>
            <a:r>
              <a:rPr lang="en-US" sz="3600" b="1" dirty="0">
                <a:latin typeface="+mj-lt"/>
                <a:ea typeface="+mj-ea"/>
                <a:cs typeface="+mj-cs"/>
              </a:rPr>
              <a:t>To join MPAI </a:t>
            </a:r>
            <a:r>
              <a:rPr lang="en-US" sz="3600" dirty="0">
                <a:latin typeface="+mj-lt"/>
                <a:ea typeface="+mj-ea"/>
                <a:cs typeface="+mj-cs"/>
              </a:rPr>
              <a:t>send email to </a:t>
            </a:r>
            <a:r>
              <a:rPr lang="en-US" sz="3600" dirty="0" err="1">
                <a:latin typeface="+mj-lt"/>
                <a:ea typeface="+mj-ea"/>
                <a:cs typeface="+mj-cs"/>
              </a:rPr>
              <a:t>secretariat@mpai.community</a:t>
            </a:r>
            <a:r>
              <a:rPr lang="en-US" sz="3600" dirty="0">
                <a:latin typeface="+mj-lt"/>
                <a:ea typeface="+mj-ea"/>
                <a:cs typeface="+mj-cs"/>
              </a:rPr>
              <a:t> </a:t>
            </a:r>
          </a:p>
        </p:txBody>
      </p:sp>
      <p:pic>
        <p:nvPicPr>
          <p:cNvPr id="2" name="Immagine 1">
            <a:extLst>
              <a:ext uri="{FF2B5EF4-FFF2-40B4-BE49-F238E27FC236}">
                <a16:creationId xmlns:a16="http://schemas.microsoft.com/office/drawing/2014/main" id="{11359B8F-B9C2-4654-B16A-ACE9F6B16C8E}"/>
              </a:ext>
            </a:extLst>
          </p:cNvPr>
          <p:cNvPicPr>
            <a:picLocks noChangeAspect="1"/>
          </p:cNvPicPr>
          <p:nvPr/>
        </p:nvPicPr>
        <p:blipFill rotWithShape="1">
          <a:blip r:embed="rId2"/>
          <a:srcRect t="30098" b="29832"/>
          <a:stretch/>
        </p:blipFill>
        <p:spPr>
          <a:xfrm>
            <a:off x="1943751" y="1411941"/>
            <a:ext cx="8304498" cy="3321424"/>
          </a:xfrm>
          <a:prstGeom prst="rect">
            <a:avLst/>
          </a:prstGeom>
        </p:spPr>
      </p:pic>
    </p:spTree>
    <p:extLst>
      <p:ext uri="{BB962C8B-B14F-4D97-AF65-F5344CB8AC3E}">
        <p14:creationId xmlns:p14="http://schemas.microsoft.com/office/powerpoint/2010/main" val="53396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626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08513-4D32-41AA-AAF7-F825E1E995AE}"/>
              </a:ext>
            </a:extLst>
          </p:cNvPr>
          <p:cNvSpPr>
            <a:spLocks noGrp="1"/>
          </p:cNvSpPr>
          <p:nvPr>
            <p:ph type="title"/>
          </p:nvPr>
        </p:nvSpPr>
        <p:spPr>
          <a:xfrm>
            <a:off x="954156" y="1401417"/>
            <a:ext cx="10515600" cy="577893"/>
          </a:xfrm>
        </p:spPr>
        <p:txBody>
          <a:bodyPr>
            <a:normAutofit/>
          </a:bodyPr>
          <a:lstStyle/>
          <a:p>
            <a:pPr algn="ctr"/>
            <a:r>
              <a:rPr lang="en-GB" sz="2800" dirty="0"/>
              <a:t>Compression standard thirty years ago: a historical watershed</a:t>
            </a:r>
          </a:p>
        </p:txBody>
      </p:sp>
      <p:sp>
        <p:nvSpPr>
          <p:cNvPr id="3" name="Content Placeholder 2">
            <a:extLst>
              <a:ext uri="{FF2B5EF4-FFF2-40B4-BE49-F238E27FC236}">
                <a16:creationId xmlns:a16="http://schemas.microsoft.com/office/drawing/2014/main" id="{CD0C6627-36FA-4B63-A8C5-19D78ED2F86C}"/>
              </a:ext>
            </a:extLst>
          </p:cNvPr>
          <p:cNvSpPr>
            <a:spLocks noGrp="1"/>
          </p:cNvSpPr>
          <p:nvPr>
            <p:ph idx="1"/>
          </p:nvPr>
        </p:nvSpPr>
        <p:spPr>
          <a:xfrm>
            <a:off x="954156" y="2087217"/>
            <a:ext cx="10515600" cy="4232304"/>
          </a:xfrm>
        </p:spPr>
        <p:txBody>
          <a:bodyPr>
            <a:normAutofit fontScale="85000" lnSpcReduction="10000"/>
          </a:bodyPr>
          <a:lstStyle/>
          <a:p>
            <a:r>
              <a:rPr lang="en-GB" dirty="0">
                <a:latin typeface="Calibri" panose="020F0502020204030204" pitchFamily="34" charset="0"/>
                <a:ea typeface="Calibri" panose="020F0502020204030204" pitchFamily="34" charset="0"/>
              </a:rPr>
              <a:t>The </a:t>
            </a:r>
            <a:r>
              <a:rPr lang="en-GB" b="1" dirty="0">
                <a:latin typeface="Calibri" panose="020F0502020204030204" pitchFamily="34" charset="0"/>
                <a:ea typeface="Calibri" panose="020F0502020204030204" pitchFamily="34" charset="0"/>
              </a:rPr>
              <a:t>media industry </a:t>
            </a:r>
            <a:r>
              <a:rPr lang="en-GB" dirty="0">
                <a:latin typeface="Calibri" panose="020F0502020204030204" pitchFamily="34" charset="0"/>
                <a:ea typeface="Calibri" panose="020F0502020204030204" pitchFamily="34" charset="0"/>
              </a:rPr>
              <a:t>was at a </a:t>
            </a:r>
            <a:r>
              <a:rPr lang="en-GB" b="1" dirty="0">
                <a:latin typeface="Calibri" panose="020F0502020204030204" pitchFamily="34" charset="0"/>
                <a:ea typeface="Calibri" panose="020F0502020204030204" pitchFamily="34" charset="0"/>
              </a:rPr>
              <a:t>crossroad</a:t>
            </a:r>
          </a:p>
          <a:p>
            <a:pPr marL="914400" lvl="1" indent="-457200">
              <a:buFont typeface="+mj-lt"/>
              <a:buAutoNum type="arabicPeriod"/>
            </a:pPr>
            <a:r>
              <a:rPr lang="en-GB" dirty="0">
                <a:latin typeface="Calibri" panose="020F0502020204030204" pitchFamily="34" charset="0"/>
                <a:ea typeface="Calibri" panose="020F0502020204030204" pitchFamily="34" charset="0"/>
              </a:rPr>
              <a:t>HDTV digital development opened a door for uniform digital compression standard - MPEG2</a:t>
            </a:r>
          </a:p>
          <a:p>
            <a:pPr marL="914400" lvl="1" indent="-457200">
              <a:buFont typeface="+mj-lt"/>
              <a:buAutoNum type="arabicPeriod"/>
            </a:pPr>
            <a:r>
              <a:rPr lang="en-GB" dirty="0">
                <a:latin typeface="Calibri" panose="020F0502020204030204" pitchFamily="34" charset="0"/>
                <a:ea typeface="Calibri" panose="020F0502020204030204" pitchFamily="34" charset="0"/>
              </a:rPr>
              <a:t>A few HDTV variations were developed </a:t>
            </a:r>
          </a:p>
          <a:p>
            <a:pPr marL="914400" lvl="1" indent="-457200">
              <a:buFont typeface="+mj-lt"/>
              <a:buAutoNum type="arabicPeriod"/>
            </a:pPr>
            <a:r>
              <a:rPr lang="en-GB" dirty="0">
                <a:latin typeface="Calibri" panose="020F0502020204030204" pitchFamily="34" charset="0"/>
                <a:ea typeface="Calibri" panose="020F0502020204030204" pitchFamily="34" charset="0"/>
              </a:rPr>
              <a:t>However, all HDTV and later DVD all used generic media compression standards</a:t>
            </a:r>
          </a:p>
          <a:p>
            <a:r>
              <a:rPr lang="en-GB" dirty="0">
                <a:latin typeface="Calibri" panose="020F0502020204030204" pitchFamily="34" charset="0"/>
                <a:ea typeface="Calibri" panose="020F0502020204030204" pitchFamily="34" charset="0"/>
              </a:rPr>
              <a:t>As a result: </a:t>
            </a:r>
            <a:r>
              <a:rPr lang="en-GB" b="1" dirty="0">
                <a:latin typeface="Calibri" panose="020F0502020204030204" pitchFamily="34" charset="0"/>
                <a:ea typeface="Calibri" panose="020F0502020204030204" pitchFamily="34" charset="0"/>
              </a:rPr>
              <a:t>30 years of uninterrupted expansion</a:t>
            </a:r>
          </a:p>
          <a:p>
            <a:r>
              <a:rPr lang="en-GB" b="1" dirty="0">
                <a:latin typeface="Calibri" panose="020F0502020204030204" pitchFamily="34" charset="0"/>
                <a:ea typeface="Calibri" panose="020F0502020204030204" pitchFamily="34" charset="0"/>
              </a:rPr>
              <a:t>New technology and hardware capability opened a door for the next step in compression </a:t>
            </a:r>
          </a:p>
          <a:p>
            <a:r>
              <a:rPr lang="en-GB" b="1" dirty="0"/>
              <a:t>Artificial Intelligence – AI</a:t>
            </a:r>
          </a:p>
          <a:p>
            <a:pPr marL="914400" lvl="1" indent="-457200">
              <a:buFont typeface="+mj-lt"/>
              <a:buAutoNum type="arabicPeriod"/>
            </a:pPr>
            <a:r>
              <a:rPr lang="en-GB" dirty="0"/>
              <a:t>Plays an </a:t>
            </a:r>
            <a:r>
              <a:rPr lang="en-GB" b="1" dirty="0"/>
              <a:t>important role</a:t>
            </a:r>
            <a:r>
              <a:rPr lang="en-GB" dirty="0"/>
              <a:t> in industrial and consumer applications</a:t>
            </a:r>
          </a:p>
          <a:p>
            <a:pPr marL="914400" lvl="1" indent="-457200">
              <a:buFont typeface="+mj-lt"/>
              <a:buAutoNum type="arabicPeriod"/>
            </a:pPr>
            <a:r>
              <a:rPr lang="en-GB" b="1" dirty="0"/>
              <a:t>Improves coding efficiency </a:t>
            </a:r>
            <a:r>
              <a:rPr lang="en-GB" dirty="0"/>
              <a:t>of video (and of other data types)</a:t>
            </a:r>
          </a:p>
          <a:p>
            <a:r>
              <a:rPr lang="en-GB" b="1" dirty="0">
                <a:latin typeface="Calibri" panose="020F0502020204030204" pitchFamily="34" charset="0"/>
                <a:ea typeface="Calibri" panose="020F0502020204030204" pitchFamily="34" charset="0"/>
              </a:rPr>
              <a:t>AI standards</a:t>
            </a:r>
            <a:r>
              <a:rPr lang="en-GB" dirty="0">
                <a:latin typeface="Calibri" panose="020F0502020204030204" pitchFamily="34" charset="0"/>
                <a:ea typeface="Calibri" panose="020F0502020204030204" pitchFamily="34" charset="0"/>
              </a:rPr>
              <a:t> can</a:t>
            </a:r>
          </a:p>
          <a:p>
            <a:pPr marL="914400" lvl="1" indent="-457200">
              <a:buFont typeface="+mj-lt"/>
              <a:buAutoNum type="arabicPeriod"/>
            </a:pPr>
            <a:r>
              <a:rPr lang="en-GB" dirty="0">
                <a:latin typeface="Calibri" panose="020F0502020204030204" pitchFamily="34" charset="0"/>
                <a:ea typeface="Calibri" panose="020F0502020204030204" pitchFamily="34" charset="0"/>
              </a:rPr>
              <a:t>Have the </a:t>
            </a:r>
            <a:r>
              <a:rPr lang="en-GB" b="1" dirty="0">
                <a:latin typeface="Calibri" panose="020F0502020204030204" pitchFamily="34" charset="0"/>
                <a:ea typeface="Calibri" panose="020F0502020204030204" pitchFamily="34" charset="0"/>
              </a:rPr>
              <a:t>same</a:t>
            </a:r>
            <a:r>
              <a:rPr lang="en-GB" dirty="0">
                <a:effectLst/>
                <a:latin typeface="Calibri" panose="020F0502020204030204" pitchFamily="34" charset="0"/>
                <a:ea typeface="Calibri" panose="020F0502020204030204" pitchFamily="34" charset="0"/>
              </a:rPr>
              <a:t> </a:t>
            </a:r>
            <a:r>
              <a:rPr lang="en-GB" b="1" dirty="0">
                <a:effectLst/>
                <a:latin typeface="Calibri" panose="020F0502020204030204" pitchFamily="34" charset="0"/>
                <a:ea typeface="Calibri" panose="020F0502020204030204" pitchFamily="34" charset="0"/>
              </a:rPr>
              <a:t>positive effects </a:t>
            </a:r>
            <a:r>
              <a:rPr lang="en-GB" dirty="0">
                <a:effectLst/>
                <a:latin typeface="Calibri" panose="020F0502020204030204" pitchFamily="34" charset="0"/>
                <a:ea typeface="Calibri" panose="020F0502020204030204" pitchFamily="34" charset="0"/>
              </a:rPr>
              <a:t>on the industry</a:t>
            </a:r>
          </a:p>
          <a:p>
            <a:pPr marL="914400" lvl="1" indent="-457200">
              <a:buFont typeface="+mj-lt"/>
              <a:buAutoNum type="arabicPeriod"/>
            </a:pPr>
            <a:r>
              <a:rPr lang="en-GB" b="1" dirty="0">
                <a:latin typeface="Calibri" panose="020F0502020204030204" pitchFamily="34" charset="0"/>
                <a:ea typeface="Calibri" panose="020F0502020204030204" pitchFamily="34" charset="0"/>
              </a:rPr>
              <a:t>Mitigate </a:t>
            </a:r>
            <a:r>
              <a:rPr lang="en-GB" dirty="0">
                <a:effectLst/>
                <a:latin typeface="Calibri" panose="020F0502020204030204" pitchFamily="34" charset="0"/>
                <a:ea typeface="Calibri" panose="020F0502020204030204" pitchFamily="34" charset="0"/>
              </a:rPr>
              <a:t>today’s AI </a:t>
            </a:r>
            <a:r>
              <a:rPr lang="en-GB" dirty="0">
                <a:latin typeface="Calibri" panose="020F0502020204030204" pitchFamily="34" charset="0"/>
                <a:ea typeface="Calibri" panose="020F0502020204030204" pitchFamily="34" charset="0"/>
              </a:rPr>
              <a:t>problems, e.g., opacity and application redeployment</a:t>
            </a:r>
          </a:p>
          <a:p>
            <a:endParaRPr lang="en-GB" dirty="0"/>
          </a:p>
        </p:txBody>
      </p:sp>
    </p:spTree>
    <p:extLst>
      <p:ext uri="{BB962C8B-B14F-4D97-AF65-F5344CB8AC3E}">
        <p14:creationId xmlns:p14="http://schemas.microsoft.com/office/powerpoint/2010/main" val="1447462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2">
            <a:extLst>
              <a:ext uri="{FF2B5EF4-FFF2-40B4-BE49-F238E27FC236}">
                <a16:creationId xmlns:a16="http://schemas.microsoft.com/office/drawing/2014/main" id="{3DBDB327-2E34-4EE5-8DAB-4FD75E038E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9730" y="2120629"/>
            <a:ext cx="4343401" cy="3485579"/>
          </a:xfrm>
          <a:prstGeom prst="rect">
            <a:avLst/>
          </a:prstGeom>
        </p:spPr>
      </p:pic>
      <p:sp>
        <p:nvSpPr>
          <p:cNvPr id="2" name="Titolo 1"/>
          <p:cNvSpPr>
            <a:spLocks noGrp="1"/>
          </p:cNvSpPr>
          <p:nvPr>
            <p:ph type="title"/>
          </p:nvPr>
        </p:nvSpPr>
        <p:spPr/>
        <p:txBody>
          <a:bodyPr>
            <a:noAutofit/>
          </a:bodyPr>
          <a:lstStyle/>
          <a:p>
            <a:pPr algn="ctr"/>
            <a:r>
              <a:rPr lang="en-US" sz="2800" dirty="0"/>
              <a:t>MPAI – Moving Picture, Audio and Data Coding by Artificial Intelligence</a:t>
            </a:r>
          </a:p>
        </p:txBody>
      </p:sp>
      <p:sp>
        <p:nvSpPr>
          <p:cNvPr id="3" name="Segnaposto contenuto 2"/>
          <p:cNvSpPr>
            <a:spLocks noGrp="1"/>
          </p:cNvSpPr>
          <p:nvPr>
            <p:ph idx="1"/>
          </p:nvPr>
        </p:nvSpPr>
        <p:spPr>
          <a:xfrm>
            <a:off x="717510" y="4558892"/>
            <a:ext cx="11353800" cy="2007948"/>
          </a:xfrm>
        </p:spPr>
        <p:txBody>
          <a:bodyPr>
            <a:noAutofit/>
          </a:bodyPr>
          <a:lstStyle/>
          <a:p>
            <a:endParaRPr lang="it-IT" sz="2400" dirty="0"/>
          </a:p>
          <a:p>
            <a:r>
              <a:rPr lang="en-GB" sz="2400" dirty="0"/>
              <a:t>MPAI, established 30 September 2020 , is as an international non-profit organisation based on two pillars:</a:t>
            </a:r>
          </a:p>
          <a:p>
            <a:pPr lvl="1"/>
            <a:r>
              <a:rPr lang="en-GB" dirty="0"/>
              <a:t>Artificial Intelligence (AI) as core technology for its standards</a:t>
            </a:r>
          </a:p>
          <a:p>
            <a:pPr lvl="1"/>
            <a:r>
              <a:rPr lang="en-GB" dirty="0"/>
              <a:t>Framework Licence, to facilitate eventual development of licences</a:t>
            </a:r>
          </a:p>
          <a:p>
            <a:endParaRPr lang="it-IT" sz="2400" dirty="0"/>
          </a:p>
        </p:txBody>
      </p:sp>
    </p:spTree>
    <p:extLst>
      <p:ext uri="{BB962C8B-B14F-4D97-AF65-F5344CB8AC3E}">
        <p14:creationId xmlns:p14="http://schemas.microsoft.com/office/powerpoint/2010/main" val="414463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Framework License</a:t>
            </a:r>
          </a:p>
        </p:txBody>
      </p:sp>
      <p:sp>
        <p:nvSpPr>
          <p:cNvPr id="3" name="Segnaposto contenuto 2"/>
          <p:cNvSpPr>
            <a:spLocks noGrp="1"/>
          </p:cNvSpPr>
          <p:nvPr>
            <p:ph idx="1"/>
          </p:nvPr>
        </p:nvSpPr>
        <p:spPr/>
        <p:txBody>
          <a:bodyPr/>
          <a:lstStyle/>
          <a:p>
            <a:pPr marL="0" indent="0" algn="ctr">
              <a:buNone/>
            </a:pPr>
            <a:r>
              <a:rPr lang="en-GB" b="1" dirty="0">
                <a:solidFill>
                  <a:srgbClr val="FF0000"/>
                </a:solidFill>
              </a:rPr>
              <a:t>The wrong license can kill the standard!</a:t>
            </a:r>
          </a:p>
          <a:p>
            <a:pPr marL="0" indent="0">
              <a:buNone/>
            </a:pPr>
            <a:endParaRPr lang="en-GB" dirty="0"/>
          </a:p>
          <a:p>
            <a:pPr marL="0" indent="0">
              <a:buNone/>
            </a:pPr>
            <a:endParaRPr lang="en-GB" dirty="0"/>
          </a:p>
          <a:p>
            <a:pPr marL="0" indent="0">
              <a:buNone/>
            </a:pPr>
            <a:endParaRPr lang="en-GB" dirty="0"/>
          </a:p>
        </p:txBody>
      </p:sp>
      <p:pic>
        <p:nvPicPr>
          <p:cNvPr id="4" name="Immagine 3"/>
          <p:cNvPicPr>
            <a:picLocks noChangeAspect="1"/>
          </p:cNvPicPr>
          <p:nvPr/>
        </p:nvPicPr>
        <p:blipFill>
          <a:blip r:embed="rId2"/>
          <a:stretch>
            <a:fillRect/>
          </a:stretch>
        </p:blipFill>
        <p:spPr>
          <a:xfrm>
            <a:off x="490330" y="2979340"/>
            <a:ext cx="10412278" cy="3553321"/>
          </a:xfrm>
          <a:prstGeom prst="rect">
            <a:avLst/>
          </a:prstGeom>
        </p:spPr>
      </p:pic>
    </p:spTree>
    <p:extLst>
      <p:ext uri="{BB962C8B-B14F-4D97-AF65-F5344CB8AC3E}">
        <p14:creationId xmlns:p14="http://schemas.microsoft.com/office/powerpoint/2010/main" val="4293512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28706-A3AC-4EC0-BB0B-B19C35D91729}"/>
              </a:ext>
            </a:extLst>
          </p:cNvPr>
          <p:cNvSpPr>
            <a:spLocks noGrp="1"/>
          </p:cNvSpPr>
          <p:nvPr>
            <p:ph type="title"/>
          </p:nvPr>
        </p:nvSpPr>
        <p:spPr>
          <a:xfrm>
            <a:off x="830825" y="1297499"/>
            <a:ext cx="8947354" cy="663679"/>
          </a:xfrm>
        </p:spPr>
        <p:txBody>
          <a:bodyPr/>
          <a:lstStyle/>
          <a:p>
            <a:r>
              <a:rPr lang="en-GB" dirty="0"/>
              <a:t>The MPAI solution: Framework Licences</a:t>
            </a:r>
          </a:p>
        </p:txBody>
      </p:sp>
      <p:sp>
        <p:nvSpPr>
          <p:cNvPr id="3" name="Content Placeholder 2">
            <a:extLst>
              <a:ext uri="{FF2B5EF4-FFF2-40B4-BE49-F238E27FC236}">
                <a16:creationId xmlns:a16="http://schemas.microsoft.com/office/drawing/2014/main" id="{5EC11151-4C1B-454D-9D8B-C6D85A6FF05B}"/>
              </a:ext>
            </a:extLst>
          </p:cNvPr>
          <p:cNvSpPr>
            <a:spLocks noGrp="1"/>
          </p:cNvSpPr>
          <p:nvPr>
            <p:ph idx="1"/>
          </p:nvPr>
        </p:nvSpPr>
        <p:spPr>
          <a:xfrm>
            <a:off x="830825" y="2190750"/>
            <a:ext cx="10515600" cy="4667250"/>
          </a:xfrm>
        </p:spPr>
        <p:txBody>
          <a:bodyPr>
            <a:normAutofit/>
          </a:bodyPr>
          <a:lstStyle/>
          <a:p>
            <a:r>
              <a:rPr lang="en-GB" dirty="0"/>
              <a:t>Framework Licence (FWL) is the Intellectual Property (IPR) holders’ business model to monetise their IP in a standard without </a:t>
            </a:r>
            <a:r>
              <a:rPr lang="en-GB" i="1" dirty="0"/>
              <a:t>values: $, %, dates etc.</a:t>
            </a:r>
          </a:p>
          <a:p>
            <a:pPr lvl="1"/>
            <a:r>
              <a:rPr lang="en-GB" b="1" i="1" dirty="0"/>
              <a:t>Before Standard established:</a:t>
            </a:r>
            <a:r>
              <a:rPr lang="en-GB" dirty="0"/>
              <a:t> </a:t>
            </a:r>
            <a:r>
              <a:rPr lang="en-GB" b="1" dirty="0"/>
              <a:t>Active members </a:t>
            </a:r>
            <a:r>
              <a:rPr lang="en-GB" dirty="0"/>
              <a:t>adopt the FWL</a:t>
            </a:r>
          </a:p>
          <a:p>
            <a:pPr lvl="1"/>
            <a:r>
              <a:rPr lang="en-GB" b="1" i="1" dirty="0"/>
              <a:t>During Standardization:</a:t>
            </a:r>
            <a:r>
              <a:rPr lang="en-GB" i="1" dirty="0"/>
              <a:t> W</a:t>
            </a:r>
            <a:r>
              <a:rPr lang="en-GB" dirty="0"/>
              <a:t>hen they make a contribution, </a:t>
            </a:r>
            <a:r>
              <a:rPr lang="en-GB" b="1" dirty="0"/>
              <a:t>Active members</a:t>
            </a:r>
            <a:r>
              <a:rPr lang="en-GB" dirty="0"/>
              <a:t> declare they will make available the terms of their license according to the FWL after standard approval</a:t>
            </a:r>
          </a:p>
          <a:p>
            <a:pPr lvl="1"/>
            <a:r>
              <a:rPr lang="en-GB" b="1" i="1" dirty="0"/>
              <a:t>After:</a:t>
            </a:r>
            <a:r>
              <a:rPr lang="en-GB" i="1" dirty="0"/>
              <a:t> </a:t>
            </a:r>
            <a:r>
              <a:rPr lang="en-GB" b="1" dirty="0"/>
              <a:t>All members</a:t>
            </a:r>
            <a:r>
              <a:rPr lang="en-GB" dirty="0"/>
              <a:t> declare they will get a license for other Members’ IPRs, if used, within 1 year after publication of IPR holders’ licensing terms </a:t>
            </a:r>
          </a:p>
          <a:p>
            <a:r>
              <a:rPr lang="en-GB" dirty="0"/>
              <a:t>To use an MPAI standard, non MPAI entity shall get a license from Standard Essential Patent (</a:t>
            </a:r>
            <a:r>
              <a:rPr lang="en-US" dirty="0"/>
              <a:t>SEP) party</a:t>
            </a:r>
            <a:endParaRPr lang="en-GB" dirty="0"/>
          </a:p>
          <a:p>
            <a:r>
              <a:rPr lang="en-GB" dirty="0"/>
              <a:t>There are rights and duties for all parties…</a:t>
            </a:r>
          </a:p>
        </p:txBody>
      </p:sp>
    </p:spTree>
    <p:extLst>
      <p:ext uri="{BB962C8B-B14F-4D97-AF65-F5344CB8AC3E}">
        <p14:creationId xmlns:p14="http://schemas.microsoft.com/office/powerpoint/2010/main" val="4059067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3056" y="1261277"/>
            <a:ext cx="8996488" cy="5598984"/>
          </a:xfrm>
          <a:prstGeom prst="rect">
            <a:avLst/>
          </a:prstGeom>
        </p:spPr>
      </p:pic>
      <p:sp>
        <p:nvSpPr>
          <p:cNvPr id="5" name="Titolo 1"/>
          <p:cNvSpPr>
            <a:spLocks noGrp="1"/>
          </p:cNvSpPr>
          <p:nvPr>
            <p:ph type="title"/>
          </p:nvPr>
        </p:nvSpPr>
        <p:spPr>
          <a:xfrm>
            <a:off x="157013" y="1352804"/>
            <a:ext cx="2229584" cy="1783066"/>
          </a:xfrm>
        </p:spPr>
        <p:txBody>
          <a:bodyPr>
            <a:normAutofit/>
          </a:bodyPr>
          <a:lstStyle/>
          <a:p>
            <a:pPr algn="ctr"/>
            <a:r>
              <a:rPr lang="it-IT" dirty="0">
                <a:solidFill>
                  <a:schemeClr val="tx1"/>
                </a:solidFill>
              </a:rPr>
              <a:t>MPAI Solar System</a:t>
            </a:r>
          </a:p>
        </p:txBody>
      </p:sp>
      <p:sp>
        <p:nvSpPr>
          <p:cNvPr id="3" name="CasellaDiTesto 2"/>
          <p:cNvSpPr txBox="1"/>
          <p:nvPr/>
        </p:nvSpPr>
        <p:spPr>
          <a:xfrm>
            <a:off x="6927270" y="2810377"/>
            <a:ext cx="1560946" cy="646331"/>
          </a:xfrm>
          <a:prstGeom prst="rect">
            <a:avLst/>
          </a:prstGeom>
          <a:noFill/>
        </p:spPr>
        <p:txBody>
          <a:bodyPr wrap="square" rtlCol="0">
            <a:spAutoFit/>
          </a:bodyPr>
          <a:lstStyle/>
          <a:p>
            <a:r>
              <a:rPr lang="it-IT" sz="3600" b="1" dirty="0">
                <a:latin typeface="Times New Roman" panose="02020603050405020304" pitchFamily="18" charset="0"/>
                <a:cs typeface="Times New Roman" panose="02020603050405020304" pitchFamily="18" charset="0"/>
              </a:rPr>
              <a:t>MPAI</a:t>
            </a:r>
          </a:p>
        </p:txBody>
      </p:sp>
      <p:sp>
        <p:nvSpPr>
          <p:cNvPr id="6" name="CasellaDiTesto 5"/>
          <p:cNvSpPr txBox="1"/>
          <p:nvPr/>
        </p:nvSpPr>
        <p:spPr>
          <a:xfrm>
            <a:off x="2869767" y="1571106"/>
            <a:ext cx="2549236" cy="1077218"/>
          </a:xfrm>
          <a:prstGeom prst="rect">
            <a:avLst/>
          </a:prstGeom>
          <a:noFill/>
        </p:spPr>
        <p:txBody>
          <a:bodyPr wrap="square" rtlCol="0">
            <a:spAutoFit/>
          </a:bodyPr>
          <a:lstStyle/>
          <a:p>
            <a:pPr algn="ctr"/>
            <a:r>
              <a:rPr lang="en-GB" sz="1400" dirty="0">
                <a:solidFill>
                  <a:schemeClr val="bg1"/>
                </a:solidFill>
              </a:rPr>
              <a:t>MPAI-AIF</a:t>
            </a:r>
          </a:p>
          <a:p>
            <a:pPr algn="ctr"/>
            <a:r>
              <a:rPr lang="en-GB" sz="1400" dirty="0" err="1">
                <a:solidFill>
                  <a:schemeClr val="bg1"/>
                </a:solidFill>
              </a:rPr>
              <a:t>Creation&amp;execution</a:t>
            </a:r>
            <a:r>
              <a:rPr lang="en-GB" sz="1400" dirty="0">
                <a:solidFill>
                  <a:schemeClr val="bg1"/>
                </a:solidFill>
              </a:rPr>
              <a:t> </a:t>
            </a:r>
          </a:p>
          <a:p>
            <a:pPr algn="ctr"/>
            <a:r>
              <a:rPr lang="en-GB" sz="1400" dirty="0">
                <a:solidFill>
                  <a:schemeClr val="bg1"/>
                </a:solidFill>
              </a:rPr>
              <a:t>of AI-ML-DP workflows</a:t>
            </a:r>
          </a:p>
          <a:p>
            <a:endParaRPr lang="it-IT" sz="1400" dirty="0">
              <a:solidFill>
                <a:schemeClr val="bg1"/>
              </a:solidFill>
            </a:endParaRPr>
          </a:p>
        </p:txBody>
      </p:sp>
      <p:sp>
        <p:nvSpPr>
          <p:cNvPr id="8" name="CasellaDiTesto 7"/>
          <p:cNvSpPr txBox="1"/>
          <p:nvPr/>
        </p:nvSpPr>
        <p:spPr>
          <a:xfrm>
            <a:off x="6267344" y="5402659"/>
            <a:ext cx="2549236" cy="830997"/>
          </a:xfrm>
          <a:prstGeom prst="rect">
            <a:avLst/>
          </a:prstGeom>
          <a:noFill/>
        </p:spPr>
        <p:txBody>
          <a:bodyPr wrap="square" rtlCol="0">
            <a:spAutoFit/>
          </a:bodyPr>
          <a:lstStyle/>
          <a:p>
            <a:pPr algn="ctr"/>
            <a:r>
              <a:rPr lang="en-GB" sz="1400" dirty="0">
                <a:solidFill>
                  <a:schemeClr val="bg1"/>
                </a:solidFill>
              </a:rPr>
              <a:t>MPAI-CAE</a:t>
            </a:r>
          </a:p>
          <a:p>
            <a:pPr algn="ctr"/>
            <a:r>
              <a:rPr lang="en-GB" sz="1400" dirty="0">
                <a:solidFill>
                  <a:schemeClr val="bg1"/>
                </a:solidFill>
              </a:rPr>
              <a:t>Audio at home, in the office, on the go, in the studio</a:t>
            </a:r>
          </a:p>
        </p:txBody>
      </p:sp>
      <p:sp>
        <p:nvSpPr>
          <p:cNvPr id="9" name="CasellaDiTesto 8"/>
          <p:cNvSpPr txBox="1"/>
          <p:nvPr/>
        </p:nvSpPr>
        <p:spPr>
          <a:xfrm>
            <a:off x="3694547" y="4996935"/>
            <a:ext cx="2549236" cy="1077218"/>
          </a:xfrm>
          <a:prstGeom prst="rect">
            <a:avLst/>
          </a:prstGeom>
          <a:noFill/>
        </p:spPr>
        <p:txBody>
          <a:bodyPr wrap="square" rtlCol="0">
            <a:spAutoFit/>
          </a:bodyPr>
          <a:lstStyle/>
          <a:p>
            <a:pPr algn="ctr"/>
            <a:r>
              <a:rPr lang="en-US" sz="1600" dirty="0">
                <a:solidFill>
                  <a:schemeClr val="bg1"/>
                </a:solidFill>
              </a:rPr>
              <a:t>MPAI-MMC</a:t>
            </a:r>
          </a:p>
          <a:p>
            <a:pPr algn="ctr"/>
            <a:r>
              <a:rPr lang="en-US" sz="1600" dirty="0">
                <a:solidFill>
                  <a:schemeClr val="bg1"/>
                </a:solidFill>
              </a:rPr>
              <a:t>Conversation with machines, naturally </a:t>
            </a:r>
          </a:p>
          <a:p>
            <a:pPr algn="ctr"/>
            <a:r>
              <a:rPr lang="en-US" sz="1600" dirty="0">
                <a:solidFill>
                  <a:schemeClr val="bg1"/>
                </a:solidFill>
              </a:rPr>
              <a:t>as with </a:t>
            </a:r>
            <a:r>
              <a:rPr lang="en-US" sz="1400" dirty="0">
                <a:solidFill>
                  <a:schemeClr val="bg1"/>
                </a:solidFill>
              </a:rPr>
              <a:t>humans</a:t>
            </a:r>
            <a:r>
              <a:rPr lang="en-US" sz="1600" dirty="0">
                <a:solidFill>
                  <a:schemeClr val="bg1"/>
                </a:solidFill>
              </a:rPr>
              <a:t> </a:t>
            </a:r>
          </a:p>
        </p:txBody>
      </p:sp>
      <p:sp>
        <p:nvSpPr>
          <p:cNvPr id="11" name="CasellaDiTesto 10"/>
          <p:cNvSpPr txBox="1"/>
          <p:nvPr/>
        </p:nvSpPr>
        <p:spPr>
          <a:xfrm>
            <a:off x="9406100" y="1483273"/>
            <a:ext cx="2549236" cy="830997"/>
          </a:xfrm>
          <a:prstGeom prst="rect">
            <a:avLst/>
          </a:prstGeom>
          <a:noFill/>
        </p:spPr>
        <p:txBody>
          <a:bodyPr wrap="square" rtlCol="0">
            <a:spAutoFit/>
          </a:bodyPr>
          <a:lstStyle/>
          <a:p>
            <a:pPr algn="ctr"/>
            <a:r>
              <a:rPr lang="en-US" sz="1400" dirty="0">
                <a:solidFill>
                  <a:schemeClr val="bg1"/>
                </a:solidFill>
              </a:rPr>
              <a:t>MPAI-GSA</a:t>
            </a:r>
          </a:p>
          <a:p>
            <a:pPr algn="ctr"/>
            <a:r>
              <a:rPr lang="en-US" sz="1400" dirty="0">
                <a:solidFill>
                  <a:schemeClr val="bg1"/>
                </a:solidFill>
              </a:rPr>
              <a:t>Analysis of mixed </a:t>
            </a:r>
            <a:r>
              <a:rPr lang="en-US" sz="1400" dirty="0" err="1">
                <a:solidFill>
                  <a:schemeClr val="bg1"/>
                </a:solidFill>
              </a:rPr>
              <a:t>genomics&amp;sensor</a:t>
            </a:r>
            <a:r>
              <a:rPr lang="en-US" sz="1400" dirty="0">
                <a:solidFill>
                  <a:schemeClr val="bg1"/>
                </a:solidFill>
              </a:rPr>
              <a:t> data</a:t>
            </a:r>
          </a:p>
        </p:txBody>
      </p:sp>
      <p:sp>
        <p:nvSpPr>
          <p:cNvPr id="12" name="CasellaDiTesto 11"/>
          <p:cNvSpPr txBox="1"/>
          <p:nvPr/>
        </p:nvSpPr>
        <p:spPr>
          <a:xfrm>
            <a:off x="5875631" y="1536777"/>
            <a:ext cx="2549236" cy="830997"/>
          </a:xfrm>
          <a:prstGeom prst="rect">
            <a:avLst/>
          </a:prstGeom>
          <a:noFill/>
        </p:spPr>
        <p:txBody>
          <a:bodyPr wrap="square" rtlCol="0">
            <a:spAutoFit/>
          </a:bodyPr>
          <a:lstStyle/>
          <a:p>
            <a:pPr algn="ctr"/>
            <a:r>
              <a:rPr lang="en-US" sz="1400" dirty="0">
                <a:solidFill>
                  <a:schemeClr val="bg1"/>
                </a:solidFill>
              </a:rPr>
              <a:t>MPAI-SPG</a:t>
            </a:r>
          </a:p>
          <a:p>
            <a:pPr algn="ctr"/>
            <a:r>
              <a:rPr lang="en-US" sz="1400" dirty="0">
                <a:solidFill>
                  <a:schemeClr val="bg1"/>
                </a:solidFill>
              </a:rPr>
              <a:t>Prediction of missing data in on- line gaming</a:t>
            </a:r>
          </a:p>
        </p:txBody>
      </p:sp>
      <p:sp>
        <p:nvSpPr>
          <p:cNvPr id="13" name="CasellaDiTesto 12"/>
          <p:cNvSpPr txBox="1"/>
          <p:nvPr/>
        </p:nvSpPr>
        <p:spPr>
          <a:xfrm>
            <a:off x="2610779" y="3669116"/>
            <a:ext cx="2549236" cy="1077218"/>
          </a:xfrm>
          <a:prstGeom prst="rect">
            <a:avLst/>
          </a:prstGeom>
          <a:noFill/>
        </p:spPr>
        <p:txBody>
          <a:bodyPr wrap="square" rtlCol="0">
            <a:spAutoFit/>
          </a:bodyPr>
          <a:lstStyle/>
          <a:p>
            <a:pPr algn="ctr"/>
            <a:r>
              <a:rPr lang="en-US" sz="1400" dirty="0">
                <a:solidFill>
                  <a:schemeClr val="bg1"/>
                </a:solidFill>
              </a:rPr>
              <a:t>MPAI-EVC</a:t>
            </a:r>
          </a:p>
          <a:p>
            <a:pPr algn="ctr"/>
            <a:r>
              <a:rPr lang="en-US" sz="1400" dirty="0">
                <a:solidFill>
                  <a:schemeClr val="bg1"/>
                </a:solidFill>
              </a:rPr>
              <a:t>Extending </a:t>
            </a:r>
          </a:p>
          <a:p>
            <a:pPr algn="ctr"/>
            <a:r>
              <a:rPr lang="en-US" sz="1400" dirty="0">
                <a:solidFill>
                  <a:schemeClr val="bg1"/>
                </a:solidFill>
              </a:rPr>
              <a:t>video codec </a:t>
            </a:r>
          </a:p>
          <a:p>
            <a:pPr algn="ctr"/>
            <a:r>
              <a:rPr lang="en-US" sz="1400" dirty="0">
                <a:solidFill>
                  <a:schemeClr val="bg1"/>
                </a:solidFill>
              </a:rPr>
              <a:t>capability with AI</a:t>
            </a:r>
          </a:p>
        </p:txBody>
      </p:sp>
      <p:sp>
        <p:nvSpPr>
          <p:cNvPr id="15" name="CasellaDiTesto 14"/>
          <p:cNvSpPr txBox="1"/>
          <p:nvPr/>
        </p:nvSpPr>
        <p:spPr>
          <a:xfrm>
            <a:off x="9922585" y="5596723"/>
            <a:ext cx="2549236" cy="1077218"/>
          </a:xfrm>
          <a:prstGeom prst="rect">
            <a:avLst/>
          </a:prstGeom>
          <a:noFill/>
        </p:spPr>
        <p:txBody>
          <a:bodyPr wrap="square" rtlCol="0">
            <a:spAutoFit/>
          </a:bodyPr>
          <a:lstStyle/>
          <a:p>
            <a:pPr algn="ctr"/>
            <a:r>
              <a:rPr lang="en-US" sz="1400" dirty="0">
                <a:solidFill>
                  <a:schemeClr val="bg1"/>
                </a:solidFill>
              </a:rPr>
              <a:t>MPAI-OSD</a:t>
            </a:r>
          </a:p>
          <a:p>
            <a:pPr algn="ctr"/>
            <a:r>
              <a:rPr lang="en-US" sz="1400" dirty="0">
                <a:solidFill>
                  <a:schemeClr val="bg1"/>
                </a:solidFill>
              </a:rPr>
              <a:t>Visual Object </a:t>
            </a:r>
          </a:p>
          <a:p>
            <a:pPr algn="ctr"/>
            <a:r>
              <a:rPr lang="en-US" sz="1400" dirty="0">
                <a:solidFill>
                  <a:schemeClr val="bg1"/>
                </a:solidFill>
              </a:rPr>
              <a:t>and Scene Analysis </a:t>
            </a:r>
          </a:p>
          <a:p>
            <a:pPr algn="ctr"/>
            <a:r>
              <a:rPr lang="en-US" sz="1400" dirty="0">
                <a:solidFill>
                  <a:schemeClr val="bg1"/>
                </a:solidFill>
              </a:rPr>
              <a:t>using AI</a:t>
            </a:r>
          </a:p>
        </p:txBody>
      </p:sp>
      <p:sp>
        <p:nvSpPr>
          <p:cNvPr id="16" name="CasellaDiTesto 9">
            <a:extLst>
              <a:ext uri="{FF2B5EF4-FFF2-40B4-BE49-F238E27FC236}">
                <a16:creationId xmlns:a16="http://schemas.microsoft.com/office/drawing/2014/main" id="{876B7813-EFBC-4BAA-A41F-75E1557B2282}"/>
              </a:ext>
            </a:extLst>
          </p:cNvPr>
          <p:cNvSpPr txBox="1"/>
          <p:nvPr/>
        </p:nvSpPr>
        <p:spPr>
          <a:xfrm>
            <a:off x="9706447" y="2810377"/>
            <a:ext cx="2549236" cy="1323439"/>
          </a:xfrm>
          <a:prstGeom prst="rect">
            <a:avLst/>
          </a:prstGeom>
          <a:noFill/>
        </p:spPr>
        <p:txBody>
          <a:bodyPr wrap="square" rtlCol="0">
            <a:spAutoFit/>
          </a:bodyPr>
          <a:lstStyle/>
          <a:p>
            <a:pPr algn="ctr"/>
            <a:r>
              <a:rPr lang="en-US" sz="1600" dirty="0">
                <a:solidFill>
                  <a:schemeClr val="bg1"/>
                </a:solidFill>
              </a:rPr>
              <a:t>MPAI-CUI</a:t>
            </a:r>
          </a:p>
          <a:p>
            <a:pPr algn="ctr"/>
            <a:r>
              <a:rPr lang="en-US" sz="1600" dirty="0">
                <a:solidFill>
                  <a:schemeClr val="bg1"/>
                </a:solidFill>
              </a:rPr>
              <a:t>Probability estimate </a:t>
            </a:r>
          </a:p>
          <a:p>
            <a:pPr algn="ctr"/>
            <a:r>
              <a:rPr lang="en-US" sz="1600" dirty="0">
                <a:solidFill>
                  <a:schemeClr val="bg1"/>
                </a:solidFill>
              </a:rPr>
              <a:t>of company </a:t>
            </a:r>
          </a:p>
          <a:p>
            <a:pPr algn="ctr"/>
            <a:r>
              <a:rPr lang="en-US" sz="1600" dirty="0">
                <a:solidFill>
                  <a:schemeClr val="bg1"/>
                </a:solidFill>
              </a:rPr>
              <a:t>risks from</a:t>
            </a:r>
          </a:p>
          <a:p>
            <a:pPr algn="ctr"/>
            <a:r>
              <a:rPr lang="en-US" sz="1600" dirty="0">
                <a:solidFill>
                  <a:schemeClr val="bg1"/>
                </a:solidFill>
              </a:rPr>
              <a:t> its data</a:t>
            </a:r>
          </a:p>
        </p:txBody>
      </p:sp>
      <p:sp>
        <p:nvSpPr>
          <p:cNvPr id="17" name="CasellaDiTesto 2">
            <a:extLst>
              <a:ext uri="{FF2B5EF4-FFF2-40B4-BE49-F238E27FC236}">
                <a16:creationId xmlns:a16="http://schemas.microsoft.com/office/drawing/2014/main" id="{23932BB0-6433-4A46-BA2A-6B265C95CDE6}"/>
              </a:ext>
            </a:extLst>
          </p:cNvPr>
          <p:cNvSpPr txBox="1"/>
          <p:nvPr/>
        </p:nvSpPr>
        <p:spPr>
          <a:xfrm>
            <a:off x="8625627" y="3420794"/>
            <a:ext cx="1560946" cy="646331"/>
          </a:xfrm>
          <a:prstGeom prst="rect">
            <a:avLst/>
          </a:prstGeom>
          <a:noFill/>
        </p:spPr>
        <p:txBody>
          <a:bodyPr wrap="square" rtlCol="0">
            <a:spAutoFit/>
          </a:bodyPr>
          <a:lstStyle/>
          <a:p>
            <a:r>
              <a:rPr lang="it-IT" sz="3600" b="1" dirty="0">
                <a:latin typeface="Times New Roman" panose="02020603050405020304" pitchFamily="18" charset="0"/>
                <a:cs typeface="Times New Roman" panose="02020603050405020304" pitchFamily="18" charset="0"/>
              </a:rPr>
              <a:t>MPAI</a:t>
            </a:r>
          </a:p>
        </p:txBody>
      </p:sp>
    </p:spTree>
    <p:extLst>
      <p:ext uri="{BB962C8B-B14F-4D97-AF65-F5344CB8AC3E}">
        <p14:creationId xmlns:p14="http://schemas.microsoft.com/office/powerpoint/2010/main" val="3930501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E191733-FC91-7144-93C8-77C3541B15E3}"/>
              </a:ext>
            </a:extLst>
          </p:cNvPr>
          <p:cNvSpPr/>
          <p:nvPr/>
        </p:nvSpPr>
        <p:spPr>
          <a:xfrm>
            <a:off x="2445026" y="1759226"/>
            <a:ext cx="7593496" cy="384644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C21FC4D-AF39-4972-8741-8705893AF1F8}"/>
              </a:ext>
            </a:extLst>
          </p:cNvPr>
          <p:cNvSpPr>
            <a:spLocks noGrp="1"/>
          </p:cNvSpPr>
          <p:nvPr>
            <p:ph type="title"/>
          </p:nvPr>
        </p:nvSpPr>
        <p:spPr>
          <a:xfrm>
            <a:off x="1940251" y="1946137"/>
            <a:ext cx="8311497" cy="3460750"/>
          </a:xfrm>
          <a:noFill/>
        </p:spPr>
        <p:txBody>
          <a:bodyPr vert="horz" lIns="91440" tIns="45720" rIns="91440" bIns="45720" rtlCol="0" anchor="ctr">
            <a:noAutofit/>
          </a:bodyPr>
          <a:lstStyle/>
          <a:p>
            <a:pPr algn="ctr"/>
            <a:r>
              <a:rPr lang="en-US" sz="4400" kern="1200" dirty="0">
                <a:solidFill>
                  <a:srgbClr val="080808"/>
                </a:solidFill>
                <a:latin typeface="+mj-lt"/>
                <a:ea typeface="+mj-ea"/>
                <a:cs typeface="+mj-cs"/>
              </a:rPr>
              <a:t>Use Cases and </a:t>
            </a:r>
            <a:br>
              <a:rPr lang="en-US" sz="4400" kern="1200" dirty="0">
                <a:solidFill>
                  <a:srgbClr val="080808"/>
                </a:solidFill>
                <a:latin typeface="+mj-lt"/>
                <a:ea typeface="+mj-ea"/>
                <a:cs typeface="+mj-cs"/>
              </a:rPr>
            </a:br>
            <a:r>
              <a:rPr lang="en-US" sz="4400" kern="1200" dirty="0">
                <a:solidFill>
                  <a:srgbClr val="080808"/>
                </a:solidFill>
                <a:latin typeface="+mj-lt"/>
                <a:ea typeface="+mj-ea"/>
                <a:cs typeface="+mj-cs"/>
              </a:rPr>
              <a:t>Functional Requirements for</a:t>
            </a:r>
            <a:br>
              <a:rPr lang="en-US" sz="4400" kern="1200" dirty="0">
                <a:solidFill>
                  <a:srgbClr val="080808"/>
                </a:solidFill>
                <a:latin typeface="+mj-lt"/>
                <a:ea typeface="+mj-ea"/>
                <a:cs typeface="+mj-cs"/>
              </a:rPr>
            </a:br>
            <a:r>
              <a:rPr lang="en-US" sz="4400" kern="1200" dirty="0">
                <a:solidFill>
                  <a:srgbClr val="080808"/>
                </a:solidFill>
                <a:latin typeface="+mj-lt"/>
                <a:ea typeface="+mj-ea"/>
                <a:cs typeface="+mj-cs"/>
              </a:rPr>
              <a:t>AI-Enhanced Video Coding</a:t>
            </a:r>
            <a:br>
              <a:rPr lang="en-US" sz="4400" kern="1200" dirty="0">
                <a:solidFill>
                  <a:srgbClr val="080808"/>
                </a:solidFill>
                <a:latin typeface="+mj-lt"/>
                <a:ea typeface="+mj-ea"/>
                <a:cs typeface="+mj-cs"/>
              </a:rPr>
            </a:br>
            <a:r>
              <a:rPr lang="en-US" sz="4400" kern="1200" dirty="0">
                <a:solidFill>
                  <a:srgbClr val="080808"/>
                </a:solidFill>
                <a:latin typeface="+mj-lt"/>
                <a:ea typeface="+mj-ea"/>
                <a:cs typeface="+mj-cs"/>
              </a:rPr>
              <a:t>(MPAI-EVC)</a:t>
            </a:r>
          </a:p>
        </p:txBody>
      </p:sp>
    </p:spTree>
    <p:extLst>
      <p:ext uri="{BB962C8B-B14F-4D97-AF65-F5344CB8AC3E}">
        <p14:creationId xmlns:p14="http://schemas.microsoft.com/office/powerpoint/2010/main" val="645543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9D8F-BA11-4ED2-9BAF-FA238AF160F8}"/>
              </a:ext>
            </a:extLst>
          </p:cNvPr>
          <p:cNvSpPr>
            <a:spLocks noGrp="1"/>
          </p:cNvSpPr>
          <p:nvPr>
            <p:ph type="title"/>
          </p:nvPr>
        </p:nvSpPr>
        <p:spPr>
          <a:xfrm>
            <a:off x="925088" y="1257743"/>
            <a:ext cx="8947354" cy="663679"/>
          </a:xfrm>
        </p:spPr>
        <p:txBody>
          <a:bodyPr>
            <a:normAutofit fontScale="90000"/>
          </a:bodyPr>
          <a:lstStyle/>
          <a:p>
            <a:r>
              <a:rPr lang="en-US" sz="4400" dirty="0"/>
              <a:t>MPAI-EVC Use Cases Under Considerations</a:t>
            </a:r>
            <a:endParaRPr lang="en-US" dirty="0"/>
          </a:p>
        </p:txBody>
      </p:sp>
      <p:sp>
        <p:nvSpPr>
          <p:cNvPr id="3" name="Content Placeholder 2">
            <a:extLst>
              <a:ext uri="{FF2B5EF4-FFF2-40B4-BE49-F238E27FC236}">
                <a16:creationId xmlns:a16="http://schemas.microsoft.com/office/drawing/2014/main" id="{6A7233E2-C815-4DDF-B9B4-CACA47E0FFB7}"/>
              </a:ext>
            </a:extLst>
          </p:cNvPr>
          <p:cNvSpPr>
            <a:spLocks noGrp="1"/>
          </p:cNvSpPr>
          <p:nvPr>
            <p:ph sz="half" idx="1"/>
          </p:nvPr>
        </p:nvSpPr>
        <p:spPr>
          <a:xfrm>
            <a:off x="838200" y="2262946"/>
            <a:ext cx="5257800" cy="4351338"/>
          </a:xfrm>
        </p:spPr>
        <p:txBody>
          <a:bodyPr>
            <a:normAutofit/>
          </a:bodyPr>
          <a:lstStyle/>
          <a:p>
            <a:r>
              <a:rPr lang="en-GB" sz="2400" dirty="0"/>
              <a:t>Entertainment TV Content Distribution</a:t>
            </a:r>
          </a:p>
          <a:p>
            <a:r>
              <a:rPr lang="en-US" sz="2400" dirty="0"/>
              <a:t>Video Games, including eSports and Cloud Gaming</a:t>
            </a:r>
          </a:p>
          <a:p>
            <a:r>
              <a:rPr lang="en-GB" sz="2400" dirty="0"/>
              <a:t>Videoconferencing</a:t>
            </a:r>
          </a:p>
          <a:p>
            <a:r>
              <a:rPr lang="en-GB" sz="2400" dirty="0"/>
              <a:t>Social Media</a:t>
            </a:r>
          </a:p>
          <a:p>
            <a:r>
              <a:rPr lang="en-US" sz="2400" dirty="0"/>
              <a:t>Drones Based/Wearable Cameras</a:t>
            </a:r>
          </a:p>
          <a:p>
            <a:r>
              <a:rPr lang="en-US" sz="2400" dirty="0"/>
              <a:t>Medical video</a:t>
            </a:r>
          </a:p>
          <a:p>
            <a:endParaRPr lang="en-US" dirty="0"/>
          </a:p>
        </p:txBody>
      </p:sp>
      <p:sp>
        <p:nvSpPr>
          <p:cNvPr id="4" name="Content Placeholder 3">
            <a:extLst>
              <a:ext uri="{FF2B5EF4-FFF2-40B4-BE49-F238E27FC236}">
                <a16:creationId xmlns:a16="http://schemas.microsoft.com/office/drawing/2014/main" id="{638031D3-CB30-4FC2-A36F-0BBEBBF4F6A0}"/>
              </a:ext>
            </a:extLst>
          </p:cNvPr>
          <p:cNvSpPr>
            <a:spLocks noGrp="1"/>
          </p:cNvSpPr>
          <p:nvPr>
            <p:ph sz="half" idx="2"/>
          </p:nvPr>
        </p:nvSpPr>
        <p:spPr>
          <a:xfrm>
            <a:off x="6172200" y="2262946"/>
            <a:ext cx="5181600" cy="4351338"/>
          </a:xfrm>
        </p:spPr>
        <p:txBody>
          <a:bodyPr>
            <a:normAutofit/>
          </a:bodyPr>
          <a:lstStyle/>
          <a:p>
            <a:r>
              <a:rPr lang="en-US" sz="2400" dirty="0"/>
              <a:t>Telemedicine</a:t>
            </a:r>
          </a:p>
          <a:p>
            <a:r>
              <a:rPr lang="en-US" sz="2400" dirty="0"/>
              <a:t>Security/Surveillance</a:t>
            </a:r>
          </a:p>
          <a:p>
            <a:r>
              <a:rPr lang="en-US" sz="2400" dirty="0"/>
              <a:t>Digital Cinema</a:t>
            </a:r>
          </a:p>
          <a:p>
            <a:r>
              <a:rPr lang="en-US" sz="2400" dirty="0"/>
              <a:t>Professional Content Creation and Production in Studios</a:t>
            </a:r>
          </a:p>
          <a:p>
            <a:r>
              <a:rPr lang="en-US" sz="2400" dirty="0"/>
              <a:t>Autonomous Vehicles</a:t>
            </a:r>
          </a:p>
          <a:p>
            <a:r>
              <a:rPr lang="en-US" sz="2400" dirty="0"/>
              <a:t>…</a:t>
            </a:r>
          </a:p>
        </p:txBody>
      </p:sp>
      <p:sp>
        <p:nvSpPr>
          <p:cNvPr id="5" name="TextBox 4">
            <a:extLst>
              <a:ext uri="{FF2B5EF4-FFF2-40B4-BE49-F238E27FC236}">
                <a16:creationId xmlns:a16="http://schemas.microsoft.com/office/drawing/2014/main" id="{48EA8B1D-AECD-4A90-A6D9-2EF54F210029}"/>
              </a:ext>
            </a:extLst>
          </p:cNvPr>
          <p:cNvSpPr txBox="1"/>
          <p:nvPr/>
        </p:nvSpPr>
        <p:spPr>
          <a:xfrm>
            <a:off x="1036484" y="5676240"/>
            <a:ext cx="9735870" cy="646331"/>
          </a:xfrm>
          <a:prstGeom prst="rect">
            <a:avLst/>
          </a:prstGeom>
          <a:noFill/>
        </p:spPr>
        <p:txBody>
          <a:bodyPr wrap="none" rtlCol="0">
            <a:spAutoFit/>
          </a:bodyPr>
          <a:lstStyle/>
          <a:p>
            <a:r>
              <a:rPr lang="en-US" dirty="0"/>
              <a:t>Note: The list above provides some of the use cases initially considered to develop the Requirements. </a:t>
            </a:r>
          </a:p>
          <a:p>
            <a:r>
              <a:rPr lang="en-US" dirty="0"/>
              <a:t>The list of  MPAI-EVC Use Cases is expected to continue to grow with time</a:t>
            </a:r>
          </a:p>
        </p:txBody>
      </p:sp>
    </p:spTree>
    <p:extLst>
      <p:ext uri="{BB962C8B-B14F-4D97-AF65-F5344CB8AC3E}">
        <p14:creationId xmlns:p14="http://schemas.microsoft.com/office/powerpoint/2010/main" val="230849193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PA21_TechRetreat_Template_v1" id="{FA1BCAF7-5D87-1B4F-8FCD-311A8683F606}" vid="{D7B13461-1E6B-444F-AC6B-0709F7FB01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PA21_TechRetreat_Template_v1" id="{FA1BCAF7-5D87-1B4F-8FCD-311A8683F606}" vid="{AD7D2C4C-DD04-D64D-B73B-7963191CFC07}"/>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PA21_TechRetreat_Template_v1" id="{FA1BCAF7-5D87-1B4F-8FCD-311A8683F606}" vid="{4FDA8938-3046-5A4D-942A-9FAC95BBD01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Custom Design</Template>
  <TotalTime>56</TotalTime>
  <Words>1537</Words>
  <Application>Microsoft Office PowerPoint</Application>
  <PresentationFormat>Widescreen</PresentationFormat>
  <Paragraphs>244</Paragraphs>
  <Slides>28</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Abadi Extra Light</vt:lpstr>
      <vt:lpstr>Arial</vt:lpstr>
      <vt:lpstr>Calibri</vt:lpstr>
      <vt:lpstr>Calibri Light</vt:lpstr>
      <vt:lpstr>Cambria Math</vt:lpstr>
      <vt:lpstr>Times New Roman</vt:lpstr>
      <vt:lpstr>Custom Design</vt:lpstr>
      <vt:lpstr>Office Theme</vt:lpstr>
      <vt:lpstr>1_Custom Design</vt:lpstr>
      <vt:lpstr>PowerPoint Presentation</vt:lpstr>
      <vt:lpstr>Basic Applications, Technologies and Benefits for Video Coding by means of Artificial Intelligence</vt:lpstr>
      <vt:lpstr>Compression standard thirty years ago: a historical watershed</vt:lpstr>
      <vt:lpstr>MPAI – Moving Picture, Audio and Data Coding by Artificial Intelligence</vt:lpstr>
      <vt:lpstr>Framework License</vt:lpstr>
      <vt:lpstr>The MPAI solution: Framework Licences</vt:lpstr>
      <vt:lpstr>MPAI Solar System</vt:lpstr>
      <vt:lpstr>Use Cases and  Functional Requirements for AI-Enhanced Video Coding (MPAI-EVC)</vt:lpstr>
      <vt:lpstr>MPAI-EVC Use Cases Under Considerations</vt:lpstr>
      <vt:lpstr>MPAI-EVC Requirements</vt:lpstr>
      <vt:lpstr>MPAI-EVC Requirements (Continued)</vt:lpstr>
      <vt:lpstr>MPAI-EVC Requirements (Continued)</vt:lpstr>
      <vt:lpstr>MPAI-EVC Requirements (Continued)</vt:lpstr>
      <vt:lpstr>MPAI-EVC Requirements (Continued)</vt:lpstr>
      <vt:lpstr>MPAI-EVC Requirements (Continued)</vt:lpstr>
      <vt:lpstr>PowerPoint Presentation</vt:lpstr>
      <vt:lpstr>What is AI-Enhanced Video Coding (MPAI-EVC)</vt:lpstr>
      <vt:lpstr>Video Predictive Loop coding for the last 30 years</vt:lpstr>
      <vt:lpstr>Case for farther improvement by the mean of AI</vt:lpstr>
      <vt:lpstr>There are good video codecs</vt:lpstr>
      <vt:lpstr>Different technologies for different ages</vt:lpstr>
      <vt:lpstr>Old and new data coding</vt:lpstr>
      <vt:lpstr>How neural networks work</vt:lpstr>
      <vt:lpstr>MPAI-EVC Evidence Project</vt:lpstr>
      <vt:lpstr>MPAI-EVC Evidence Project</vt:lpstr>
      <vt:lpstr>How can MPAI manage this project?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Tsinberg</dc:creator>
  <cp:lastModifiedBy>Leonardo Chiariglione</cp:lastModifiedBy>
  <cp:revision>7</cp:revision>
  <dcterms:created xsi:type="dcterms:W3CDTF">2021-02-22T23:28:34Z</dcterms:created>
  <dcterms:modified xsi:type="dcterms:W3CDTF">2022-03-10T21:17:55Z</dcterms:modified>
</cp:coreProperties>
</file>