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292" r:id="rId2"/>
    <p:sldId id="2293" r:id="rId3"/>
    <p:sldId id="2240" r:id="rId4"/>
    <p:sldId id="2145" r:id="rId5"/>
    <p:sldId id="324" r:id="rId6"/>
    <p:sldId id="325" r:id="rId7"/>
    <p:sldId id="2146" r:id="rId8"/>
    <p:sldId id="418" r:id="rId9"/>
    <p:sldId id="1860" r:id="rId10"/>
    <p:sldId id="1848" r:id="rId11"/>
    <p:sldId id="332" r:id="rId12"/>
    <p:sldId id="2148" r:id="rId13"/>
    <p:sldId id="2160" r:id="rId14"/>
    <p:sldId id="216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6171C-6665-4271-A0D1-D40494FFE4E2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B9015-D6E1-493D-9BDA-AF9CB910B1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9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D4B6F-2FEE-4989-9260-53DCE246BDB3}" type="slidenum">
              <a:rPr kumimoji="0" lang="it-IT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3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D4B6F-2FEE-4989-9260-53DCE246BDB3}" type="slidenum">
              <a:rPr kumimoji="0" lang="it-IT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3-Apr-23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2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7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5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3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04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24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99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4764E61-229D-4F23-8E20-67A62BE8BC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3936" y="789960"/>
            <a:ext cx="5026025" cy="519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4495708-9C71-419F-BB25-EE82BAE851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33936" y="2452664"/>
            <a:ext cx="2781196" cy="3248340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/>
              <a:t>Inserir aqui o texto corrido, com várias linhas. Inserir aqui o texto corrido, mantendo o alinhamento à esquerda, sem justificar.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9B4AD9B2-65D8-434E-8FCA-C1C2989F9F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1300" y="2452664"/>
            <a:ext cx="2781196" cy="3248340"/>
          </a:xfrm>
        </p:spPr>
        <p:txBody>
          <a:bodyPr anchor="t">
            <a:noAutofit/>
          </a:bodyPr>
          <a:lstStyle>
            <a:lvl1pPr marL="0" indent="0">
              <a:lnSpc>
                <a:spcPts val="2500"/>
              </a:lnSpc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/>
              <a:t>Inserir aqui o texto corrido, com várias linhas. Inserir aqui o texto corrido, mantendo o alinhamento à esquerda, sem justificar.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A2BDC941-6CDC-4285-ABAE-8DBB3445A3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7618" y="2452663"/>
            <a:ext cx="2781196" cy="3248340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None/>
              <a:defRPr sz="2000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PT"/>
              <a:t>Inserir aqui o texto corrido, com várias linhas. Inserir aqui o texto corrido, mantendo o alinhamento à esquerda, sem justificar.</a:t>
            </a:r>
          </a:p>
        </p:txBody>
      </p:sp>
    </p:spTree>
    <p:extLst>
      <p:ext uri="{BB962C8B-B14F-4D97-AF65-F5344CB8AC3E}">
        <p14:creationId xmlns:p14="http://schemas.microsoft.com/office/powerpoint/2010/main" val="278338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DF5A2-52B0-A14C-A888-EA6DD2CDE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109" y="700803"/>
            <a:ext cx="10271969" cy="245658"/>
          </a:xfrm>
        </p:spPr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6840B-A5BA-B148-A2B6-38B052AB5149}"/>
              </a:ext>
            </a:extLst>
          </p:cNvPr>
          <p:cNvCxnSpPr>
            <a:cxnSpLocks/>
          </p:cNvCxnSpPr>
          <p:nvPr userDrawn="1"/>
        </p:nvCxnSpPr>
        <p:spPr>
          <a:xfrm>
            <a:off x="500109" y="1172838"/>
            <a:ext cx="10498362" cy="0"/>
          </a:xfrm>
          <a:prstGeom prst="line">
            <a:avLst/>
          </a:prstGeom>
          <a:ln w="6350">
            <a:solidFill>
              <a:srgbClr val="73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7D0C249-5E38-9649-90D1-C3D75FA161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3" y="1825625"/>
            <a:ext cx="10498137" cy="4559934"/>
          </a:xfrm>
        </p:spPr>
        <p:txBody>
          <a:bodyPr/>
          <a:lstStyle>
            <a:lvl3pPr>
              <a:defRPr b="0" i="0">
                <a:latin typeface="Avenir Book" panose="02000503020000020003" pitchFamily="2" charset="0"/>
              </a:defRPr>
            </a:lvl3pPr>
            <a:lvl4pPr>
              <a:defRPr b="0" i="0">
                <a:latin typeface="Avenir Book" panose="02000503020000020003" pitchFamily="2" charset="0"/>
              </a:defRPr>
            </a:lvl4pPr>
            <a:lvl5pPr>
              <a:defRPr b="0" i="0">
                <a:latin typeface="Avenir Book" panose="02000503020000020003" pitchFamily="2" charset="0"/>
              </a:defRPr>
            </a:lvl5pPr>
            <a:lvl6pPr>
              <a:defRPr b="0" i="0">
                <a:latin typeface="Avenir Book" panose="02000503020000020003" pitchFamily="2" charset="0"/>
              </a:defRPr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028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7" y="1905000"/>
            <a:ext cx="10202586" cy="45057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3-Apr-23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9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3-Apr-23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2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6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1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0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3-Apr-23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1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E6297D0-C7A1-4675-B3F7-BFB22ED21CCC}" type="datetime5">
              <a:rPr lang="en-US" smtClean="0"/>
              <a:t>3-Apr-23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AEBA81-8A56-0B26-D349-4B56649D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Autonomous Vehicles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8D77B-ADB2-3B10-FC6D-72E0840A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30" y="3530128"/>
            <a:ext cx="10023681" cy="2382991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n-lt"/>
              </a:rPr>
              <a:t>David Schultens, </a:t>
            </a:r>
          </a:p>
          <a:p>
            <a:r>
              <a:rPr lang="en-GB" sz="2000" dirty="0">
                <a:latin typeface="+mn-lt"/>
              </a:rPr>
              <a:t>2023 March 31 T07:20 &amp; 21:20 UTC</a:t>
            </a:r>
          </a:p>
          <a:p>
            <a:r>
              <a:rPr lang="en-GB" sz="2000" dirty="0">
                <a:latin typeface="+mn-lt"/>
              </a:rPr>
              <a:t>David@OpenVideoSystem.com</a:t>
            </a:r>
          </a:p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110E9-D08E-3EC1-F5C8-BDE33087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CBBC7-A28A-46CD-96D7-477DC46FC73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AF9C0-7696-14E3-6381-75A484CE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3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49">
            <a:extLst>
              <a:ext uri="{FF2B5EF4-FFF2-40B4-BE49-F238E27FC236}">
                <a16:creationId xmlns:a16="http://schemas.microsoft.com/office/drawing/2014/main" id="{3C7642AF-CF85-A76E-F74E-B70F01301A8A}"/>
              </a:ext>
            </a:extLst>
          </p:cNvPr>
          <p:cNvSpPr/>
          <p:nvPr/>
        </p:nvSpPr>
        <p:spPr>
          <a:xfrm>
            <a:off x="3169049" y="236884"/>
            <a:ext cx="6237060" cy="4764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8140EEF4-0613-B767-6FD1-AE4299946974}"/>
              </a:ext>
            </a:extLst>
          </p:cNvPr>
          <p:cNvSpPr/>
          <p:nvPr/>
        </p:nvSpPr>
        <p:spPr>
          <a:xfrm>
            <a:off x="3376886" y="2528155"/>
            <a:ext cx="507209" cy="133343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Route Planner</a:t>
            </a:r>
            <a:endParaRPr kumimoji="0" lang="it-IT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EFD9CF8-3355-8053-3DE1-627F90644507}"/>
              </a:ext>
            </a:extLst>
          </p:cNvPr>
          <p:cNvSpPr/>
          <p:nvPr/>
        </p:nvSpPr>
        <p:spPr>
          <a:xfrm>
            <a:off x="4662348" y="2530685"/>
            <a:ext cx="507209" cy="130808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Path Planner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52D8676-87BE-5FEB-FD51-46E787DBE889}"/>
              </a:ext>
            </a:extLst>
          </p:cNvPr>
          <p:cNvSpPr/>
          <p:nvPr/>
        </p:nvSpPr>
        <p:spPr>
          <a:xfrm>
            <a:off x="3901425" y="2597056"/>
            <a:ext cx="67484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Route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2686864-CA51-A03E-967F-35DAD9F10F8D}"/>
              </a:ext>
            </a:extLst>
          </p:cNvPr>
          <p:cNvSpPr/>
          <p:nvPr/>
        </p:nvSpPr>
        <p:spPr>
          <a:xfrm>
            <a:off x="5878233" y="2533213"/>
            <a:ext cx="507209" cy="128523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Motion Planner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AF934AF0-C6DE-2613-C380-9C2BA51A5298}"/>
              </a:ext>
            </a:extLst>
          </p:cNvPr>
          <p:cNvSpPr/>
          <p:nvPr/>
        </p:nvSpPr>
        <p:spPr>
          <a:xfrm>
            <a:off x="7172971" y="2535742"/>
            <a:ext cx="507209" cy="128270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Obstacle Avoider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50CF9336-EA21-302D-5E10-AD598360CB84}"/>
              </a:ext>
            </a:extLst>
          </p:cNvPr>
          <p:cNvSpPr/>
          <p:nvPr/>
        </p:nvSpPr>
        <p:spPr>
          <a:xfrm>
            <a:off x="8488913" y="2851138"/>
            <a:ext cx="507209" cy="962283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Command Issuer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C3782B-86D1-C7AE-92D7-7534C0293FBE}"/>
              </a:ext>
            </a:extLst>
          </p:cNvPr>
          <p:cNvSpPr/>
          <p:nvPr/>
        </p:nvSpPr>
        <p:spPr>
          <a:xfrm>
            <a:off x="3376885" y="397538"/>
            <a:ext cx="5619231" cy="16898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Full Environment Representation (FER) Fusion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2BC2BB49-0776-E0BC-B853-FF5E2307A6B1}"/>
              </a:ext>
            </a:extLst>
          </p:cNvPr>
          <p:cNvSpPr/>
          <p:nvPr/>
        </p:nvSpPr>
        <p:spPr>
          <a:xfrm>
            <a:off x="1058254" y="397538"/>
            <a:ext cx="740457" cy="1156581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Environment Sensing Subsystem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FC288350-6D38-70D9-2B8D-C3A6446294EF}"/>
              </a:ext>
            </a:extLst>
          </p:cNvPr>
          <p:cNvSpPr/>
          <p:nvPr/>
        </p:nvSpPr>
        <p:spPr>
          <a:xfrm>
            <a:off x="1056352" y="1670076"/>
            <a:ext cx="740457" cy="185972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Human-CAV Interaction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632ABF-2F94-D00D-9C56-91AF2C3DD12E}"/>
              </a:ext>
            </a:extLst>
          </p:cNvPr>
          <p:cNvSpPr/>
          <p:nvPr/>
        </p:nvSpPr>
        <p:spPr>
          <a:xfrm>
            <a:off x="3376885" y="4275777"/>
            <a:ext cx="5684379" cy="6591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Decision</a:t>
            </a:r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Recorder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E58854A-B1AA-F4A3-8787-FB8DA0CAD980}"/>
              </a:ext>
            </a:extLst>
          </p:cNvPr>
          <p:cNvCxnSpPr>
            <a:cxnSpLocks/>
          </p:cNvCxnSpPr>
          <p:nvPr/>
        </p:nvCxnSpPr>
        <p:spPr>
          <a:xfrm>
            <a:off x="4920811" y="3818453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4F76FC7-B5C2-B055-EDA4-479CD53E72D1}"/>
              </a:ext>
            </a:extLst>
          </p:cNvPr>
          <p:cNvCxnSpPr>
            <a:cxnSpLocks/>
          </p:cNvCxnSpPr>
          <p:nvPr/>
        </p:nvCxnSpPr>
        <p:spPr>
          <a:xfrm>
            <a:off x="6134258" y="3828613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972763A-30D1-F95C-9108-9DDDA2882EA7}"/>
              </a:ext>
            </a:extLst>
          </p:cNvPr>
          <p:cNvCxnSpPr>
            <a:cxnSpLocks/>
          </p:cNvCxnSpPr>
          <p:nvPr/>
        </p:nvCxnSpPr>
        <p:spPr>
          <a:xfrm>
            <a:off x="7424578" y="3818453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9C7028-B8A7-9C61-CF3A-B7B5C40C9996}"/>
              </a:ext>
            </a:extLst>
          </p:cNvPr>
          <p:cNvCxnSpPr>
            <a:cxnSpLocks/>
          </p:cNvCxnSpPr>
          <p:nvPr/>
        </p:nvCxnSpPr>
        <p:spPr>
          <a:xfrm>
            <a:off x="8761888" y="3831713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A57F9C-BBD6-6E74-713B-2F19D0707A95}"/>
              </a:ext>
            </a:extLst>
          </p:cNvPr>
          <p:cNvCxnSpPr>
            <a:cxnSpLocks/>
          </p:cNvCxnSpPr>
          <p:nvPr/>
        </p:nvCxnSpPr>
        <p:spPr>
          <a:xfrm>
            <a:off x="3653351" y="2082998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BFD865B-C295-FC61-6A07-BD77FCC949B7}"/>
              </a:ext>
            </a:extLst>
          </p:cNvPr>
          <p:cNvCxnSpPr>
            <a:cxnSpLocks/>
          </p:cNvCxnSpPr>
          <p:nvPr/>
        </p:nvCxnSpPr>
        <p:spPr>
          <a:xfrm>
            <a:off x="4943671" y="2082998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799919-1C76-44D5-9C2B-E7CBE27C4832}"/>
              </a:ext>
            </a:extLst>
          </p:cNvPr>
          <p:cNvCxnSpPr>
            <a:cxnSpLocks/>
          </p:cNvCxnSpPr>
          <p:nvPr/>
        </p:nvCxnSpPr>
        <p:spPr>
          <a:xfrm>
            <a:off x="6176168" y="2093158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2312E4-107D-6ECC-718B-B018C62AEC9B}"/>
              </a:ext>
            </a:extLst>
          </p:cNvPr>
          <p:cNvCxnSpPr>
            <a:cxnSpLocks/>
          </p:cNvCxnSpPr>
          <p:nvPr/>
        </p:nvCxnSpPr>
        <p:spPr>
          <a:xfrm>
            <a:off x="7466488" y="2082998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2888AD-6BC5-3B68-82EB-C7BF0C0FF524}"/>
              </a:ext>
            </a:extLst>
          </p:cNvPr>
          <p:cNvCxnSpPr>
            <a:cxnSpLocks/>
          </p:cNvCxnSpPr>
          <p:nvPr/>
        </p:nvCxnSpPr>
        <p:spPr>
          <a:xfrm flipH="1">
            <a:off x="8856818" y="2096258"/>
            <a:ext cx="4130" cy="754880"/>
          </a:xfrm>
          <a:prstGeom prst="straightConnector1">
            <a:avLst/>
          </a:prstGeom>
          <a:noFill/>
          <a:ln w="285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TextBox 4">
            <a:extLst>
              <a:ext uri="{FF2B5EF4-FFF2-40B4-BE49-F238E27FC236}">
                <a16:creationId xmlns:a16="http://schemas.microsoft.com/office/drawing/2014/main" id="{69F8F217-6310-2B87-6C07-682B0AAE67E9}"/>
              </a:ext>
            </a:extLst>
          </p:cNvPr>
          <p:cNvSpPr/>
          <p:nvPr/>
        </p:nvSpPr>
        <p:spPr>
          <a:xfrm>
            <a:off x="1729114" y="701585"/>
            <a:ext cx="171110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Basic Environment 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Representation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8">
            <a:extLst>
              <a:ext uri="{FF2B5EF4-FFF2-40B4-BE49-F238E27FC236}">
                <a16:creationId xmlns:a16="http://schemas.microsoft.com/office/drawing/2014/main" id="{46E83301-2C6D-F9DE-0DE0-6DFF1C9577EF}"/>
              </a:ext>
            </a:extLst>
          </p:cNvPr>
          <p:cNvSpPr/>
          <p:nvPr/>
        </p:nvSpPr>
        <p:spPr>
          <a:xfrm>
            <a:off x="1721193" y="1565132"/>
            <a:ext cx="159131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Full Environment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Representation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5">
            <a:extLst>
              <a:ext uri="{FF2B5EF4-FFF2-40B4-BE49-F238E27FC236}">
                <a16:creationId xmlns:a16="http://schemas.microsoft.com/office/drawing/2014/main" id="{B9B25892-E28D-7DE8-93AE-48E73E48F09E}"/>
              </a:ext>
            </a:extLst>
          </p:cNvPr>
          <p:cNvSpPr/>
          <p:nvPr/>
        </p:nvSpPr>
        <p:spPr>
          <a:xfrm>
            <a:off x="3679851" y="2127188"/>
            <a:ext cx="48915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5">
            <a:extLst>
              <a:ext uri="{FF2B5EF4-FFF2-40B4-BE49-F238E27FC236}">
                <a16:creationId xmlns:a16="http://schemas.microsoft.com/office/drawing/2014/main" id="{6F157C0E-FC34-C9A2-5705-D20956AFDA48}"/>
              </a:ext>
            </a:extLst>
          </p:cNvPr>
          <p:cNvSpPr/>
          <p:nvPr/>
        </p:nvSpPr>
        <p:spPr>
          <a:xfrm>
            <a:off x="4937151" y="2127188"/>
            <a:ext cx="48915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65">
            <a:extLst>
              <a:ext uri="{FF2B5EF4-FFF2-40B4-BE49-F238E27FC236}">
                <a16:creationId xmlns:a16="http://schemas.microsoft.com/office/drawing/2014/main" id="{8554B95D-F3C2-F687-0BF1-9D74E3D37E04}"/>
              </a:ext>
            </a:extLst>
          </p:cNvPr>
          <p:cNvSpPr/>
          <p:nvPr/>
        </p:nvSpPr>
        <p:spPr>
          <a:xfrm>
            <a:off x="6179211" y="2127188"/>
            <a:ext cx="48915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65">
            <a:extLst>
              <a:ext uri="{FF2B5EF4-FFF2-40B4-BE49-F238E27FC236}">
                <a16:creationId xmlns:a16="http://schemas.microsoft.com/office/drawing/2014/main" id="{3D8AF8EB-21DA-A6A4-8C9D-EA5043A1ECFA}"/>
              </a:ext>
            </a:extLst>
          </p:cNvPr>
          <p:cNvSpPr/>
          <p:nvPr/>
        </p:nvSpPr>
        <p:spPr>
          <a:xfrm>
            <a:off x="7475207" y="2134808"/>
            <a:ext cx="48915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5">
            <a:extLst>
              <a:ext uri="{FF2B5EF4-FFF2-40B4-BE49-F238E27FC236}">
                <a16:creationId xmlns:a16="http://schemas.microsoft.com/office/drawing/2014/main" id="{3B794499-2752-F5F8-EEC1-8DFED345F739}"/>
              </a:ext>
            </a:extLst>
          </p:cNvPr>
          <p:cNvSpPr/>
          <p:nvPr/>
        </p:nvSpPr>
        <p:spPr>
          <a:xfrm>
            <a:off x="1872438" y="2827768"/>
            <a:ext cx="113791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Destination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36">
            <a:extLst>
              <a:ext uri="{FF2B5EF4-FFF2-40B4-BE49-F238E27FC236}">
                <a16:creationId xmlns:a16="http://schemas.microsoft.com/office/drawing/2014/main" id="{9460B959-DD7B-3802-3BFD-35D76694B033}"/>
              </a:ext>
            </a:extLst>
          </p:cNvPr>
          <p:cNvSpPr/>
          <p:nvPr/>
        </p:nvSpPr>
        <p:spPr>
          <a:xfrm>
            <a:off x="1056352" y="3650396"/>
            <a:ext cx="723705" cy="1344844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User Agent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</p:txBody>
      </p:sp>
      <p:sp>
        <p:nvSpPr>
          <p:cNvPr id="78" name="TextBox 5">
            <a:extLst>
              <a:ext uri="{FF2B5EF4-FFF2-40B4-BE49-F238E27FC236}">
                <a16:creationId xmlns:a16="http://schemas.microsoft.com/office/drawing/2014/main" id="{30F7481F-401C-047C-C11E-CA35E9A1F670}"/>
              </a:ext>
            </a:extLst>
          </p:cNvPr>
          <p:cNvSpPr/>
          <p:nvPr/>
        </p:nvSpPr>
        <p:spPr>
          <a:xfrm>
            <a:off x="3265468" y="3861595"/>
            <a:ext cx="67484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Route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Box 67">
            <a:extLst>
              <a:ext uri="{FF2B5EF4-FFF2-40B4-BE49-F238E27FC236}">
                <a16:creationId xmlns:a16="http://schemas.microsoft.com/office/drawing/2014/main" id="{D712E0BB-7955-B14D-5505-10C9E5C3241A}"/>
              </a:ext>
            </a:extLst>
          </p:cNvPr>
          <p:cNvSpPr/>
          <p:nvPr/>
        </p:nvSpPr>
        <p:spPr>
          <a:xfrm>
            <a:off x="4628189" y="3885275"/>
            <a:ext cx="55480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Path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TextBox 68">
            <a:extLst>
              <a:ext uri="{FF2B5EF4-FFF2-40B4-BE49-F238E27FC236}">
                <a16:creationId xmlns:a16="http://schemas.microsoft.com/office/drawing/2014/main" id="{D6240665-1606-FB31-8742-7F43AA7F098B}"/>
              </a:ext>
            </a:extLst>
          </p:cNvPr>
          <p:cNvSpPr/>
          <p:nvPr/>
        </p:nvSpPr>
        <p:spPr>
          <a:xfrm>
            <a:off x="5586887" y="3879058"/>
            <a:ext cx="111480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Trajectory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TextBox 68">
            <a:extLst>
              <a:ext uri="{FF2B5EF4-FFF2-40B4-BE49-F238E27FC236}">
                <a16:creationId xmlns:a16="http://schemas.microsoft.com/office/drawing/2014/main" id="{70538532-9C65-4514-9F6A-78C28BF0395A}"/>
              </a:ext>
            </a:extLst>
          </p:cNvPr>
          <p:cNvSpPr/>
          <p:nvPr/>
        </p:nvSpPr>
        <p:spPr>
          <a:xfrm>
            <a:off x="6866846" y="3865738"/>
            <a:ext cx="111480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Trajectory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1E5A0E1-EA45-8084-118E-00F5EEFC87A9}"/>
              </a:ext>
            </a:extLst>
          </p:cNvPr>
          <p:cNvCxnSpPr>
            <a:cxnSpLocks/>
          </p:cNvCxnSpPr>
          <p:nvPr/>
        </p:nvCxnSpPr>
        <p:spPr>
          <a:xfrm>
            <a:off x="8998440" y="3263297"/>
            <a:ext cx="2108503" cy="4203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4" name="TextBox 67">
            <a:extLst>
              <a:ext uri="{FF2B5EF4-FFF2-40B4-BE49-F238E27FC236}">
                <a16:creationId xmlns:a16="http://schemas.microsoft.com/office/drawing/2014/main" id="{909A11DC-CD6F-C5DD-6678-0DC8594ED789}"/>
              </a:ext>
            </a:extLst>
          </p:cNvPr>
          <p:cNvSpPr/>
          <p:nvPr/>
        </p:nvSpPr>
        <p:spPr>
          <a:xfrm>
            <a:off x="9762724" y="2885155"/>
            <a:ext cx="103846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Command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Box 67">
            <a:extLst>
              <a:ext uri="{FF2B5EF4-FFF2-40B4-BE49-F238E27FC236}">
                <a16:creationId xmlns:a16="http://schemas.microsoft.com/office/drawing/2014/main" id="{96E5CEC2-FFEC-886F-7E02-EC0B7802FB5C}"/>
              </a:ext>
            </a:extLst>
          </p:cNvPr>
          <p:cNvSpPr/>
          <p:nvPr/>
        </p:nvSpPr>
        <p:spPr>
          <a:xfrm>
            <a:off x="9737755" y="3292107"/>
            <a:ext cx="96960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Feedback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C243185-6CCE-351E-2F01-5C49D65E77B5}"/>
              </a:ext>
            </a:extLst>
          </p:cNvPr>
          <p:cNvCxnSpPr>
            <a:cxnSpLocks/>
          </p:cNvCxnSpPr>
          <p:nvPr/>
        </p:nvCxnSpPr>
        <p:spPr>
          <a:xfrm>
            <a:off x="3622871" y="3837503"/>
            <a:ext cx="0" cy="457324"/>
          </a:xfrm>
          <a:prstGeom prst="straightConnector1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2" name="TextBox 67">
            <a:extLst>
              <a:ext uri="{FF2B5EF4-FFF2-40B4-BE49-F238E27FC236}">
                <a16:creationId xmlns:a16="http://schemas.microsoft.com/office/drawing/2014/main" id="{369BB00C-AB8E-4F1D-37DE-16DD1DFC9DC3}"/>
              </a:ext>
            </a:extLst>
          </p:cNvPr>
          <p:cNvSpPr/>
          <p:nvPr/>
        </p:nvSpPr>
        <p:spPr>
          <a:xfrm>
            <a:off x="8256611" y="3837331"/>
            <a:ext cx="97441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FeedBack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Box 67">
            <a:extLst>
              <a:ext uri="{FF2B5EF4-FFF2-40B4-BE49-F238E27FC236}">
                <a16:creationId xmlns:a16="http://schemas.microsoft.com/office/drawing/2014/main" id="{FD33FC5A-93B1-349A-6378-ADFFD1CFF6BA}"/>
              </a:ext>
            </a:extLst>
          </p:cNvPr>
          <p:cNvSpPr/>
          <p:nvPr/>
        </p:nvSpPr>
        <p:spPr>
          <a:xfrm>
            <a:off x="8863666" y="2159760"/>
            <a:ext cx="58539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Feed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back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ectangle 47">
            <a:extLst>
              <a:ext uri="{FF2B5EF4-FFF2-40B4-BE49-F238E27FC236}">
                <a16:creationId xmlns:a16="http://schemas.microsoft.com/office/drawing/2014/main" id="{2C86F160-D076-732A-DD6A-CE7F52A4CFAD}"/>
              </a:ext>
            </a:extLst>
          </p:cNvPr>
          <p:cNvSpPr/>
          <p:nvPr/>
        </p:nvSpPr>
        <p:spPr>
          <a:xfrm>
            <a:off x="1056352" y="5194706"/>
            <a:ext cx="8349757" cy="522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Controller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Straight Connector 51">
            <a:extLst>
              <a:ext uri="{FF2B5EF4-FFF2-40B4-BE49-F238E27FC236}">
                <a16:creationId xmlns:a16="http://schemas.microsoft.com/office/drawing/2014/main" id="{7A9AE0BB-F91D-A68E-CD0A-458905E02113}"/>
              </a:ext>
            </a:extLst>
          </p:cNvPr>
          <p:cNvSpPr/>
          <p:nvPr/>
        </p:nvSpPr>
        <p:spPr>
          <a:xfrm>
            <a:off x="1056052" y="5074106"/>
            <a:ext cx="8350695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0" name="Rectangle 5">
            <a:extLst>
              <a:ext uri="{FF2B5EF4-FFF2-40B4-BE49-F238E27FC236}">
                <a16:creationId xmlns:a16="http://schemas.microsoft.com/office/drawing/2014/main" id="{EA5EE9B9-AB8E-C120-76C8-B2EC44E06904}"/>
              </a:ext>
            </a:extLst>
          </p:cNvPr>
          <p:cNvSpPr/>
          <p:nvPr/>
        </p:nvSpPr>
        <p:spPr>
          <a:xfrm>
            <a:off x="1163685" y="5925927"/>
            <a:ext cx="1836005" cy="597304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Communication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Rectangle 22">
            <a:extLst>
              <a:ext uri="{FF2B5EF4-FFF2-40B4-BE49-F238E27FC236}">
                <a16:creationId xmlns:a16="http://schemas.microsoft.com/office/drawing/2014/main" id="{90120B83-CE30-4E34-6F0A-FDF97708DD67}"/>
              </a:ext>
            </a:extLst>
          </p:cNvPr>
          <p:cNvSpPr/>
          <p:nvPr/>
        </p:nvSpPr>
        <p:spPr>
          <a:xfrm>
            <a:off x="7871856" y="5922367"/>
            <a:ext cx="1437369" cy="597304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MPAI Store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Rectangle 10">
            <a:extLst>
              <a:ext uri="{FF2B5EF4-FFF2-40B4-BE49-F238E27FC236}">
                <a16:creationId xmlns:a16="http://schemas.microsoft.com/office/drawing/2014/main" id="{DB3BC850-87B3-6847-E529-5C9A3EA898E4}"/>
              </a:ext>
            </a:extLst>
          </p:cNvPr>
          <p:cNvSpPr/>
          <p:nvPr/>
        </p:nvSpPr>
        <p:spPr>
          <a:xfrm>
            <a:off x="3525607" y="5937603"/>
            <a:ext cx="1755788" cy="597303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Global Storage</a:t>
            </a:r>
            <a:endParaRPr kumimoji="0" lang="it-IT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TextBox 11">
            <a:extLst>
              <a:ext uri="{FF2B5EF4-FFF2-40B4-BE49-F238E27FC236}">
                <a16:creationId xmlns:a16="http://schemas.microsoft.com/office/drawing/2014/main" id="{52881641-722E-9D1F-7F10-611D8410D8DD}"/>
              </a:ext>
            </a:extLst>
          </p:cNvPr>
          <p:cNvSpPr/>
          <p:nvPr/>
        </p:nvSpPr>
        <p:spPr>
          <a:xfrm>
            <a:off x="9424993" y="241163"/>
            <a:ext cx="171942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Basic Environment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Representation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TextBox 13">
            <a:extLst>
              <a:ext uri="{FF2B5EF4-FFF2-40B4-BE49-F238E27FC236}">
                <a16:creationId xmlns:a16="http://schemas.microsoft.com/office/drawing/2014/main" id="{4307F828-491F-1F9B-B1A3-D9B96643C671}"/>
              </a:ext>
            </a:extLst>
          </p:cNvPr>
          <p:cNvSpPr/>
          <p:nvPr/>
        </p:nvSpPr>
        <p:spPr>
          <a:xfrm>
            <a:off x="9600276" y="750497"/>
            <a:ext cx="147397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Other V2X Data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TextBox 15">
            <a:extLst>
              <a:ext uri="{FF2B5EF4-FFF2-40B4-BE49-F238E27FC236}">
                <a16:creationId xmlns:a16="http://schemas.microsoft.com/office/drawing/2014/main" id="{1015E809-3C3D-3C49-A029-F84BFE7BB07C}"/>
              </a:ext>
            </a:extLst>
          </p:cNvPr>
          <p:cNvSpPr/>
          <p:nvPr/>
        </p:nvSpPr>
        <p:spPr>
          <a:xfrm>
            <a:off x="9483047" y="1256021"/>
            <a:ext cx="159131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Full Environment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Representation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1" name="Picture 60">
            <a:extLst>
              <a:ext uri="{FF2B5EF4-FFF2-40B4-BE49-F238E27FC236}">
                <a16:creationId xmlns:a16="http://schemas.microsoft.com/office/drawing/2014/main" id="{66BF1752-90D9-229B-91DD-D360A5EFD08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154013" y="597472"/>
            <a:ext cx="795600" cy="10260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64">
            <a:extLst>
              <a:ext uri="{FF2B5EF4-FFF2-40B4-BE49-F238E27FC236}">
                <a16:creationId xmlns:a16="http://schemas.microsoft.com/office/drawing/2014/main" id="{DD5C612B-9DA0-7EF5-FAF1-11271400126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174893" y="807352"/>
            <a:ext cx="1015560" cy="565200"/>
          </a:xfrm>
          <a:prstGeom prst="rect">
            <a:avLst/>
          </a:prstGeom>
          <a:ln w="0">
            <a:noFill/>
          </a:ln>
        </p:spPr>
      </p:pic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D22E4D1-54F3-BE8E-4ED9-43DC0E0CEA1D}"/>
              </a:ext>
            </a:extLst>
          </p:cNvPr>
          <p:cNvCxnSpPr>
            <a:cxnSpLocks/>
          </p:cNvCxnSpPr>
          <p:nvPr/>
        </p:nvCxnSpPr>
        <p:spPr>
          <a:xfrm>
            <a:off x="8995715" y="1088494"/>
            <a:ext cx="2111228" cy="9094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A8F7D9A-194D-E75C-BFA2-6D6B71424E1E}"/>
              </a:ext>
            </a:extLst>
          </p:cNvPr>
          <p:cNvCxnSpPr>
            <a:cxnSpLocks/>
          </p:cNvCxnSpPr>
          <p:nvPr/>
        </p:nvCxnSpPr>
        <p:spPr>
          <a:xfrm>
            <a:off x="9005875" y="1548385"/>
            <a:ext cx="2111228" cy="4335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5" name="Rectangle 28">
            <a:extLst>
              <a:ext uri="{FF2B5EF4-FFF2-40B4-BE49-F238E27FC236}">
                <a16:creationId xmlns:a16="http://schemas.microsoft.com/office/drawing/2014/main" id="{5E083CE8-C223-166C-C4FF-AEF84E6B131A}"/>
              </a:ext>
            </a:extLst>
          </p:cNvPr>
          <p:cNvSpPr/>
          <p:nvPr/>
        </p:nvSpPr>
        <p:spPr>
          <a:xfrm>
            <a:off x="11105953" y="3124655"/>
            <a:ext cx="808200" cy="102600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Motion Actuation Subsystem 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Rectangle 53">
            <a:extLst>
              <a:ext uri="{FF2B5EF4-FFF2-40B4-BE49-F238E27FC236}">
                <a16:creationId xmlns:a16="http://schemas.microsoft.com/office/drawing/2014/main" id="{BF397A32-0B03-D2D5-20C5-8FEABDBFF346}"/>
              </a:ext>
            </a:extLst>
          </p:cNvPr>
          <p:cNvSpPr/>
          <p:nvPr/>
        </p:nvSpPr>
        <p:spPr>
          <a:xfrm>
            <a:off x="11118553" y="1852718"/>
            <a:ext cx="795600" cy="1181339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Environment Sensing Subsystem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E077D6E-531A-0B45-886D-244DD340E730}"/>
              </a:ext>
            </a:extLst>
          </p:cNvPr>
          <p:cNvCxnSpPr>
            <a:cxnSpLocks/>
          </p:cNvCxnSpPr>
          <p:nvPr/>
        </p:nvCxnSpPr>
        <p:spPr>
          <a:xfrm flipH="1" flipV="1">
            <a:off x="7710660" y="2694846"/>
            <a:ext cx="3407893" cy="9525"/>
          </a:xfrm>
          <a:prstGeom prst="straightConnector1">
            <a:avLst/>
          </a:prstGeom>
          <a:noFill/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FC9BEA5C-EB72-CADC-174D-ED5DBAD678DC}"/>
              </a:ext>
            </a:extLst>
          </p:cNvPr>
          <p:cNvCxnSpPr>
            <a:cxnSpLocks/>
          </p:cNvCxnSpPr>
          <p:nvPr/>
        </p:nvCxnSpPr>
        <p:spPr>
          <a:xfrm>
            <a:off x="8979795" y="3662861"/>
            <a:ext cx="2108503" cy="4203"/>
          </a:xfrm>
          <a:prstGeom prst="straightConnector1">
            <a:avLst/>
          </a:prstGeom>
          <a:noFill/>
          <a:ln w="285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78641EC-A693-02B1-8D35-A24EBD4ECF9C}"/>
              </a:ext>
            </a:extLst>
          </p:cNvPr>
          <p:cNvCxnSpPr>
            <a:cxnSpLocks/>
          </p:cNvCxnSpPr>
          <p:nvPr/>
        </p:nvCxnSpPr>
        <p:spPr>
          <a:xfrm>
            <a:off x="8972544" y="528917"/>
            <a:ext cx="2111228" cy="3583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4" name="TextBox 67">
            <a:extLst>
              <a:ext uri="{FF2B5EF4-FFF2-40B4-BE49-F238E27FC236}">
                <a16:creationId xmlns:a16="http://schemas.microsoft.com/office/drawing/2014/main" id="{9C6112E9-0848-027D-C89D-F759F0FCA593}"/>
              </a:ext>
            </a:extLst>
          </p:cNvPr>
          <p:cNvSpPr/>
          <p:nvPr/>
        </p:nvSpPr>
        <p:spPr>
          <a:xfrm>
            <a:off x="9756398" y="2335974"/>
            <a:ext cx="58988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Alert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3C0D781-2066-4214-A156-1E38C7D96BAB}"/>
              </a:ext>
            </a:extLst>
          </p:cNvPr>
          <p:cNvCxnSpPr>
            <a:cxnSpLocks/>
          </p:cNvCxnSpPr>
          <p:nvPr/>
        </p:nvCxnSpPr>
        <p:spPr>
          <a:xfrm>
            <a:off x="7819307" y="5819715"/>
            <a:ext cx="1510083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DF08965-6FE1-828E-E579-58F89A399C2D}"/>
              </a:ext>
            </a:extLst>
          </p:cNvPr>
          <p:cNvCxnSpPr>
            <a:cxnSpLocks/>
          </p:cNvCxnSpPr>
          <p:nvPr/>
        </p:nvCxnSpPr>
        <p:spPr>
          <a:xfrm>
            <a:off x="1197402" y="5825345"/>
            <a:ext cx="1757639" cy="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61BC2F6-FAC5-14ED-1EB4-463382607082}"/>
              </a:ext>
            </a:extLst>
          </p:cNvPr>
          <p:cNvCxnSpPr>
            <a:cxnSpLocks/>
          </p:cNvCxnSpPr>
          <p:nvPr/>
        </p:nvCxnSpPr>
        <p:spPr>
          <a:xfrm>
            <a:off x="3521502" y="5825345"/>
            <a:ext cx="1757639" cy="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8" name="Rectangle 10">
            <a:extLst>
              <a:ext uri="{FF2B5EF4-FFF2-40B4-BE49-F238E27FC236}">
                <a16:creationId xmlns:a16="http://schemas.microsoft.com/office/drawing/2014/main" id="{6938C52B-9C20-967D-596F-8FBFFEBDCF1D}"/>
              </a:ext>
            </a:extLst>
          </p:cNvPr>
          <p:cNvSpPr/>
          <p:nvPr/>
        </p:nvSpPr>
        <p:spPr>
          <a:xfrm>
            <a:off x="5706832" y="5937603"/>
            <a:ext cx="1755788" cy="597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Offline Map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E55F443-CCEE-51D6-B893-32E5B70ECE5B}"/>
              </a:ext>
            </a:extLst>
          </p:cNvPr>
          <p:cNvCxnSpPr>
            <a:cxnSpLocks/>
          </p:cNvCxnSpPr>
          <p:nvPr/>
        </p:nvCxnSpPr>
        <p:spPr>
          <a:xfrm>
            <a:off x="5702727" y="5825345"/>
            <a:ext cx="1757639" cy="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BC0F91-7A2F-FB9F-02E4-6EB97B30FCFD}"/>
              </a:ext>
            </a:extLst>
          </p:cNvPr>
          <p:cNvCxnSpPr>
            <a:cxnSpLocks/>
          </p:cNvCxnSpPr>
          <p:nvPr/>
        </p:nvCxnSpPr>
        <p:spPr>
          <a:xfrm>
            <a:off x="3843455" y="3607662"/>
            <a:ext cx="824747" cy="0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7B0FA8-F5FB-395A-2808-B5CEF81E9FAD}"/>
              </a:ext>
            </a:extLst>
          </p:cNvPr>
          <p:cNvCxnSpPr/>
          <p:nvPr/>
        </p:nvCxnSpPr>
        <p:spPr>
          <a:xfrm flipV="1">
            <a:off x="3899911" y="2974235"/>
            <a:ext cx="767739" cy="4"/>
          </a:xfrm>
          <a:prstGeom prst="line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63F4D2E0-CBE7-8A2B-DC58-E9C417D723ED}"/>
              </a:ext>
            </a:extLst>
          </p:cNvPr>
          <p:cNvSpPr/>
          <p:nvPr/>
        </p:nvSpPr>
        <p:spPr>
          <a:xfrm>
            <a:off x="3852164" y="3261072"/>
            <a:ext cx="81795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R. State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F73B1A-6949-09FC-43DD-51A5775B2D80}"/>
              </a:ext>
            </a:extLst>
          </p:cNvPr>
          <p:cNvCxnSpPr/>
          <p:nvPr/>
        </p:nvCxnSpPr>
        <p:spPr>
          <a:xfrm flipV="1">
            <a:off x="5129823" y="3607662"/>
            <a:ext cx="767739" cy="4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6E6271-8A44-6467-5641-D0F1471EA4F3}"/>
              </a:ext>
            </a:extLst>
          </p:cNvPr>
          <p:cNvCxnSpPr/>
          <p:nvPr/>
        </p:nvCxnSpPr>
        <p:spPr>
          <a:xfrm flipV="1">
            <a:off x="5129271" y="2974235"/>
            <a:ext cx="767739" cy="4"/>
          </a:xfrm>
          <a:prstGeom prst="line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741F7E2C-B3A6-618C-BA09-6C0584A960D4}"/>
              </a:ext>
            </a:extLst>
          </p:cNvPr>
          <p:cNvSpPr/>
          <p:nvPr/>
        </p:nvSpPr>
        <p:spPr>
          <a:xfrm>
            <a:off x="5107651" y="3261072"/>
            <a:ext cx="81795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R. State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EECDE-4852-7AB4-968A-5494F4EB6BFB}"/>
              </a:ext>
            </a:extLst>
          </p:cNvPr>
          <p:cNvCxnSpPr/>
          <p:nvPr/>
        </p:nvCxnSpPr>
        <p:spPr>
          <a:xfrm flipV="1">
            <a:off x="6399823" y="3617822"/>
            <a:ext cx="767739" cy="4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E0C327-3484-E45B-366C-79A65F0F4480}"/>
              </a:ext>
            </a:extLst>
          </p:cNvPr>
          <p:cNvCxnSpPr/>
          <p:nvPr/>
        </p:nvCxnSpPr>
        <p:spPr>
          <a:xfrm flipV="1">
            <a:off x="6399271" y="2984395"/>
            <a:ext cx="767739" cy="4"/>
          </a:xfrm>
          <a:prstGeom prst="line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5">
            <a:extLst>
              <a:ext uri="{FF2B5EF4-FFF2-40B4-BE49-F238E27FC236}">
                <a16:creationId xmlns:a16="http://schemas.microsoft.com/office/drawing/2014/main" id="{20203356-ACE3-9EC3-2F9F-06BB2AF8C4E4}"/>
              </a:ext>
            </a:extLst>
          </p:cNvPr>
          <p:cNvSpPr/>
          <p:nvPr/>
        </p:nvSpPr>
        <p:spPr>
          <a:xfrm>
            <a:off x="6373295" y="3236396"/>
            <a:ext cx="81795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R. State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C517D-0AAF-BFC1-CF14-DFCCD36795A8}"/>
              </a:ext>
            </a:extLst>
          </p:cNvPr>
          <p:cNvCxnSpPr/>
          <p:nvPr/>
        </p:nvCxnSpPr>
        <p:spPr>
          <a:xfrm flipV="1">
            <a:off x="7669823" y="3620724"/>
            <a:ext cx="767739" cy="4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F61371-18AD-63D7-971C-7AF03AB134BC}"/>
              </a:ext>
            </a:extLst>
          </p:cNvPr>
          <p:cNvCxnSpPr/>
          <p:nvPr/>
        </p:nvCxnSpPr>
        <p:spPr>
          <a:xfrm flipV="1">
            <a:off x="7689591" y="3075835"/>
            <a:ext cx="767739" cy="4"/>
          </a:xfrm>
          <a:prstGeom prst="line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TextBox 5">
            <a:extLst>
              <a:ext uri="{FF2B5EF4-FFF2-40B4-BE49-F238E27FC236}">
                <a16:creationId xmlns:a16="http://schemas.microsoft.com/office/drawing/2014/main" id="{A6B6A316-AE48-B99F-D32B-C199D848F0BD}"/>
              </a:ext>
            </a:extLst>
          </p:cNvPr>
          <p:cNvSpPr/>
          <p:nvPr/>
        </p:nvSpPr>
        <p:spPr>
          <a:xfrm>
            <a:off x="7673778" y="3282843"/>
            <a:ext cx="81795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R. State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68">
            <a:extLst>
              <a:ext uri="{FF2B5EF4-FFF2-40B4-BE49-F238E27FC236}">
                <a16:creationId xmlns:a16="http://schemas.microsoft.com/office/drawing/2014/main" id="{B68FD953-2C79-6C6D-A45F-75A64A01272E}"/>
              </a:ext>
            </a:extLst>
          </p:cNvPr>
          <p:cNvSpPr/>
          <p:nvPr/>
        </p:nvSpPr>
        <p:spPr>
          <a:xfrm>
            <a:off x="7687690" y="2752298"/>
            <a:ext cx="83697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Trajec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--tory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67">
            <a:extLst>
              <a:ext uri="{FF2B5EF4-FFF2-40B4-BE49-F238E27FC236}">
                <a16:creationId xmlns:a16="http://schemas.microsoft.com/office/drawing/2014/main" id="{C5CE3C6F-A7A1-96E2-F8B7-D5CB616EC3E6}"/>
              </a:ext>
            </a:extLst>
          </p:cNvPr>
          <p:cNvSpPr/>
          <p:nvPr/>
        </p:nvSpPr>
        <p:spPr>
          <a:xfrm>
            <a:off x="5217469" y="2605115"/>
            <a:ext cx="55480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Path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68">
            <a:extLst>
              <a:ext uri="{FF2B5EF4-FFF2-40B4-BE49-F238E27FC236}">
                <a16:creationId xmlns:a16="http://schemas.microsoft.com/office/drawing/2014/main" id="{430F692A-AB61-A8C5-D522-11504438B49B}"/>
              </a:ext>
            </a:extLst>
          </p:cNvPr>
          <p:cNvSpPr/>
          <p:nvPr/>
        </p:nvSpPr>
        <p:spPr>
          <a:xfrm>
            <a:off x="6367539" y="2651796"/>
            <a:ext cx="83697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Trajec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--tory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A4EEC3D-4D61-61B2-D7AC-4ECFA3C5DC26}"/>
              </a:ext>
            </a:extLst>
          </p:cNvPr>
          <p:cNvCxnSpPr>
            <a:cxnSpLocks/>
          </p:cNvCxnSpPr>
          <p:nvPr/>
        </p:nvCxnSpPr>
        <p:spPr>
          <a:xfrm flipH="1">
            <a:off x="8609168" y="2108958"/>
            <a:ext cx="4130" cy="754880"/>
          </a:xfrm>
          <a:prstGeom prst="straightConnector1">
            <a:avLst/>
          </a:prstGeom>
          <a:noFill/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" name="TextBox 67">
            <a:extLst>
              <a:ext uri="{FF2B5EF4-FFF2-40B4-BE49-F238E27FC236}">
                <a16:creationId xmlns:a16="http://schemas.microsoft.com/office/drawing/2014/main" id="{7230381D-8B2F-1A90-B1CB-C36DAEDFF352}"/>
              </a:ext>
            </a:extLst>
          </p:cNvPr>
          <p:cNvSpPr/>
          <p:nvPr/>
        </p:nvSpPr>
        <p:spPr>
          <a:xfrm>
            <a:off x="8081233" y="2105820"/>
            <a:ext cx="557117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</a:t>
            </a:r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63B31-FC7E-E69E-EBC8-771D1D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9429768-78A8-DBE1-6747-C3F72E7E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3698" y="656321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2361C1-E687-DBF3-11FC-BDDEC8873EDD}"/>
              </a:ext>
            </a:extLst>
          </p:cNvPr>
          <p:cNvCxnSpPr>
            <a:cxnSpLocks/>
          </p:cNvCxnSpPr>
          <p:nvPr/>
        </p:nvCxnSpPr>
        <p:spPr>
          <a:xfrm>
            <a:off x="1811644" y="990501"/>
            <a:ext cx="1577844" cy="0"/>
          </a:xfrm>
          <a:prstGeom prst="line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A55337-0FB0-DD7B-F03F-373EA5705B55}"/>
              </a:ext>
            </a:extLst>
          </p:cNvPr>
          <p:cNvCxnSpPr>
            <a:cxnSpLocks/>
          </p:cNvCxnSpPr>
          <p:nvPr/>
        </p:nvCxnSpPr>
        <p:spPr>
          <a:xfrm>
            <a:off x="1811644" y="1852718"/>
            <a:ext cx="1577844" cy="0"/>
          </a:xfrm>
          <a:prstGeom prst="line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936BD0-251E-29F9-001E-6F89776FD70F}"/>
              </a:ext>
            </a:extLst>
          </p:cNvPr>
          <p:cNvCxnSpPr>
            <a:cxnSpLocks/>
          </p:cNvCxnSpPr>
          <p:nvPr/>
        </p:nvCxnSpPr>
        <p:spPr>
          <a:xfrm>
            <a:off x="1781163" y="3198128"/>
            <a:ext cx="1577844" cy="0"/>
          </a:xfrm>
          <a:prstGeom prst="line">
            <a:avLst/>
          </a:pr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297120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Rectangle 32"/>
          <p:cNvSpPr/>
          <p:nvPr/>
        </p:nvSpPr>
        <p:spPr>
          <a:xfrm>
            <a:off x="8628120" y="2816280"/>
            <a:ext cx="1432080" cy="1531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Autonomous Motion Subsystem 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(AMS)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3" name="Rectangle 34"/>
          <p:cNvSpPr/>
          <p:nvPr/>
        </p:nvSpPr>
        <p:spPr>
          <a:xfrm>
            <a:off x="4747680" y="1161000"/>
            <a:ext cx="2685240" cy="332460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Motion 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4" name="Straight Arrow Connector 27"/>
          <p:cNvSpPr/>
          <p:nvPr/>
        </p:nvSpPr>
        <p:spPr>
          <a:xfrm>
            <a:off x="4429440" y="1506600"/>
            <a:ext cx="720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5" name="Straight Arrow Connector 28"/>
          <p:cNvSpPr/>
          <p:nvPr/>
        </p:nvSpPr>
        <p:spPr>
          <a:xfrm>
            <a:off x="4429440" y="2143800"/>
            <a:ext cx="720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6" name="Straight Arrow Connector 29"/>
          <p:cNvSpPr/>
          <p:nvPr/>
        </p:nvSpPr>
        <p:spPr>
          <a:xfrm>
            <a:off x="4416480" y="3083760"/>
            <a:ext cx="720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7" name="Straight Arrow Connector 30"/>
          <p:cNvSpPr/>
          <p:nvPr/>
        </p:nvSpPr>
        <p:spPr>
          <a:xfrm>
            <a:off x="4416480" y="3632400"/>
            <a:ext cx="720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8" name="Straight Arrow Connector 31"/>
          <p:cNvSpPr/>
          <p:nvPr/>
        </p:nvSpPr>
        <p:spPr>
          <a:xfrm>
            <a:off x="4415040" y="4088520"/>
            <a:ext cx="720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9" name="Rectangle 35"/>
          <p:cNvSpPr/>
          <p:nvPr/>
        </p:nvSpPr>
        <p:spPr>
          <a:xfrm>
            <a:off x="2355840" y="5566320"/>
            <a:ext cx="1527840" cy="55764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Communication</a:t>
            </a:r>
            <a:endParaRPr kumimoji="0" lang="it-IT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0" name="Straight Arrow Connector 19"/>
          <p:cNvSpPr/>
          <p:nvPr/>
        </p:nvSpPr>
        <p:spPr>
          <a:xfrm>
            <a:off x="2345400" y="5437800"/>
            <a:ext cx="1537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1" name="Rectangle 37"/>
          <p:cNvSpPr/>
          <p:nvPr/>
        </p:nvSpPr>
        <p:spPr>
          <a:xfrm>
            <a:off x="4182840" y="5563440"/>
            <a:ext cx="1527840" cy="55764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Global Storage</a:t>
            </a:r>
            <a:endParaRPr kumimoji="0" lang="it-IT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2" name="Straight Arrow Connector 19"/>
          <p:cNvSpPr/>
          <p:nvPr/>
        </p:nvSpPr>
        <p:spPr>
          <a:xfrm flipV="1">
            <a:off x="4167000" y="5444280"/>
            <a:ext cx="1537200" cy="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3" name="TextBox 45"/>
          <p:cNvSpPr/>
          <p:nvPr/>
        </p:nvSpPr>
        <p:spPr>
          <a:xfrm>
            <a:off x="2460240" y="2882880"/>
            <a:ext cx="211536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Road wheel motor 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4" name="TextBox 46"/>
          <p:cNvSpPr/>
          <p:nvPr/>
        </p:nvSpPr>
        <p:spPr>
          <a:xfrm>
            <a:off x="2314800" y="3426480"/>
            <a:ext cx="216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Road wheel direction 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5" name="TextBox 48"/>
          <p:cNvSpPr/>
          <p:nvPr/>
        </p:nvSpPr>
        <p:spPr>
          <a:xfrm>
            <a:off x="3520800" y="3897360"/>
            <a:ext cx="94896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Brakes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6" name="TextBox 49"/>
          <p:cNvSpPr/>
          <p:nvPr/>
        </p:nvSpPr>
        <p:spPr>
          <a:xfrm>
            <a:off x="3332880" y="1932840"/>
            <a:ext cx="113616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Odometer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7" name="Straight Arrow Connector 52"/>
          <p:cNvSpPr/>
          <p:nvPr/>
        </p:nvSpPr>
        <p:spPr>
          <a:xfrm>
            <a:off x="4453920" y="1824480"/>
            <a:ext cx="720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8" name="TextBox 1"/>
          <p:cNvSpPr/>
          <p:nvPr/>
        </p:nvSpPr>
        <p:spPr>
          <a:xfrm>
            <a:off x="2924280" y="1323720"/>
            <a:ext cx="15462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Accelerometer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9" name="TextBox 2"/>
          <p:cNvSpPr/>
          <p:nvPr/>
        </p:nvSpPr>
        <p:spPr>
          <a:xfrm>
            <a:off x="3015720" y="1619280"/>
            <a:ext cx="143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Speedometer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0" name="TextBox 43"/>
          <p:cNvSpPr/>
          <p:nvPr/>
        </p:nvSpPr>
        <p:spPr>
          <a:xfrm>
            <a:off x="1958040" y="2373120"/>
            <a:ext cx="2560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Other Environment Data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1" name="Rectangle 33"/>
          <p:cNvSpPr/>
          <p:nvPr/>
        </p:nvSpPr>
        <p:spPr>
          <a:xfrm>
            <a:off x="8643600" y="1333080"/>
            <a:ext cx="1432080" cy="134028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Environment Sensing Subsystem (ESS) 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2" name="Rectangle 53"/>
          <p:cNvSpPr/>
          <p:nvPr/>
        </p:nvSpPr>
        <p:spPr>
          <a:xfrm>
            <a:off x="5141880" y="2816280"/>
            <a:ext cx="2026800" cy="153144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Command Interpreter 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3" name="Straight Arrow Connector 59"/>
          <p:cNvSpPr/>
          <p:nvPr/>
        </p:nvSpPr>
        <p:spPr>
          <a:xfrm>
            <a:off x="7195680" y="3852720"/>
            <a:ext cx="145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4" name="Straight Arrow Connector 61"/>
          <p:cNvSpPr/>
          <p:nvPr/>
        </p:nvSpPr>
        <p:spPr>
          <a:xfrm>
            <a:off x="7189920" y="3315240"/>
            <a:ext cx="1447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5" name="TextBox 62"/>
          <p:cNvSpPr/>
          <p:nvPr/>
        </p:nvSpPr>
        <p:spPr>
          <a:xfrm>
            <a:off x="7438680" y="2924280"/>
            <a:ext cx="12398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Commands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6" name="TextBox 66"/>
          <p:cNvSpPr/>
          <p:nvPr/>
        </p:nvSpPr>
        <p:spPr>
          <a:xfrm>
            <a:off x="7480800" y="3469320"/>
            <a:ext cx="1156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Feedback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7" name="Straight Arrow Connector 69"/>
          <p:cNvSpPr/>
          <p:nvPr/>
        </p:nvSpPr>
        <p:spPr>
          <a:xfrm>
            <a:off x="7185960" y="1850400"/>
            <a:ext cx="1467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8" name="Straight Arrow Connector 44"/>
          <p:cNvSpPr/>
          <p:nvPr/>
        </p:nvSpPr>
        <p:spPr>
          <a:xfrm>
            <a:off x="4479840" y="2568960"/>
            <a:ext cx="4147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9" name="Rectangle 47"/>
          <p:cNvSpPr/>
          <p:nvPr/>
        </p:nvSpPr>
        <p:spPr>
          <a:xfrm>
            <a:off x="1050480" y="4788720"/>
            <a:ext cx="6407640" cy="522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Controller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0" name="Straight Connector 51"/>
          <p:cNvSpPr/>
          <p:nvPr/>
        </p:nvSpPr>
        <p:spPr>
          <a:xfrm>
            <a:off x="1050120" y="4668120"/>
            <a:ext cx="640836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101" name="Rectangle 54"/>
          <p:cNvSpPr/>
          <p:nvPr/>
        </p:nvSpPr>
        <p:spPr>
          <a:xfrm>
            <a:off x="5141880" y="1305720"/>
            <a:ext cx="2026800" cy="103284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Spatial 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Attitude Generation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2" name="Rectangle 55"/>
          <p:cNvSpPr/>
          <p:nvPr/>
        </p:nvSpPr>
        <p:spPr>
          <a:xfrm>
            <a:off x="6033960" y="5563440"/>
            <a:ext cx="1175040" cy="55764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MPAI Store</a:t>
            </a:r>
            <a:endParaRPr kumimoji="0" lang="it-IT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3" name="Straight Connector 56"/>
          <p:cNvSpPr/>
          <p:nvPr/>
        </p:nvSpPr>
        <p:spPr>
          <a:xfrm>
            <a:off x="6041880" y="5454000"/>
            <a:ext cx="117540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4" name="TextBox 4"/>
          <p:cNvSpPr/>
          <p:nvPr/>
        </p:nvSpPr>
        <p:spPr>
          <a:xfrm>
            <a:off x="7522402" y="1526040"/>
            <a:ext cx="947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Spatial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Attitude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5" name="Rectangle 57"/>
          <p:cNvSpPr/>
          <p:nvPr/>
        </p:nvSpPr>
        <p:spPr>
          <a:xfrm>
            <a:off x="1050480" y="1161000"/>
            <a:ext cx="941760" cy="33400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User Agent</a:t>
            </a:r>
            <a:endParaRPr kumimoji="0" lang="it-IT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841F71-7EA1-78FD-DDE5-AC168DCA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99A8DDE-77BB-FE89-F7FA-63196E71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45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87AE-42D8-412F-02C5-CDAFDE8D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Plans/1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C9E83-E710-F952-7960-02CEB7AE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378" y="1576658"/>
            <a:ext cx="10202586" cy="4505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MPAI is developing Technical Report – Architecture of Connected Autonomous Vehicles (MPAI-CAV) defining </a:t>
            </a:r>
            <a:r>
              <a:rPr lang="en-US" b="1" dirty="0"/>
              <a:t>4 interconnected subsystems </a:t>
            </a:r>
            <a:r>
              <a:rPr lang="en-US" dirty="0"/>
              <a:t>that: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r>
              <a:rPr lang="en-US" dirty="0"/>
              <a:t>Understands human utterances </a:t>
            </a:r>
            <a:r>
              <a:rPr lang="en-US" b="1" dirty="0"/>
              <a:t>(HCI)</a:t>
            </a:r>
            <a:r>
              <a:rPr lang="en-US" dirty="0"/>
              <a:t>.</a:t>
            </a:r>
          </a:p>
          <a:p>
            <a:r>
              <a:rPr lang="en-US" dirty="0"/>
              <a:t>Plans a Route to reach a destination.</a:t>
            </a:r>
          </a:p>
          <a:p>
            <a:r>
              <a:rPr lang="en-US" dirty="0"/>
              <a:t>Senses and builds a representation of the external Environment </a:t>
            </a:r>
            <a:r>
              <a:rPr lang="en-US" b="1" dirty="0"/>
              <a:t>(BER).</a:t>
            </a:r>
          </a:p>
          <a:p>
            <a:r>
              <a:rPr lang="en-US" dirty="0"/>
              <a:t>Exchanges BER with other CAVs and CAV-aware entities.</a:t>
            </a:r>
          </a:p>
          <a:p>
            <a:r>
              <a:rPr lang="en-US" dirty="0"/>
              <a:t>Makes decisions about how to execute the Route </a:t>
            </a:r>
            <a:r>
              <a:rPr lang="en-US" b="1" dirty="0"/>
              <a:t>(AMS).</a:t>
            </a:r>
          </a:p>
          <a:p>
            <a:r>
              <a:rPr lang="en-US" dirty="0"/>
              <a:t>Actuates the motion </a:t>
            </a:r>
            <a:r>
              <a:rPr lang="en-US" b="1" dirty="0"/>
              <a:t>(MAS).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0424-60EF-7ABD-C532-3B968608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F9ECF-5200-4BDE-5629-E30045F3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A66D-22C8-515C-170B-A6A56195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Plans/2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BAB59-BAC4-2C21-72B4-B72277D8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750" y="1487581"/>
            <a:ext cx="10202586" cy="4505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each Subsystem, the Technical Report provides:</a:t>
            </a:r>
          </a:p>
          <a:p>
            <a:r>
              <a:rPr lang="en-US" dirty="0"/>
              <a:t>The Function of the Subsystem.</a:t>
            </a:r>
          </a:p>
          <a:p>
            <a:r>
              <a:rPr lang="en-US" dirty="0"/>
              <a:t>The Functional Requirements of some I/O data.</a:t>
            </a:r>
          </a:p>
          <a:p>
            <a:r>
              <a:rPr lang="en-US" dirty="0"/>
              <a:t>The Topology of the Components (AI Modules).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each Subsystem Component (AI Module) the Technical Report provides : </a:t>
            </a:r>
          </a:p>
          <a:p>
            <a:r>
              <a:rPr lang="en-US" dirty="0"/>
              <a:t>The Function of the AIM</a:t>
            </a:r>
          </a:p>
          <a:p>
            <a:r>
              <a:rPr lang="en-US" dirty="0"/>
              <a:t>The Functional Requirements of some I/O data.</a:t>
            </a:r>
          </a:p>
          <a:p>
            <a:r>
              <a:rPr lang="en-US" dirty="0"/>
              <a:t>The Formats of some I/O data.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FC5B6-0CEC-6A83-DF86-339F99F9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A0083-BD3F-4D7E-0CA3-7AF7A353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5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0424-60EF-7ABD-C532-3B968608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F9ECF-5200-4BDE-5629-E30045F3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F3F4DA-EF9C-4B1C-2740-9F1E5ED0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515698"/>
            <a:ext cx="7524750" cy="3152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280304-14AC-2756-FD2C-31540FB33D54}"/>
              </a:ext>
            </a:extLst>
          </p:cNvPr>
          <p:cNvSpPr txBox="1"/>
          <p:nvPr/>
        </p:nvSpPr>
        <p:spPr>
          <a:xfrm>
            <a:off x="7559041" y="124740"/>
            <a:ext cx="383545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Join MPAI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Share the fun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Build the future!</a:t>
            </a:r>
            <a:endParaRPr kumimoji="0" lang="en-150" sz="36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79D0F0F-F28A-02E2-E5E9-6BAB35FC0BC1}"/>
              </a:ext>
            </a:extLst>
          </p:cNvPr>
          <p:cNvSpPr txBox="1">
            <a:spLocks/>
          </p:cNvSpPr>
          <p:nvPr/>
        </p:nvSpPr>
        <p:spPr>
          <a:xfrm>
            <a:off x="3056709" y="5958562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https://mpai.community/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82BFF-1DFA-9CA3-A71B-E2A6B3473FCE}"/>
              </a:ext>
            </a:extLst>
          </p:cNvPr>
          <p:cNvSpPr txBox="1"/>
          <p:nvPr/>
        </p:nvSpPr>
        <p:spPr>
          <a:xfrm>
            <a:off x="942975" y="176262"/>
            <a:ext cx="6270388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look forward to your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participation in this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exciting project!</a:t>
            </a:r>
          </a:p>
        </p:txBody>
      </p:sp>
    </p:spTree>
    <p:extLst>
      <p:ext uri="{BB962C8B-B14F-4D97-AF65-F5344CB8AC3E}">
        <p14:creationId xmlns:p14="http://schemas.microsoft.com/office/powerpoint/2010/main" val="25796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38AE96-8759-5B21-3437-86CA3385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Autonomous Vehicles (CAV)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8C1E8D-BDF0-D8DB-9EFD-64CC9C12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Collaboratively and constantly refined AI Models </a:t>
            </a:r>
          </a:p>
          <a:p>
            <a:pPr lvl="1"/>
            <a:r>
              <a:rPr lang="en-US" dirty="0"/>
              <a:t>Comparison of results in Simulation of Use Cases.</a:t>
            </a:r>
          </a:p>
          <a:p>
            <a:pPr lvl="1"/>
            <a:r>
              <a:rPr lang="en-US" dirty="0"/>
              <a:t>Partitioning of AIM component revisions</a:t>
            </a:r>
          </a:p>
          <a:p>
            <a:pPr lvl="1"/>
            <a:r>
              <a:rPr lang="en-US" dirty="0"/>
              <a:t>Improved interfaces and Licensed Framework Reference from MPAI</a:t>
            </a:r>
          </a:p>
          <a:p>
            <a:r>
              <a:rPr lang="en-US" dirty="0"/>
              <a:t>Users/regulators: make sure that a CAV is safe, reliable, and explainable. </a:t>
            </a:r>
          </a:p>
          <a:p>
            <a:r>
              <a:rPr lang="en-US" dirty="0"/>
              <a:t>Facilitated by CAV’s componentization for Edge compute.</a:t>
            </a:r>
          </a:p>
          <a:p>
            <a:r>
              <a:rPr lang="en-US" dirty="0"/>
              <a:t>Standard-based components accelerate a CAV mass market. </a:t>
            </a:r>
          </a:p>
          <a:p>
            <a:r>
              <a:rPr lang="en-US" dirty="0"/>
              <a:t>CAV standards as milestones in a process for intercommunication,</a:t>
            </a:r>
          </a:p>
          <a:p>
            <a:pPr marL="0" indent="0">
              <a:buNone/>
            </a:pPr>
            <a:r>
              <a:rPr lang="en-US" dirty="0"/>
              <a:t>	moving from research to standardization to deployment. </a:t>
            </a:r>
          </a:p>
          <a:p>
            <a:pPr marL="0" indent="0">
              <a:buNone/>
            </a:pP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28A9E-32D4-9F12-06E6-C7106960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6D816-486D-96E4-9F9D-79A4282A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2A42-7CDE-8081-6A07-C30B7C4C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89203"/>
            <a:ext cx="9735644" cy="1280890"/>
          </a:xfrm>
        </p:spPr>
        <p:txBody>
          <a:bodyPr/>
          <a:lstStyle/>
          <a:p>
            <a:r>
              <a:rPr lang="en-US" dirty="0"/>
              <a:t>MPAI approach to </a:t>
            </a:r>
            <a:r>
              <a:rPr lang="en-US" dirty="0" err="1"/>
              <a:t>standardisation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3DEB5-07D9-FF9E-6AC9-2EE18DEC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950" y="5611101"/>
            <a:ext cx="9497564" cy="856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MPAI-AIF enables </a:t>
            </a:r>
            <a:r>
              <a:rPr lang="en-US" b="1" dirty="0"/>
              <a:t>independently sourced </a:t>
            </a:r>
            <a:r>
              <a:rPr lang="en-US" dirty="0"/>
              <a:t>AI Modules </a:t>
            </a:r>
            <a:r>
              <a:rPr lang="en-US" b="1" dirty="0"/>
              <a:t>having </a:t>
            </a:r>
            <a:r>
              <a:rPr lang="en-US" b="1" dirty="0" err="1"/>
              <a:t>standardised</a:t>
            </a:r>
            <a:r>
              <a:rPr lang="en-US" b="1" dirty="0"/>
              <a:t> interfaces</a:t>
            </a:r>
            <a:r>
              <a:rPr lang="en-US" dirty="0"/>
              <a:t> to be executed in an environment with </a:t>
            </a:r>
            <a:r>
              <a:rPr lang="en-US" b="1" dirty="0" err="1"/>
              <a:t>standardised</a:t>
            </a:r>
            <a:r>
              <a:rPr lang="en-US" b="1" dirty="0"/>
              <a:t> APIs</a:t>
            </a:r>
            <a:r>
              <a:rPr lang="en-US" dirty="0"/>
              <a:t>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F2739-0228-4895-015E-2BC38B9A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799BA-AC88-42FB-B8BE-FF1867FF2DFC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73C18-5C26-F9CE-D680-F6E3B2A5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9254" y="658607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722268-D501-65CF-340E-F011EE86FB6A}"/>
              </a:ext>
            </a:extLst>
          </p:cNvPr>
          <p:cNvGrpSpPr/>
          <p:nvPr/>
        </p:nvGrpSpPr>
        <p:grpSpPr>
          <a:xfrm>
            <a:off x="1692950" y="1557787"/>
            <a:ext cx="7635193" cy="3936240"/>
            <a:chOff x="2276427" y="1522955"/>
            <a:chExt cx="7635193" cy="39362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F4D304-2F78-9CCA-2E7C-0DC448BDE6FB}"/>
                </a:ext>
              </a:extLst>
            </p:cNvPr>
            <p:cNvSpPr/>
            <p:nvPr/>
          </p:nvSpPr>
          <p:spPr>
            <a:xfrm>
              <a:off x="2276427" y="1543835"/>
              <a:ext cx="836463" cy="2171880"/>
            </a:xfrm>
            <a:prstGeom prst="rect">
              <a:avLst/>
            </a:prstGeom>
            <a:solidFill>
              <a:srgbClr val="FF66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User Agent</a:t>
              </a:r>
              <a:endParaRPr kumimoji="0" lang="it-IT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0380E54-A3EA-76D7-D425-400E192A2E15}"/>
                </a:ext>
              </a:extLst>
            </p:cNvPr>
            <p:cNvSpPr/>
            <p:nvPr/>
          </p:nvSpPr>
          <p:spPr>
            <a:xfrm>
              <a:off x="2293693" y="4792115"/>
              <a:ext cx="1847602" cy="667080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Communication</a:t>
              </a:r>
              <a:endParaRPr kumimoji="0" lang="it-IT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A3B0C0C1-8967-0CB8-930F-D6E1CFEEA0F3}"/>
                </a:ext>
              </a:extLst>
            </p:cNvPr>
            <p:cNvSpPr/>
            <p:nvPr/>
          </p:nvSpPr>
          <p:spPr>
            <a:xfrm>
              <a:off x="4432255" y="4794635"/>
              <a:ext cx="1342306" cy="663480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Global Storage</a:t>
              </a: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56">
              <a:extLst>
                <a:ext uri="{FF2B5EF4-FFF2-40B4-BE49-F238E27FC236}">
                  <a16:creationId xmlns:a16="http://schemas.microsoft.com/office/drawing/2014/main" id="{E368D34C-38AA-558C-CA22-034567D8635E}"/>
                </a:ext>
              </a:extLst>
            </p:cNvPr>
            <p:cNvSpPr/>
            <p:nvPr/>
          </p:nvSpPr>
          <p:spPr>
            <a:xfrm>
              <a:off x="2276427" y="4021355"/>
              <a:ext cx="6662925" cy="533520"/>
            </a:xfrm>
            <a:prstGeom prst="rect">
              <a:avLst/>
            </a:prstGeom>
            <a:solidFill>
              <a:srgbClr val="FFDF7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Controller</a:t>
              </a: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Straight Connector 57">
              <a:extLst>
                <a:ext uri="{FF2B5EF4-FFF2-40B4-BE49-F238E27FC236}">
                  <a16:creationId xmlns:a16="http://schemas.microsoft.com/office/drawing/2014/main" id="{8E42011B-C983-40C9-905D-B73C2F233B0B}"/>
                </a:ext>
              </a:extLst>
            </p:cNvPr>
            <p:cNvSpPr/>
            <p:nvPr/>
          </p:nvSpPr>
          <p:spPr>
            <a:xfrm>
              <a:off x="2285380" y="3882035"/>
              <a:ext cx="6667082" cy="36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83D3B3A4-7673-10DF-7C9C-4A9CD5687275}"/>
                </a:ext>
              </a:extLst>
            </p:cNvPr>
            <p:cNvSpPr/>
            <p:nvPr/>
          </p:nvSpPr>
          <p:spPr>
            <a:xfrm>
              <a:off x="7287278" y="4792115"/>
              <a:ext cx="1684050" cy="6634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MPAI Store</a:t>
              </a: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55">
              <a:extLst>
                <a:ext uri="{FF2B5EF4-FFF2-40B4-BE49-F238E27FC236}">
                  <a16:creationId xmlns:a16="http://schemas.microsoft.com/office/drawing/2014/main" id="{3AE2F124-328E-AA39-B854-2CD945DCBA77}"/>
                </a:ext>
              </a:extLst>
            </p:cNvPr>
            <p:cNvSpPr/>
            <p:nvPr/>
          </p:nvSpPr>
          <p:spPr>
            <a:xfrm>
              <a:off x="4153032" y="1522955"/>
              <a:ext cx="4781203" cy="2216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AI Workflow (AIW)</a:t>
              </a: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ight Brace 40">
              <a:extLst>
                <a:ext uri="{FF2B5EF4-FFF2-40B4-BE49-F238E27FC236}">
                  <a16:creationId xmlns:a16="http://schemas.microsoft.com/office/drawing/2014/main" id="{61DFB88F-61DC-473A-96FA-D4568C9448B3}"/>
                </a:ext>
              </a:extLst>
            </p:cNvPr>
            <p:cNvSpPr/>
            <p:nvPr/>
          </p:nvSpPr>
          <p:spPr>
            <a:xfrm>
              <a:off x="9467919" y="1543835"/>
              <a:ext cx="140370" cy="21218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Rectangle 58">
              <a:extLst>
                <a:ext uri="{FF2B5EF4-FFF2-40B4-BE49-F238E27FC236}">
                  <a16:creationId xmlns:a16="http://schemas.microsoft.com/office/drawing/2014/main" id="{E19E26A9-757C-9104-4B54-3372EC0DAA65}"/>
                </a:ext>
              </a:extLst>
            </p:cNvPr>
            <p:cNvSpPr/>
            <p:nvPr/>
          </p:nvSpPr>
          <p:spPr>
            <a:xfrm>
              <a:off x="4392844" y="2911475"/>
              <a:ext cx="1035666" cy="649440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AIM</a:t>
              </a:r>
              <a:endParaRPr kumimoji="0" lang="it-IT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Storage</a:t>
              </a:r>
              <a:endParaRPr kumimoji="0" lang="it-IT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ight Brace 72">
              <a:extLst>
                <a:ext uri="{FF2B5EF4-FFF2-40B4-BE49-F238E27FC236}">
                  <a16:creationId xmlns:a16="http://schemas.microsoft.com/office/drawing/2014/main" id="{F3AE495C-F7D6-C9D9-FA43-5278E2543DD1}"/>
                </a:ext>
              </a:extLst>
            </p:cNvPr>
            <p:cNvSpPr/>
            <p:nvPr/>
          </p:nvSpPr>
          <p:spPr>
            <a:xfrm rot="10800000">
              <a:off x="3515870" y="1548155"/>
              <a:ext cx="140370" cy="21218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DD2336-E915-9DEF-79CF-EA80A38E0AF7}"/>
                </a:ext>
              </a:extLst>
            </p:cNvPr>
            <p:cNvGrpSpPr/>
            <p:nvPr/>
          </p:nvGrpSpPr>
          <p:grpSpPr>
            <a:xfrm>
              <a:off x="8932600" y="1654343"/>
              <a:ext cx="517047" cy="1952367"/>
              <a:chOff x="2969117" y="1271600"/>
              <a:chExt cx="582135" cy="216346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EF2A61-1711-2C03-5759-4D134B2502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6972" y="1271600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7ED54F5-FDEC-6B65-FE2B-906200C9B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7970" y="1989614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DD3439-A15C-545B-1E75-24396FB90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9117" y="2706056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230351E-A88D-196D-E81C-0972A83691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0115" y="3433495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FAE091-EF4A-5D2F-A72E-DE2728EBDA47}"/>
                </a:ext>
              </a:extLst>
            </p:cNvPr>
            <p:cNvGrpSpPr/>
            <p:nvPr/>
          </p:nvGrpSpPr>
          <p:grpSpPr>
            <a:xfrm>
              <a:off x="3640993" y="1654343"/>
              <a:ext cx="517047" cy="1952367"/>
              <a:chOff x="2969117" y="1271600"/>
              <a:chExt cx="582135" cy="2163463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48BF143-B71A-02FC-7FC5-1A82FECDA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6972" y="1271600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711C1C-07C5-83EE-55C3-F8A78811C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7970" y="1989614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0FA7E2-83C6-C095-E371-27995934E0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9117" y="2706056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DA9CD95-EA0D-AD4B-1221-2DEBD10FAB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0115" y="3433495"/>
                <a:ext cx="563282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sp>
          <p:nvSpPr>
            <p:cNvPr id="27" name="Rectangle 52">
              <a:extLst>
                <a:ext uri="{FF2B5EF4-FFF2-40B4-BE49-F238E27FC236}">
                  <a16:creationId xmlns:a16="http://schemas.microsoft.com/office/drawing/2014/main" id="{5C269D99-ACEE-A20A-6A88-8B4C30DC7B88}"/>
                </a:ext>
              </a:extLst>
            </p:cNvPr>
            <p:cNvSpPr/>
            <p:nvPr/>
          </p:nvSpPr>
          <p:spPr>
            <a:xfrm>
              <a:off x="6037766" y="4793555"/>
              <a:ext cx="1021277" cy="664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DejaVu Sans"/>
                  <a:cs typeface="+mn-cs"/>
                </a:rPr>
                <a:t>Access</a:t>
              </a:r>
              <a:endParaRPr kumimoji="0" lang="it-IT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F93FA5B1-54E0-5123-9959-0DFFC1517123}"/>
                </a:ext>
              </a:extLst>
            </p:cNvPr>
            <p:cNvSpPr/>
            <p:nvPr/>
          </p:nvSpPr>
          <p:spPr>
            <a:xfrm>
              <a:off x="3081957" y="2259337"/>
              <a:ext cx="410047" cy="72071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Inputs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9" name="TextBox 53">
              <a:extLst>
                <a:ext uri="{FF2B5EF4-FFF2-40B4-BE49-F238E27FC236}">
                  <a16:creationId xmlns:a16="http://schemas.microsoft.com/office/drawing/2014/main" id="{2519C635-0E43-CFE2-E4C3-3637F017DD92}"/>
                </a:ext>
              </a:extLst>
            </p:cNvPr>
            <p:cNvSpPr/>
            <p:nvPr/>
          </p:nvSpPr>
          <p:spPr>
            <a:xfrm>
              <a:off x="9501573" y="2159332"/>
              <a:ext cx="410047" cy="900246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Outputs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D9399D7-FA6C-3F08-B5D7-D807488B5EB9}"/>
                </a:ext>
              </a:extLst>
            </p:cNvPr>
            <p:cNvCxnSpPr/>
            <p:nvPr/>
          </p:nvCxnSpPr>
          <p:spPr>
            <a:xfrm flipV="1">
              <a:off x="2327649" y="4678951"/>
              <a:ext cx="1813319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04BB49-844E-9B09-E424-82233D45A977}"/>
                </a:ext>
              </a:extLst>
            </p:cNvPr>
            <p:cNvCxnSpPr/>
            <p:nvPr/>
          </p:nvCxnSpPr>
          <p:spPr>
            <a:xfrm flipV="1">
              <a:off x="7257460" y="4678951"/>
              <a:ext cx="1733807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600531-191C-2F73-6C46-72CE6584DB41}"/>
                </a:ext>
              </a:extLst>
            </p:cNvPr>
            <p:cNvCxnSpPr/>
            <p:nvPr/>
          </p:nvCxnSpPr>
          <p:spPr>
            <a:xfrm flipV="1">
              <a:off x="4448257" y="4673957"/>
              <a:ext cx="1346185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48FF0A-F231-921B-4E35-FA714776C631}"/>
                </a:ext>
              </a:extLst>
            </p:cNvPr>
            <p:cNvCxnSpPr/>
            <p:nvPr/>
          </p:nvCxnSpPr>
          <p:spPr>
            <a:xfrm flipV="1">
              <a:off x="6034941" y="4678949"/>
              <a:ext cx="1048014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92C8D3-DF9B-094C-C584-6D0C017A8721}"/>
                </a:ext>
              </a:extLst>
            </p:cNvPr>
            <p:cNvCxnSpPr/>
            <p:nvPr/>
          </p:nvCxnSpPr>
          <p:spPr>
            <a:xfrm flipV="1">
              <a:off x="4398595" y="2808348"/>
              <a:ext cx="1048014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E120452-BB09-7796-14DA-6198F4D2E9F3}"/>
                </a:ext>
              </a:extLst>
            </p:cNvPr>
            <p:cNvGrpSpPr/>
            <p:nvPr/>
          </p:nvGrpSpPr>
          <p:grpSpPr>
            <a:xfrm>
              <a:off x="4563957" y="1759052"/>
              <a:ext cx="1578106" cy="615204"/>
              <a:chOff x="4333050" y="1414017"/>
              <a:chExt cx="1578106" cy="615204"/>
            </a:xfrm>
          </p:grpSpPr>
          <p:sp>
            <p:nvSpPr>
              <p:cNvPr id="36" name="Rectangle 42">
                <a:extLst>
                  <a:ext uri="{FF2B5EF4-FFF2-40B4-BE49-F238E27FC236}">
                    <a16:creationId xmlns:a16="http://schemas.microsoft.com/office/drawing/2014/main" id="{C5DED481-0104-D106-AC92-F18B54DFBA4F}"/>
                  </a:ext>
                </a:extLst>
              </p:cNvPr>
              <p:cNvSpPr/>
              <p:nvPr/>
            </p:nvSpPr>
            <p:spPr>
              <a:xfrm>
                <a:off x="4743128" y="1414017"/>
                <a:ext cx="749517" cy="61520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-1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DejaVu Sans"/>
                    <a:cs typeface="+mn-cs"/>
                  </a:rPr>
                  <a:t>AI Module (AIM)</a:t>
                </a:r>
                <a:endParaRPr kumimoji="0" lang="it-IT" sz="14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856796A-F538-B092-F340-2D4B83A67FA3}"/>
                  </a:ext>
                </a:extLst>
              </p:cNvPr>
              <p:cNvCxnSpPr/>
              <p:nvPr/>
            </p:nvCxnSpPr>
            <p:spPr>
              <a:xfrm flipV="1">
                <a:off x="5505862" y="1541023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9F76679-C567-EF45-7733-D486919BCF82}"/>
                  </a:ext>
                </a:extLst>
              </p:cNvPr>
              <p:cNvCxnSpPr/>
              <p:nvPr/>
            </p:nvCxnSpPr>
            <p:spPr>
              <a:xfrm flipV="1">
                <a:off x="5509177" y="1733179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FB2B3B3-DB39-4DD5-F47D-E6EA3A3E6EBB}"/>
                  </a:ext>
                </a:extLst>
              </p:cNvPr>
              <p:cNvCxnSpPr/>
              <p:nvPr/>
            </p:nvCxnSpPr>
            <p:spPr>
              <a:xfrm flipV="1">
                <a:off x="5502553" y="1915396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A41394A-953D-DC28-A0EF-1D54D2C15EA3}"/>
                  </a:ext>
                </a:extLst>
              </p:cNvPr>
              <p:cNvCxnSpPr/>
              <p:nvPr/>
            </p:nvCxnSpPr>
            <p:spPr>
              <a:xfrm flipV="1">
                <a:off x="4336359" y="1534399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27A07E9-27D0-2D87-F420-B6DC596FB9D7}"/>
                  </a:ext>
                </a:extLst>
              </p:cNvPr>
              <p:cNvCxnSpPr/>
              <p:nvPr/>
            </p:nvCxnSpPr>
            <p:spPr>
              <a:xfrm flipV="1">
                <a:off x="4339674" y="1726555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BFB287-04C8-3F9D-06C3-80CFA4A46D98}"/>
                  </a:ext>
                </a:extLst>
              </p:cNvPr>
              <p:cNvCxnSpPr/>
              <p:nvPr/>
            </p:nvCxnSpPr>
            <p:spPr>
              <a:xfrm flipV="1">
                <a:off x="4333050" y="1908772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4209C8E-A264-A4D5-76AE-9027F71832D0}"/>
                </a:ext>
              </a:extLst>
            </p:cNvPr>
            <p:cNvGrpSpPr/>
            <p:nvPr/>
          </p:nvGrpSpPr>
          <p:grpSpPr>
            <a:xfrm>
              <a:off x="7191194" y="1841879"/>
              <a:ext cx="1578106" cy="615204"/>
              <a:chOff x="4333050" y="1414017"/>
              <a:chExt cx="1578106" cy="615204"/>
            </a:xfrm>
          </p:grpSpPr>
          <p:sp>
            <p:nvSpPr>
              <p:cNvPr id="44" name="Rectangle 42">
                <a:extLst>
                  <a:ext uri="{FF2B5EF4-FFF2-40B4-BE49-F238E27FC236}">
                    <a16:creationId xmlns:a16="http://schemas.microsoft.com/office/drawing/2014/main" id="{370965D5-099F-5D53-1261-58426BE111A7}"/>
                  </a:ext>
                </a:extLst>
              </p:cNvPr>
              <p:cNvSpPr/>
              <p:nvPr/>
            </p:nvSpPr>
            <p:spPr>
              <a:xfrm>
                <a:off x="4743128" y="1414017"/>
                <a:ext cx="749517" cy="61520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-1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DejaVu Sans"/>
                    <a:cs typeface="+mn-cs"/>
                  </a:rPr>
                  <a:t>AI Module (AIM)</a:t>
                </a:r>
                <a:endParaRPr kumimoji="0" lang="it-IT" sz="14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EF3DCCC-9636-C944-25AE-16D0A018A9A3}"/>
                  </a:ext>
                </a:extLst>
              </p:cNvPr>
              <p:cNvCxnSpPr/>
              <p:nvPr/>
            </p:nvCxnSpPr>
            <p:spPr>
              <a:xfrm flipV="1">
                <a:off x="5505862" y="1541023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487E71A-0D32-A4DC-F68E-95FDD4C6069A}"/>
                  </a:ext>
                </a:extLst>
              </p:cNvPr>
              <p:cNvCxnSpPr/>
              <p:nvPr/>
            </p:nvCxnSpPr>
            <p:spPr>
              <a:xfrm flipV="1">
                <a:off x="5509177" y="1733179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46D1C2D-2848-A095-A557-F44840DAF77D}"/>
                  </a:ext>
                </a:extLst>
              </p:cNvPr>
              <p:cNvCxnSpPr/>
              <p:nvPr/>
            </p:nvCxnSpPr>
            <p:spPr>
              <a:xfrm flipV="1">
                <a:off x="5502553" y="1915396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9207B4-1DC3-6867-579C-1C2554C56355}"/>
                  </a:ext>
                </a:extLst>
              </p:cNvPr>
              <p:cNvCxnSpPr/>
              <p:nvPr/>
            </p:nvCxnSpPr>
            <p:spPr>
              <a:xfrm flipV="1">
                <a:off x="4336359" y="1534399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CF8D3AC-EB7C-B808-8139-325C3C70D4A8}"/>
                  </a:ext>
                </a:extLst>
              </p:cNvPr>
              <p:cNvCxnSpPr/>
              <p:nvPr/>
            </p:nvCxnSpPr>
            <p:spPr>
              <a:xfrm flipV="1">
                <a:off x="4339674" y="1726555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27C392-681A-1242-96A7-D5EA00D7E9CA}"/>
                  </a:ext>
                </a:extLst>
              </p:cNvPr>
              <p:cNvCxnSpPr/>
              <p:nvPr/>
            </p:nvCxnSpPr>
            <p:spPr>
              <a:xfrm flipV="1">
                <a:off x="4333050" y="1908772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2C6C9CE-CF9F-F077-4FE6-4F3AC943B282}"/>
                </a:ext>
              </a:extLst>
            </p:cNvPr>
            <p:cNvGrpSpPr/>
            <p:nvPr/>
          </p:nvGrpSpPr>
          <p:grpSpPr>
            <a:xfrm>
              <a:off x="7204448" y="2988190"/>
              <a:ext cx="1578106" cy="615204"/>
              <a:chOff x="4333050" y="1414017"/>
              <a:chExt cx="1578106" cy="615204"/>
            </a:xfrm>
          </p:grpSpPr>
          <p:sp>
            <p:nvSpPr>
              <p:cNvPr id="52" name="Rectangle 42">
                <a:extLst>
                  <a:ext uri="{FF2B5EF4-FFF2-40B4-BE49-F238E27FC236}">
                    <a16:creationId xmlns:a16="http://schemas.microsoft.com/office/drawing/2014/main" id="{270432C6-6DDE-4567-0B14-20AF8A08D1D3}"/>
                  </a:ext>
                </a:extLst>
              </p:cNvPr>
              <p:cNvSpPr/>
              <p:nvPr/>
            </p:nvSpPr>
            <p:spPr>
              <a:xfrm>
                <a:off x="4743128" y="1414017"/>
                <a:ext cx="749517" cy="61520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-1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DejaVu Sans"/>
                    <a:cs typeface="+mn-cs"/>
                  </a:rPr>
                  <a:t>AI Module (AIM)</a:t>
                </a:r>
                <a:endParaRPr kumimoji="0" lang="it-IT" sz="14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A68032E-40C7-8152-3613-20895B40BC41}"/>
                  </a:ext>
                </a:extLst>
              </p:cNvPr>
              <p:cNvCxnSpPr/>
              <p:nvPr/>
            </p:nvCxnSpPr>
            <p:spPr>
              <a:xfrm flipV="1">
                <a:off x="5505862" y="1541023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9F892E9-A73B-48E4-3796-942BB36E6593}"/>
                  </a:ext>
                </a:extLst>
              </p:cNvPr>
              <p:cNvCxnSpPr/>
              <p:nvPr/>
            </p:nvCxnSpPr>
            <p:spPr>
              <a:xfrm flipV="1">
                <a:off x="5509177" y="1733179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BAE5D7D-5A90-8F80-E2BD-1B81295E1244}"/>
                  </a:ext>
                </a:extLst>
              </p:cNvPr>
              <p:cNvCxnSpPr/>
              <p:nvPr/>
            </p:nvCxnSpPr>
            <p:spPr>
              <a:xfrm flipV="1">
                <a:off x="5502553" y="1915396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DF4C411-804E-EBAC-DD1B-9F4E1F48F04A}"/>
                  </a:ext>
                </a:extLst>
              </p:cNvPr>
              <p:cNvCxnSpPr/>
              <p:nvPr/>
            </p:nvCxnSpPr>
            <p:spPr>
              <a:xfrm flipV="1">
                <a:off x="4336359" y="1534399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45D2E0E-CEBD-DE93-3E52-6E164D11C5CE}"/>
                  </a:ext>
                </a:extLst>
              </p:cNvPr>
              <p:cNvCxnSpPr/>
              <p:nvPr/>
            </p:nvCxnSpPr>
            <p:spPr>
              <a:xfrm flipV="1">
                <a:off x="4339674" y="1726555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364A7F7-72D0-0EC7-A3D6-B3FE283D5E46}"/>
                  </a:ext>
                </a:extLst>
              </p:cNvPr>
              <p:cNvCxnSpPr/>
              <p:nvPr/>
            </p:nvCxnSpPr>
            <p:spPr>
              <a:xfrm flipV="1">
                <a:off x="4333050" y="1908772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0C279BF-8655-60EC-522E-E6817BAA8178}"/>
                </a:ext>
              </a:extLst>
            </p:cNvPr>
            <p:cNvGrpSpPr/>
            <p:nvPr/>
          </p:nvGrpSpPr>
          <p:grpSpPr>
            <a:xfrm>
              <a:off x="5541304" y="2895426"/>
              <a:ext cx="1578106" cy="615204"/>
              <a:chOff x="4333050" y="1414017"/>
              <a:chExt cx="1578106" cy="615204"/>
            </a:xfrm>
          </p:grpSpPr>
          <p:sp>
            <p:nvSpPr>
              <p:cNvPr id="60" name="Rectangle 42">
                <a:extLst>
                  <a:ext uri="{FF2B5EF4-FFF2-40B4-BE49-F238E27FC236}">
                    <a16:creationId xmlns:a16="http://schemas.microsoft.com/office/drawing/2014/main" id="{7F8064E2-73AD-7FA4-3B85-5181334151C4}"/>
                  </a:ext>
                </a:extLst>
              </p:cNvPr>
              <p:cNvSpPr/>
              <p:nvPr/>
            </p:nvSpPr>
            <p:spPr>
              <a:xfrm>
                <a:off x="4743128" y="1414017"/>
                <a:ext cx="749517" cy="61520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-1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DejaVu Sans"/>
                    <a:cs typeface="+mn-cs"/>
                  </a:rPr>
                  <a:t>AI Module (AIM)</a:t>
                </a:r>
                <a:endParaRPr kumimoji="0" lang="it-IT" sz="14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57D6C38-10CB-4D92-7ECC-5CEDB38B7C2A}"/>
                  </a:ext>
                </a:extLst>
              </p:cNvPr>
              <p:cNvCxnSpPr/>
              <p:nvPr/>
            </p:nvCxnSpPr>
            <p:spPr>
              <a:xfrm flipV="1">
                <a:off x="5505862" y="1541023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463C769-1362-FDF4-3637-8CA0B5CB4F25}"/>
                  </a:ext>
                </a:extLst>
              </p:cNvPr>
              <p:cNvCxnSpPr/>
              <p:nvPr/>
            </p:nvCxnSpPr>
            <p:spPr>
              <a:xfrm flipV="1">
                <a:off x="5509177" y="1733179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648BA2E-BD1A-1E36-B111-E26179B31B15}"/>
                  </a:ext>
                </a:extLst>
              </p:cNvPr>
              <p:cNvCxnSpPr/>
              <p:nvPr/>
            </p:nvCxnSpPr>
            <p:spPr>
              <a:xfrm flipV="1">
                <a:off x="5502553" y="1915396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94ED37E-EFC1-5BC3-BDA0-A55E63D2F052}"/>
                  </a:ext>
                </a:extLst>
              </p:cNvPr>
              <p:cNvCxnSpPr/>
              <p:nvPr/>
            </p:nvCxnSpPr>
            <p:spPr>
              <a:xfrm flipV="1">
                <a:off x="4336359" y="1534399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E61C105-8C3E-85CB-2B98-FE02C4211041}"/>
                  </a:ext>
                </a:extLst>
              </p:cNvPr>
              <p:cNvCxnSpPr/>
              <p:nvPr/>
            </p:nvCxnSpPr>
            <p:spPr>
              <a:xfrm flipV="1">
                <a:off x="4339674" y="1726555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029590C-A856-5630-8D8F-3AE0CB39A381}"/>
                  </a:ext>
                </a:extLst>
              </p:cNvPr>
              <p:cNvCxnSpPr/>
              <p:nvPr/>
            </p:nvCxnSpPr>
            <p:spPr>
              <a:xfrm flipV="1">
                <a:off x="4333050" y="1908772"/>
                <a:ext cx="401979" cy="4"/>
              </a:xfrm>
              <a:prstGeom prst="line">
                <a:avLst/>
              </a:prstGeom>
              <a:noFill/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/>
            </p:style>
          </p:cxn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549BE15-B282-1D2C-23FD-84294DAF8FF4}"/>
              </a:ext>
            </a:extLst>
          </p:cNvPr>
          <p:cNvSpPr txBox="1"/>
          <p:nvPr/>
        </p:nvSpPr>
        <p:spPr>
          <a:xfrm>
            <a:off x="9558496" y="1899032"/>
            <a:ext cx="23940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market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components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standardises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functions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Interfaces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competing 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0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38AE96-8759-5B21-3437-86CA3385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Autonomous Vehicles (CAV)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8C1E8D-BDF0-D8DB-9EFD-64CC9C12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Collaboratively and constantly refined AI Models </a:t>
            </a:r>
          </a:p>
          <a:p>
            <a:pPr lvl="1"/>
            <a:r>
              <a:rPr lang="en-US" dirty="0"/>
              <a:t>Comparison of results in Simulation of Use Cases.</a:t>
            </a:r>
          </a:p>
          <a:p>
            <a:pPr lvl="1"/>
            <a:r>
              <a:rPr lang="en-US" dirty="0"/>
              <a:t>Partitioning of AIM component revisions</a:t>
            </a:r>
          </a:p>
          <a:p>
            <a:pPr lvl="1"/>
            <a:r>
              <a:rPr lang="en-US" dirty="0"/>
              <a:t>Improved interfaces and Licensed Framework Reference from MPAI</a:t>
            </a:r>
          </a:p>
          <a:p>
            <a:r>
              <a:rPr lang="en-US" dirty="0"/>
              <a:t>Users/regulators: make sure that a CAV is safe, reliable, and explainable. </a:t>
            </a:r>
          </a:p>
          <a:p>
            <a:r>
              <a:rPr lang="en-US" dirty="0"/>
              <a:t>Facilitated by CAV’s componentization for Edge compute.</a:t>
            </a:r>
          </a:p>
          <a:p>
            <a:r>
              <a:rPr lang="en-US" dirty="0"/>
              <a:t>Standard-based components accelerate a CAV mass market. </a:t>
            </a:r>
          </a:p>
          <a:p>
            <a:r>
              <a:rPr lang="en-US" dirty="0"/>
              <a:t>CAV standards as milestones in a process for intercommunication,</a:t>
            </a:r>
          </a:p>
          <a:p>
            <a:pPr marL="0" indent="0">
              <a:buNone/>
            </a:pPr>
            <a:r>
              <a:rPr lang="en-US" dirty="0"/>
              <a:t>	moving from research to standardization to deployment. </a:t>
            </a:r>
          </a:p>
          <a:p>
            <a:pPr marL="0" indent="0">
              <a:buNone/>
            </a:pP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28A9E-32D4-9F12-06E6-C7106960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6D816-486D-96E4-9F9D-79A4282A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15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0" name="Picture 34"/>
          <p:cNvPicPr/>
          <p:nvPr/>
        </p:nvPicPr>
        <p:blipFill>
          <a:blip r:embed="rId2"/>
          <a:stretch/>
        </p:blipFill>
        <p:spPr>
          <a:xfrm>
            <a:off x="7932240" y="3875760"/>
            <a:ext cx="723240" cy="932760"/>
          </a:xfrm>
          <a:prstGeom prst="rect">
            <a:avLst/>
          </a:prstGeom>
          <a:ln w="0">
            <a:noFill/>
          </a:ln>
        </p:spPr>
      </p:pic>
      <p:pic>
        <p:nvPicPr>
          <p:cNvPr id="2651" name="Picture 31"/>
          <p:cNvPicPr/>
          <p:nvPr/>
        </p:nvPicPr>
        <p:blipFill>
          <a:blip r:embed="rId3"/>
          <a:stretch/>
        </p:blipFill>
        <p:spPr>
          <a:xfrm>
            <a:off x="7928280" y="2372040"/>
            <a:ext cx="932760" cy="723240"/>
          </a:xfrm>
          <a:prstGeom prst="rect">
            <a:avLst/>
          </a:prstGeom>
          <a:ln w="0">
            <a:noFill/>
          </a:ln>
        </p:spPr>
      </p:pic>
      <p:pic>
        <p:nvPicPr>
          <p:cNvPr id="2652" name="Picture 26"/>
          <p:cNvPicPr/>
          <p:nvPr/>
        </p:nvPicPr>
        <p:blipFill>
          <a:blip r:embed="rId3"/>
          <a:stretch/>
        </p:blipFill>
        <p:spPr>
          <a:xfrm>
            <a:off x="5702400" y="3499920"/>
            <a:ext cx="932760" cy="723240"/>
          </a:xfrm>
          <a:prstGeom prst="rect">
            <a:avLst/>
          </a:prstGeom>
          <a:ln w="0">
            <a:noFill/>
          </a:ln>
        </p:spPr>
      </p:pic>
      <p:pic>
        <p:nvPicPr>
          <p:cNvPr id="2653" name="Picture 4"/>
          <p:cNvPicPr/>
          <p:nvPr/>
        </p:nvPicPr>
        <p:blipFill>
          <a:blip r:embed="rId2"/>
          <a:stretch/>
        </p:blipFill>
        <p:spPr>
          <a:xfrm>
            <a:off x="8802720" y="3117240"/>
            <a:ext cx="723240" cy="932760"/>
          </a:xfrm>
          <a:prstGeom prst="rect">
            <a:avLst/>
          </a:prstGeom>
          <a:ln w="0">
            <a:noFill/>
          </a:ln>
        </p:spPr>
      </p:pic>
      <p:pic>
        <p:nvPicPr>
          <p:cNvPr id="2654" name="Picture 5"/>
          <p:cNvPicPr/>
          <p:nvPr/>
        </p:nvPicPr>
        <p:blipFill>
          <a:blip r:embed="rId2"/>
          <a:stretch/>
        </p:blipFill>
        <p:spPr>
          <a:xfrm>
            <a:off x="7224840" y="3123000"/>
            <a:ext cx="723240" cy="932760"/>
          </a:xfrm>
          <a:prstGeom prst="rect">
            <a:avLst/>
          </a:prstGeom>
          <a:ln w="0">
            <a:noFill/>
          </a:ln>
        </p:spPr>
      </p:pic>
      <p:pic>
        <p:nvPicPr>
          <p:cNvPr id="2655" name="Picture 6"/>
          <p:cNvPicPr/>
          <p:nvPr/>
        </p:nvPicPr>
        <p:blipFill>
          <a:blip r:embed="rId3"/>
          <a:stretch/>
        </p:blipFill>
        <p:spPr>
          <a:xfrm>
            <a:off x="6097680" y="5383800"/>
            <a:ext cx="932760" cy="723240"/>
          </a:xfrm>
          <a:prstGeom prst="rect">
            <a:avLst/>
          </a:prstGeom>
          <a:ln w="0">
            <a:noFill/>
          </a:ln>
        </p:spPr>
      </p:pic>
      <p:pic>
        <p:nvPicPr>
          <p:cNvPr id="2656" name="Picture 7"/>
          <p:cNvPicPr/>
          <p:nvPr/>
        </p:nvPicPr>
        <p:blipFill>
          <a:blip r:embed="rId2"/>
          <a:stretch/>
        </p:blipFill>
        <p:spPr>
          <a:xfrm>
            <a:off x="4516920" y="3960720"/>
            <a:ext cx="723240" cy="932760"/>
          </a:xfrm>
          <a:prstGeom prst="rect">
            <a:avLst/>
          </a:prstGeom>
          <a:ln w="0">
            <a:noFill/>
          </a:ln>
        </p:spPr>
      </p:pic>
      <p:pic>
        <p:nvPicPr>
          <p:cNvPr id="2657" name="Picture 8"/>
          <p:cNvPicPr/>
          <p:nvPr/>
        </p:nvPicPr>
        <p:blipFill>
          <a:blip r:embed="rId2"/>
          <a:stretch/>
        </p:blipFill>
        <p:spPr>
          <a:xfrm>
            <a:off x="3135600" y="3925440"/>
            <a:ext cx="723240" cy="932760"/>
          </a:xfrm>
          <a:prstGeom prst="rect">
            <a:avLst/>
          </a:prstGeom>
          <a:ln w="0">
            <a:noFill/>
          </a:ln>
        </p:spPr>
      </p:pic>
      <p:pic>
        <p:nvPicPr>
          <p:cNvPr id="2658" name="Picture 9"/>
          <p:cNvPicPr/>
          <p:nvPr/>
        </p:nvPicPr>
        <p:blipFill>
          <a:blip r:embed="rId3"/>
          <a:stretch/>
        </p:blipFill>
        <p:spPr>
          <a:xfrm>
            <a:off x="5325120" y="1344960"/>
            <a:ext cx="932760" cy="723240"/>
          </a:xfrm>
          <a:prstGeom prst="rect">
            <a:avLst/>
          </a:prstGeom>
          <a:ln w="0">
            <a:noFill/>
          </a:ln>
        </p:spPr>
      </p:pic>
      <p:sp>
        <p:nvSpPr>
          <p:cNvPr id="2659" name="Straight Connector 10"/>
          <p:cNvSpPr/>
          <p:nvPr/>
        </p:nvSpPr>
        <p:spPr>
          <a:xfrm>
            <a:off x="5425200" y="1121400"/>
            <a:ext cx="360" cy="210276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0" name="Straight Connector 11"/>
          <p:cNvSpPr/>
          <p:nvPr/>
        </p:nvSpPr>
        <p:spPr>
          <a:xfrm>
            <a:off x="6868080" y="992160"/>
            <a:ext cx="360" cy="223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1" name="Straight Connector 12"/>
          <p:cNvSpPr/>
          <p:nvPr/>
        </p:nvSpPr>
        <p:spPr>
          <a:xfrm>
            <a:off x="6900120" y="3222000"/>
            <a:ext cx="298764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2" name="Straight Connector 13"/>
          <p:cNvSpPr/>
          <p:nvPr/>
        </p:nvSpPr>
        <p:spPr>
          <a:xfrm>
            <a:off x="2436480" y="3207960"/>
            <a:ext cx="298764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3" name="Straight Connector 14"/>
          <p:cNvSpPr/>
          <p:nvPr/>
        </p:nvSpPr>
        <p:spPr>
          <a:xfrm>
            <a:off x="2456280" y="4659840"/>
            <a:ext cx="298800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4" name="Straight Connector 15"/>
          <p:cNvSpPr/>
          <p:nvPr/>
        </p:nvSpPr>
        <p:spPr>
          <a:xfrm>
            <a:off x="5433120" y="4678920"/>
            <a:ext cx="360" cy="210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5" name="Straight Connector 16"/>
          <p:cNvSpPr/>
          <p:nvPr/>
        </p:nvSpPr>
        <p:spPr>
          <a:xfrm>
            <a:off x="6868080" y="4671720"/>
            <a:ext cx="360" cy="21027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6" name="Straight Connector 17"/>
          <p:cNvSpPr/>
          <p:nvPr/>
        </p:nvSpPr>
        <p:spPr>
          <a:xfrm>
            <a:off x="6900120" y="4663800"/>
            <a:ext cx="298764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67" name="Picture 4"/>
          <p:cNvPicPr/>
          <p:nvPr/>
        </p:nvPicPr>
        <p:blipFill>
          <a:blip r:embed="rId4"/>
          <a:stretch/>
        </p:blipFill>
        <p:spPr>
          <a:xfrm>
            <a:off x="4412880" y="2171520"/>
            <a:ext cx="951840" cy="951840"/>
          </a:xfrm>
          <a:prstGeom prst="rect">
            <a:avLst/>
          </a:prstGeom>
          <a:ln w="0">
            <a:noFill/>
          </a:ln>
        </p:spPr>
      </p:pic>
      <p:pic>
        <p:nvPicPr>
          <p:cNvPr id="2668" name="Picture 19"/>
          <p:cNvPicPr/>
          <p:nvPr/>
        </p:nvPicPr>
        <p:blipFill>
          <a:blip r:embed="rId5"/>
          <a:stretch/>
        </p:blipFill>
        <p:spPr>
          <a:xfrm>
            <a:off x="4503240" y="4153320"/>
            <a:ext cx="923040" cy="513720"/>
          </a:xfrm>
          <a:prstGeom prst="rect">
            <a:avLst/>
          </a:prstGeom>
          <a:ln w="0">
            <a:noFill/>
          </a:ln>
        </p:spPr>
      </p:pic>
      <p:pic>
        <p:nvPicPr>
          <p:cNvPr id="2669" name="Picture 20"/>
          <p:cNvPicPr/>
          <p:nvPr/>
        </p:nvPicPr>
        <p:blipFill>
          <a:blip r:embed="rId5"/>
          <a:stretch/>
        </p:blipFill>
        <p:spPr>
          <a:xfrm>
            <a:off x="3132720" y="4116960"/>
            <a:ext cx="923040" cy="513720"/>
          </a:xfrm>
          <a:prstGeom prst="rect">
            <a:avLst/>
          </a:prstGeom>
          <a:ln w="0">
            <a:noFill/>
          </a:ln>
        </p:spPr>
      </p:pic>
      <p:pic>
        <p:nvPicPr>
          <p:cNvPr id="2670" name="Picture 21"/>
          <p:cNvPicPr/>
          <p:nvPr/>
        </p:nvPicPr>
        <p:blipFill>
          <a:blip r:embed="rId6"/>
          <a:stretch/>
        </p:blipFill>
        <p:spPr>
          <a:xfrm>
            <a:off x="5489640" y="1108080"/>
            <a:ext cx="608760" cy="999360"/>
          </a:xfrm>
          <a:prstGeom prst="rect">
            <a:avLst/>
          </a:prstGeom>
          <a:ln w="0">
            <a:noFill/>
          </a:ln>
        </p:spPr>
      </p:pic>
      <p:pic>
        <p:nvPicPr>
          <p:cNvPr id="2671" name="Picture 22"/>
          <p:cNvPicPr/>
          <p:nvPr/>
        </p:nvPicPr>
        <p:blipFill>
          <a:blip r:embed="rId7"/>
          <a:stretch/>
        </p:blipFill>
        <p:spPr>
          <a:xfrm>
            <a:off x="6258600" y="5223240"/>
            <a:ext cx="608760" cy="999360"/>
          </a:xfrm>
          <a:prstGeom prst="rect">
            <a:avLst/>
          </a:prstGeom>
          <a:ln w="0">
            <a:noFill/>
          </a:ln>
        </p:spPr>
      </p:pic>
      <p:pic>
        <p:nvPicPr>
          <p:cNvPr id="2672" name="Picture 23"/>
          <p:cNvPicPr/>
          <p:nvPr/>
        </p:nvPicPr>
        <p:blipFill>
          <a:blip r:embed="rId8"/>
          <a:stretch/>
        </p:blipFill>
        <p:spPr>
          <a:xfrm>
            <a:off x="7102440" y="3282840"/>
            <a:ext cx="999360" cy="608760"/>
          </a:xfrm>
          <a:prstGeom prst="rect">
            <a:avLst/>
          </a:prstGeom>
          <a:ln w="0">
            <a:noFill/>
          </a:ln>
        </p:spPr>
      </p:pic>
      <p:pic>
        <p:nvPicPr>
          <p:cNvPr id="2673" name="Picture 24"/>
          <p:cNvPicPr/>
          <p:nvPr/>
        </p:nvPicPr>
        <p:blipFill>
          <a:blip r:embed="rId8"/>
          <a:stretch/>
        </p:blipFill>
        <p:spPr>
          <a:xfrm>
            <a:off x="8665920" y="3265920"/>
            <a:ext cx="999360" cy="608760"/>
          </a:xfrm>
          <a:prstGeom prst="rect">
            <a:avLst/>
          </a:prstGeom>
          <a:ln w="0">
            <a:noFill/>
          </a:ln>
        </p:spPr>
      </p:pic>
      <p:pic>
        <p:nvPicPr>
          <p:cNvPr id="2674" name="Picture 25"/>
          <p:cNvPicPr/>
          <p:nvPr/>
        </p:nvPicPr>
        <p:blipFill>
          <a:blip r:embed="rId9"/>
          <a:stretch/>
        </p:blipFill>
        <p:spPr>
          <a:xfrm>
            <a:off x="5873040" y="3386520"/>
            <a:ext cx="580320" cy="1218600"/>
          </a:xfrm>
          <a:prstGeom prst="rect">
            <a:avLst/>
          </a:prstGeom>
          <a:ln w="0">
            <a:noFill/>
          </a:ln>
        </p:spPr>
      </p:pic>
      <p:pic>
        <p:nvPicPr>
          <p:cNvPr id="2675" name="Picture 27"/>
          <p:cNvPicPr/>
          <p:nvPr/>
        </p:nvPicPr>
        <p:blipFill>
          <a:blip r:embed="rId2"/>
          <a:stretch/>
        </p:blipFill>
        <p:spPr>
          <a:xfrm>
            <a:off x="2905200" y="2121840"/>
            <a:ext cx="723240" cy="932760"/>
          </a:xfrm>
          <a:prstGeom prst="rect">
            <a:avLst/>
          </a:prstGeom>
          <a:ln w="0">
            <a:noFill/>
          </a:ln>
        </p:spPr>
      </p:pic>
      <p:pic>
        <p:nvPicPr>
          <p:cNvPr id="2676" name="Picture 28"/>
          <p:cNvPicPr/>
          <p:nvPr/>
        </p:nvPicPr>
        <p:blipFill>
          <a:blip r:embed="rId8"/>
          <a:stretch/>
        </p:blipFill>
        <p:spPr>
          <a:xfrm>
            <a:off x="2768400" y="2270520"/>
            <a:ext cx="999360" cy="608760"/>
          </a:xfrm>
          <a:prstGeom prst="rect">
            <a:avLst/>
          </a:prstGeom>
          <a:ln w="0">
            <a:noFill/>
          </a:ln>
        </p:spPr>
      </p:pic>
      <p:pic>
        <p:nvPicPr>
          <p:cNvPr id="2677" name="Picture 2" descr="Free photo: Human - Activity, Face, Man - Free Download - Jooinn"/>
          <p:cNvPicPr/>
          <p:nvPr/>
        </p:nvPicPr>
        <p:blipFill>
          <a:blip r:embed="rId10"/>
          <a:stretch/>
        </p:blipFill>
        <p:spPr>
          <a:xfrm>
            <a:off x="2820240" y="1321200"/>
            <a:ext cx="446040" cy="446040"/>
          </a:xfrm>
          <a:prstGeom prst="rect">
            <a:avLst/>
          </a:prstGeom>
          <a:ln w="0">
            <a:noFill/>
          </a:ln>
        </p:spPr>
      </p:pic>
      <p:sp>
        <p:nvSpPr>
          <p:cNvPr id="2678" name="Arrow: Up-Down 1"/>
          <p:cNvSpPr/>
          <p:nvPr/>
        </p:nvSpPr>
        <p:spPr>
          <a:xfrm>
            <a:off x="2941920" y="1833480"/>
            <a:ext cx="190080" cy="34452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79" name="Picture 29"/>
          <p:cNvPicPr/>
          <p:nvPr/>
        </p:nvPicPr>
        <p:blipFill>
          <a:blip r:embed="rId11"/>
          <a:stretch/>
        </p:blipFill>
        <p:spPr>
          <a:xfrm>
            <a:off x="8189280" y="2244960"/>
            <a:ext cx="408960" cy="932760"/>
          </a:xfrm>
          <a:prstGeom prst="rect">
            <a:avLst/>
          </a:prstGeom>
          <a:ln w="0">
            <a:noFill/>
          </a:ln>
        </p:spPr>
      </p:pic>
      <p:pic>
        <p:nvPicPr>
          <p:cNvPr id="2680" name="Picture 2" descr="Biker Icon #46521 - Free Icons Library"/>
          <p:cNvPicPr/>
          <p:nvPr/>
        </p:nvPicPr>
        <p:blipFill>
          <a:blip r:embed="rId12"/>
          <a:stretch/>
        </p:blipFill>
        <p:spPr>
          <a:xfrm>
            <a:off x="8070840" y="3976200"/>
            <a:ext cx="707760" cy="707760"/>
          </a:xfrm>
          <a:prstGeom prst="rect">
            <a:avLst/>
          </a:prstGeom>
          <a:ln w="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C38D3-08F8-F1D9-1ECA-E5701449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267057"/>
            <a:ext cx="10182707" cy="1280890"/>
          </a:xfrm>
        </p:spPr>
        <p:txBody>
          <a:bodyPr/>
          <a:lstStyle/>
          <a:p>
            <a:r>
              <a:rPr lang="en-US" dirty="0"/>
              <a:t>Elements of a CAV Use Case Simulation</a:t>
            </a:r>
            <a:endParaRPr lang="en-1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1EC14-0DB0-409C-1C75-EF5B62ADF02F}"/>
              </a:ext>
            </a:extLst>
          </p:cNvPr>
          <p:cNvSpPr txBox="1"/>
          <p:nvPr/>
        </p:nvSpPr>
        <p:spPr>
          <a:xfrm>
            <a:off x="1706438" y="133130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Passenger</a:t>
            </a:r>
            <a:endParaRPr kumimoji="0" lang="en-15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B5F8B-A29A-C7AE-791E-9C1E21CF8B43}"/>
              </a:ext>
            </a:extLst>
          </p:cNvPr>
          <p:cNvSpPr txBox="1"/>
          <p:nvPr/>
        </p:nvSpPr>
        <p:spPr>
          <a:xfrm flipH="1">
            <a:off x="3699083" y="3220062"/>
            <a:ext cx="175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Roadside Unit</a:t>
            </a:r>
            <a:endParaRPr kumimoji="0" lang="en-15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77C6B-2BCF-D20B-B281-35CAA5C0FD5C}"/>
              </a:ext>
            </a:extLst>
          </p:cNvPr>
          <p:cNvSpPr txBox="1"/>
          <p:nvPr/>
        </p:nvSpPr>
        <p:spPr>
          <a:xfrm>
            <a:off x="5496342" y="463307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Traffic light</a:t>
            </a:r>
            <a:endParaRPr kumimoji="0" lang="en-15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37546-80B6-D7D7-37CB-9FB728C5D86C}"/>
              </a:ext>
            </a:extLst>
          </p:cNvPr>
          <p:cNvSpPr txBox="1"/>
          <p:nvPr/>
        </p:nvSpPr>
        <p:spPr>
          <a:xfrm>
            <a:off x="7842566" y="176566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Human</a:t>
            </a:r>
            <a:endParaRPr kumimoji="0" lang="en-15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313A2-BE83-4468-1CE1-8D536452A961}"/>
              </a:ext>
            </a:extLst>
          </p:cNvPr>
          <p:cNvSpPr txBox="1"/>
          <p:nvPr/>
        </p:nvSpPr>
        <p:spPr>
          <a:xfrm>
            <a:off x="7498322" y="4892023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Other vehicles</a:t>
            </a:r>
            <a:endParaRPr kumimoji="0" lang="en-15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E5E94-CE82-1ACA-A908-F975A9780B5D}"/>
              </a:ext>
            </a:extLst>
          </p:cNvPr>
          <p:cNvSpPr txBox="1"/>
          <p:nvPr/>
        </p:nvSpPr>
        <p:spPr>
          <a:xfrm>
            <a:off x="5240160" y="623486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CAV-enabled vehicles</a:t>
            </a:r>
            <a:endParaRPr kumimoji="0" lang="en-15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796670-AFBF-8672-42E8-BFD73F3D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E37BF67-5F3C-D071-8921-B5E4378C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1" name="Picture 28"/>
          <p:cNvPicPr/>
          <p:nvPr/>
        </p:nvPicPr>
        <p:blipFill>
          <a:blip r:embed="rId2"/>
          <a:stretch/>
        </p:blipFill>
        <p:spPr>
          <a:xfrm>
            <a:off x="9182520" y="3900240"/>
            <a:ext cx="932760" cy="723240"/>
          </a:xfrm>
          <a:prstGeom prst="rect">
            <a:avLst/>
          </a:prstGeom>
          <a:ln w="0">
            <a:noFill/>
          </a:ln>
        </p:spPr>
      </p:pic>
      <p:sp>
        <p:nvSpPr>
          <p:cNvPr id="2682" name="Rectangle 3"/>
          <p:cNvSpPr/>
          <p:nvPr/>
        </p:nvSpPr>
        <p:spPr>
          <a:xfrm>
            <a:off x="2692440" y="2406960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Environment Sensing Subsystem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(ESS)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3" name="Rectangle 4"/>
          <p:cNvSpPr/>
          <p:nvPr/>
        </p:nvSpPr>
        <p:spPr>
          <a:xfrm>
            <a:off x="2692440" y="4089240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Human-CAV Interaction 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(HCI)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4" name="Rectangle 5"/>
          <p:cNvSpPr/>
          <p:nvPr/>
        </p:nvSpPr>
        <p:spPr>
          <a:xfrm>
            <a:off x="5364000" y="3233520"/>
            <a:ext cx="1868760" cy="139032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Autonomous Motion Subsystem (AMS)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5" name="Rectangle 7"/>
          <p:cNvSpPr/>
          <p:nvPr/>
        </p:nvSpPr>
        <p:spPr>
          <a:xfrm>
            <a:off x="8025480" y="2354040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Motion Actuation Subsystem 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(MAS)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6" name="Straight Arrow Connector 9"/>
          <p:cNvSpPr/>
          <p:nvPr/>
        </p:nvSpPr>
        <p:spPr>
          <a:xfrm flipV="1">
            <a:off x="4572000" y="3423240"/>
            <a:ext cx="791280" cy="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7" name="Straight Arrow Connector 11"/>
          <p:cNvSpPr/>
          <p:nvPr/>
        </p:nvSpPr>
        <p:spPr>
          <a:xfrm>
            <a:off x="4561920" y="4439880"/>
            <a:ext cx="801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8" name="Straight Arrow Connector 12"/>
          <p:cNvSpPr/>
          <p:nvPr/>
        </p:nvSpPr>
        <p:spPr>
          <a:xfrm>
            <a:off x="7214400" y="3423960"/>
            <a:ext cx="83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9" name="Straight Arrow Connector 13"/>
          <p:cNvSpPr/>
          <p:nvPr/>
        </p:nvSpPr>
        <p:spPr>
          <a:xfrm>
            <a:off x="7233120" y="4411800"/>
            <a:ext cx="762840" cy="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90" name="Picture 2" descr="Free photo: Human - Activity, Face, Man - Free Download - Jooinn"/>
          <p:cNvPicPr/>
          <p:nvPr/>
        </p:nvPicPr>
        <p:blipFill>
          <a:blip r:embed="rId3"/>
          <a:stretch/>
        </p:blipFill>
        <p:spPr>
          <a:xfrm>
            <a:off x="1975680" y="4392720"/>
            <a:ext cx="659520" cy="659520"/>
          </a:xfrm>
          <a:prstGeom prst="rect">
            <a:avLst/>
          </a:prstGeom>
          <a:ln w="0">
            <a:noFill/>
          </a:ln>
        </p:spPr>
      </p:pic>
      <p:pic>
        <p:nvPicPr>
          <p:cNvPr id="2691" name="Picture 18"/>
          <p:cNvPicPr/>
          <p:nvPr/>
        </p:nvPicPr>
        <p:blipFill>
          <a:blip r:embed="rId2"/>
          <a:stretch/>
        </p:blipFill>
        <p:spPr>
          <a:xfrm>
            <a:off x="9206280" y="4741560"/>
            <a:ext cx="932760" cy="723240"/>
          </a:xfrm>
          <a:prstGeom prst="rect">
            <a:avLst/>
          </a:prstGeom>
          <a:ln w="0">
            <a:noFill/>
          </a:ln>
        </p:spPr>
      </p:pic>
      <p:pic>
        <p:nvPicPr>
          <p:cNvPr id="2692" name="Picture 19"/>
          <p:cNvPicPr/>
          <p:nvPr/>
        </p:nvPicPr>
        <p:blipFill>
          <a:blip r:embed="rId4"/>
          <a:stretch/>
        </p:blipFill>
        <p:spPr>
          <a:xfrm>
            <a:off x="9468000" y="4628520"/>
            <a:ext cx="408960" cy="932760"/>
          </a:xfrm>
          <a:prstGeom prst="rect">
            <a:avLst/>
          </a:prstGeom>
          <a:ln w="0">
            <a:noFill/>
          </a:ln>
        </p:spPr>
      </p:pic>
      <p:pic>
        <p:nvPicPr>
          <p:cNvPr id="2693" name="Picture 4"/>
          <p:cNvPicPr/>
          <p:nvPr/>
        </p:nvPicPr>
        <p:blipFill>
          <a:blip r:embed="rId5"/>
          <a:stretch/>
        </p:blipFill>
        <p:spPr>
          <a:xfrm>
            <a:off x="8071560" y="4784040"/>
            <a:ext cx="951840" cy="951840"/>
          </a:xfrm>
          <a:prstGeom prst="rect">
            <a:avLst/>
          </a:prstGeom>
          <a:ln w="0">
            <a:noFill/>
          </a:ln>
        </p:spPr>
      </p:pic>
      <p:pic>
        <p:nvPicPr>
          <p:cNvPr id="2694" name="Picture 21"/>
          <p:cNvPicPr/>
          <p:nvPr/>
        </p:nvPicPr>
        <p:blipFill>
          <a:blip r:embed="rId6"/>
          <a:stretch/>
        </p:blipFill>
        <p:spPr>
          <a:xfrm>
            <a:off x="8115840" y="3639600"/>
            <a:ext cx="795600" cy="1026000"/>
          </a:xfrm>
          <a:prstGeom prst="rect">
            <a:avLst/>
          </a:prstGeom>
          <a:ln w="0">
            <a:noFill/>
          </a:ln>
        </p:spPr>
      </p:pic>
      <p:pic>
        <p:nvPicPr>
          <p:cNvPr id="2695" name="Picture 22"/>
          <p:cNvPicPr/>
          <p:nvPr/>
        </p:nvPicPr>
        <p:blipFill>
          <a:blip r:embed="rId7"/>
          <a:stretch/>
        </p:blipFill>
        <p:spPr>
          <a:xfrm>
            <a:off x="8136720" y="3849120"/>
            <a:ext cx="1015560" cy="565200"/>
          </a:xfrm>
          <a:prstGeom prst="rect">
            <a:avLst/>
          </a:prstGeom>
          <a:ln w="0">
            <a:noFill/>
          </a:ln>
        </p:spPr>
      </p:pic>
      <p:pic>
        <p:nvPicPr>
          <p:cNvPr id="2696" name="Picture 2" descr="Biker Icon #46521 - Free Icons Library"/>
          <p:cNvPicPr/>
          <p:nvPr/>
        </p:nvPicPr>
        <p:blipFill>
          <a:blip r:embed="rId8"/>
          <a:stretch/>
        </p:blipFill>
        <p:spPr>
          <a:xfrm>
            <a:off x="9315000" y="3871080"/>
            <a:ext cx="707760" cy="707760"/>
          </a:xfrm>
          <a:prstGeom prst="rect">
            <a:avLst/>
          </a:prstGeom>
          <a:ln w="0">
            <a:noFill/>
          </a:ln>
        </p:spPr>
      </p:pic>
      <p:pic>
        <p:nvPicPr>
          <p:cNvPr id="2697" name="Picture 30"/>
          <p:cNvPicPr/>
          <p:nvPr/>
        </p:nvPicPr>
        <p:blipFill>
          <a:blip r:embed="rId9"/>
          <a:stretch/>
        </p:blipFill>
        <p:spPr>
          <a:xfrm>
            <a:off x="10005471" y="2327012"/>
            <a:ext cx="2171760" cy="1989721"/>
          </a:xfrm>
          <a:prstGeom prst="rect">
            <a:avLst/>
          </a:prstGeom>
          <a:ln w="0">
            <a:noFill/>
          </a:ln>
        </p:spPr>
      </p:pic>
      <p:pic>
        <p:nvPicPr>
          <p:cNvPr id="2698" name="Picture 32"/>
          <p:cNvPicPr/>
          <p:nvPr/>
        </p:nvPicPr>
        <p:blipFill>
          <a:blip r:embed="rId10"/>
          <a:stretch/>
        </p:blipFill>
        <p:spPr>
          <a:xfrm>
            <a:off x="924480" y="2637000"/>
            <a:ext cx="1689840" cy="828000"/>
          </a:xfrm>
          <a:prstGeom prst="rect">
            <a:avLst/>
          </a:prstGeom>
          <a:ln w="0">
            <a:noFill/>
          </a:ln>
        </p:spPr>
      </p:pic>
      <p:sp>
        <p:nvSpPr>
          <p:cNvPr id="2699" name="Straight Arrow Connector 23"/>
          <p:cNvSpPr/>
          <p:nvPr/>
        </p:nvSpPr>
        <p:spPr>
          <a:xfrm>
            <a:off x="4572000" y="2711520"/>
            <a:ext cx="3424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0" name="Straight Arrow Connector 25"/>
          <p:cNvSpPr/>
          <p:nvPr/>
        </p:nvSpPr>
        <p:spPr>
          <a:xfrm>
            <a:off x="4544280" y="5090760"/>
            <a:ext cx="345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DF50C-1F68-53C7-DBD3-7851FC70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 Subsystems containing AIM (modules)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A36ED7-27F1-0423-F0CB-916E5B0ED19F}"/>
              </a:ext>
            </a:extLst>
          </p:cNvPr>
          <p:cNvSpPr txBox="1">
            <a:spLocks/>
          </p:cNvSpPr>
          <p:nvPr/>
        </p:nvSpPr>
        <p:spPr>
          <a:xfrm>
            <a:off x="172212" y="6586076"/>
            <a:ext cx="994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5E69935-BAB0-89D6-152B-F6EF05C36AA1}"/>
              </a:ext>
            </a:extLst>
          </p:cNvPr>
          <p:cNvSpPr txBox="1">
            <a:spLocks/>
          </p:cNvSpPr>
          <p:nvPr/>
        </p:nvSpPr>
        <p:spPr>
          <a:xfrm>
            <a:off x="10071545" y="6563216"/>
            <a:ext cx="558914" cy="457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953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729C4-22F1-A53B-E333-13E73C88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CAV subsystems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A5347-6FA1-6347-8EF3-4F2AC5481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GB" b="1" i="1" dirty="0">
                <a:effectLst/>
                <a:ea typeface="SimSun" panose="02010600030101010101" pitchFamily="2" charset="-122"/>
              </a:rPr>
              <a:t>Human-CAV interaction (HCI)</a:t>
            </a:r>
            <a:r>
              <a:rPr lang="en-GB" b="1" dirty="0">
                <a:effectLst/>
                <a:ea typeface="SimSun" panose="02010600030101010101" pitchFamily="2" charset="-122"/>
              </a:rPr>
              <a:t> </a:t>
            </a:r>
            <a:r>
              <a:rPr lang="en-GB" dirty="0">
                <a:effectLst/>
                <a:ea typeface="SimSun" panose="02010600030101010101" pitchFamily="2" charset="-122"/>
              </a:rPr>
              <a:t>responds to hum­ans’ commands and queries, sensing  activ­ities during travel, activates other sub­systems required by:</a:t>
            </a:r>
            <a:endParaRPr lang="en-GB" dirty="0">
              <a:ea typeface="SimSun" panose="02010600030101010101" pitchFamily="2" charset="-122"/>
            </a:endParaRPr>
          </a:p>
          <a:p>
            <a:pPr lvl="1" indent="-342900" algn="just">
              <a:buFont typeface="+mj-lt"/>
              <a:buAutoNum type="arabicPeriod"/>
            </a:pPr>
            <a:r>
              <a:rPr lang="en-GB" dirty="0">
                <a:effectLst/>
                <a:ea typeface="SimSun" panose="02010600030101010101" pitchFamily="2" charset="-122"/>
              </a:rPr>
              <a:t> </a:t>
            </a:r>
            <a:r>
              <a:rPr lang="en-GB" dirty="0">
                <a:ea typeface="SimSun" panose="02010600030101010101" pitchFamily="2" charset="-122"/>
              </a:rPr>
              <a:t>H</a:t>
            </a:r>
            <a:r>
              <a:rPr lang="en-GB" dirty="0">
                <a:effectLst/>
                <a:ea typeface="SimSun" panose="02010600030101010101" pitchFamily="2" charset="-122"/>
              </a:rPr>
              <a:t>umans as deemed nec­essary.</a:t>
            </a:r>
          </a:p>
          <a:p>
            <a:pPr lvl="1" indent="-342900" algn="just">
              <a:buFont typeface="+mj-lt"/>
              <a:buAutoNum type="arabicPeriod"/>
            </a:pPr>
            <a:r>
              <a:rPr lang="en-GB" dirty="0">
                <a:effectLst/>
                <a:ea typeface="SimSun" panose="02010600030101010101" pitchFamily="2" charset="-122"/>
              </a:rPr>
              <a:t>Environment by identified conditions.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pPr marL="0" lvl="0" indent="0" algn="just">
              <a:buNone/>
            </a:pPr>
            <a:r>
              <a:rPr lang="en-GB" b="1" i="1" dirty="0">
                <a:effectLst/>
                <a:ea typeface="SimSun" panose="02010600030101010101" pitchFamily="2" charset="-122"/>
              </a:rPr>
              <a:t>Environment Sensing Subsystem (ESS)</a:t>
            </a:r>
            <a:r>
              <a:rPr lang="en-GB" b="1" dirty="0">
                <a:effectLst/>
                <a:ea typeface="SimSun" panose="02010600030101010101" pitchFamily="2" charset="-122"/>
              </a:rPr>
              <a:t> </a:t>
            </a:r>
            <a:r>
              <a:rPr lang="en-GB" dirty="0">
                <a:effectLst/>
                <a:ea typeface="SimSun" panose="02010600030101010101" pitchFamily="2" charset="-122"/>
              </a:rPr>
              <a:t>acquires in­formation from the environment </a:t>
            </a:r>
          </a:p>
          <a:p>
            <a:pPr marL="0" lvl="0" indent="0" algn="just">
              <a:buNone/>
            </a:pPr>
            <a:r>
              <a:rPr lang="en-GB" dirty="0">
                <a:ea typeface="SimSun" panose="02010600030101010101" pitchFamily="2" charset="-122"/>
              </a:rPr>
              <a:t>	Synthesis</a:t>
            </a:r>
            <a:r>
              <a:rPr lang="en-GB" dirty="0">
                <a:effectLst/>
                <a:ea typeface="SimSun" panose="02010600030101010101" pitchFamily="2" charset="-122"/>
              </a:rPr>
              <a:t> of sensor data creates and shares </a:t>
            </a:r>
            <a:endParaRPr lang="en-GB" dirty="0">
              <a:ea typeface="SimSun" panose="02010600030101010101" pitchFamily="2" charset="-122"/>
            </a:endParaRPr>
          </a:p>
          <a:p>
            <a:pPr marL="0" lvl="0" indent="0" algn="just">
              <a:buNone/>
            </a:pPr>
            <a:r>
              <a:rPr lang="en-GB" dirty="0">
                <a:effectLst/>
                <a:ea typeface="SimSun" panose="02010600030101010101" pitchFamily="2" charset="-122"/>
              </a:rPr>
              <a:t>		Basic Environment Representation (BER).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pPr marL="0" lvl="0" indent="0" algn="just">
              <a:buNone/>
            </a:pPr>
            <a:r>
              <a:rPr lang="en-GB" b="1" i="1" dirty="0">
                <a:effectLst/>
                <a:ea typeface="SimSun" panose="02010600030101010101" pitchFamily="2" charset="-122"/>
              </a:rPr>
              <a:t>Autonomous Motion Subsystem (AMS)</a:t>
            </a:r>
            <a:r>
              <a:rPr lang="en-GB" b="1" dirty="0">
                <a:effectLst/>
                <a:ea typeface="SimSun" panose="02010600030101010101" pitchFamily="2" charset="-122"/>
              </a:rPr>
              <a:t> </a:t>
            </a:r>
            <a:r>
              <a:rPr lang="en-GB" dirty="0">
                <a:effectLst/>
                <a:ea typeface="SimSun" panose="02010600030101010101" pitchFamily="2" charset="-122"/>
              </a:rPr>
              <a:t>builds a </a:t>
            </a:r>
            <a:r>
              <a:rPr lang="en-GB" u="sng" dirty="0">
                <a:effectLst/>
                <a:ea typeface="SimSun" panose="02010600030101010101" pitchFamily="2" charset="-122"/>
              </a:rPr>
              <a:t>Full Environment Representation</a:t>
            </a:r>
            <a:r>
              <a:rPr lang="en-GB" dirty="0">
                <a:effectLst/>
                <a:ea typeface="SimSun" panose="02010600030101010101" pitchFamily="2" charset="-122"/>
              </a:rPr>
              <a:t> (FER) using internal and external edge compute (BERs from other CAVs and RSU) information to automatically route plan safely avoiding collision and efficiently flocking together.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i="1" dirty="0">
                <a:effectLst/>
                <a:ea typeface="SimSun" panose="02010600030101010101" pitchFamily="2" charset="-122"/>
              </a:rPr>
              <a:t>Motion Actuation Subsystem (MAS)</a:t>
            </a:r>
            <a:r>
              <a:rPr lang="en-GB" dirty="0">
                <a:effectLst/>
                <a:ea typeface="SimSun" panose="02010600030101010101" pitchFamily="2" charset="-122"/>
              </a:rPr>
              <a:t> senses information from and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effectLst/>
                <a:ea typeface="SimSun" panose="02010600030101010101" pitchFamily="2" charset="-122"/>
              </a:rPr>
              <a:t>Actuates motion instructions in the physical environment and sends feedback.</a:t>
            </a:r>
            <a:endParaRPr lang="it-IT" dirty="0">
              <a:effectLst/>
              <a:ea typeface="SimSun" panose="02010600030101010101" pitchFamily="2" charset="-122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BD96F5-F67B-2BC3-C0B2-FDE19864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1E8D135-9E89-1925-AE47-35059C2B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7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1357-2377-0C94-262A-C3C26B60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5" y="273600"/>
            <a:ext cx="1988511" cy="6514318"/>
          </a:xfrm>
        </p:spPr>
        <p:txBody>
          <a:bodyPr vert="horz">
            <a:normAutofit/>
          </a:bodyPr>
          <a:lstStyle/>
          <a:p>
            <a:pPr algn="r"/>
            <a:r>
              <a:rPr lang="it-IT" dirty="0"/>
              <a:t>HCI</a:t>
            </a:r>
            <a:br>
              <a:rPr lang="it-IT" dirty="0"/>
            </a:br>
            <a:br>
              <a:rPr lang="it-IT" sz="2400" dirty="0"/>
            </a:br>
            <a:r>
              <a:rPr lang="it-IT" sz="2400" dirty="0"/>
              <a:t>Human CAV</a:t>
            </a:r>
            <a:br>
              <a:rPr lang="it-IT" sz="2400" dirty="0"/>
            </a:br>
            <a:r>
              <a:rPr lang="it-IT" sz="2400" dirty="0"/>
              <a:t> </a:t>
            </a:r>
            <a:r>
              <a:rPr lang="it-IT" sz="2400" dirty="0" err="1"/>
              <a:t>Interaction</a:t>
            </a:r>
            <a:endParaRPr lang="it-IT" sz="240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C11A4D-95B1-79CC-CFE5-44FB3FF4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58E273F-68E0-6B44-61B9-C0B181F9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C7CD1-DF50-5565-F7EA-132AFFFBC7FF}"/>
              </a:ext>
            </a:extLst>
          </p:cNvPr>
          <p:cNvSpPr/>
          <p:nvPr/>
        </p:nvSpPr>
        <p:spPr>
          <a:xfrm>
            <a:off x="3503749" y="277989"/>
            <a:ext cx="6551640" cy="54019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</a:t>
            </a:r>
            <a:endParaRPr kumimoji="0" lang="it-IT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73200DA-047D-9147-CD01-4B871A3A6764}"/>
              </a:ext>
            </a:extLst>
          </p:cNvPr>
          <p:cNvSpPr/>
          <p:nvPr/>
        </p:nvSpPr>
        <p:spPr>
          <a:xfrm>
            <a:off x="5885228" y="2706294"/>
            <a:ext cx="527558" cy="134643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Personal Status Extraction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8CB190CF-B02E-EE95-5879-B1B29BC25B6F}"/>
              </a:ext>
            </a:extLst>
          </p:cNvPr>
          <p:cNvSpPr/>
          <p:nvPr/>
        </p:nvSpPr>
        <p:spPr>
          <a:xfrm>
            <a:off x="4624003" y="2437257"/>
            <a:ext cx="475851" cy="787416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Speech Recognition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6B59C735-3225-F85F-D885-96C6EE8A02E8}"/>
              </a:ext>
            </a:extLst>
          </p:cNvPr>
          <p:cNvSpPr/>
          <p:nvPr/>
        </p:nvSpPr>
        <p:spPr>
          <a:xfrm>
            <a:off x="7187927" y="2442543"/>
            <a:ext cx="420612" cy="228238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Language Understanding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67">
            <a:extLst>
              <a:ext uri="{FF2B5EF4-FFF2-40B4-BE49-F238E27FC236}">
                <a16:creationId xmlns:a16="http://schemas.microsoft.com/office/drawing/2014/main" id="{A9ABEBBD-8B24-5E7D-1492-C06741AFD7D1}"/>
              </a:ext>
            </a:extLst>
          </p:cNvPr>
          <p:cNvSpPr/>
          <p:nvPr/>
        </p:nvSpPr>
        <p:spPr>
          <a:xfrm>
            <a:off x="4865824" y="3447865"/>
            <a:ext cx="913682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Face Object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67">
            <a:extLst>
              <a:ext uri="{FF2B5EF4-FFF2-40B4-BE49-F238E27FC236}">
                <a16:creationId xmlns:a16="http://schemas.microsoft.com/office/drawing/2014/main" id="{85EBFC81-09C5-E870-E7C4-F56EAE4839C3}"/>
              </a:ext>
            </a:extLst>
          </p:cNvPr>
          <p:cNvSpPr/>
          <p:nvPr/>
        </p:nvSpPr>
        <p:spPr>
          <a:xfrm>
            <a:off x="4768004" y="3733489"/>
            <a:ext cx="1098739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Human Object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146741-35DB-5E77-4CE8-5439889F6E01}"/>
              </a:ext>
            </a:extLst>
          </p:cNvPr>
          <p:cNvSpPr txBox="1"/>
          <p:nvPr/>
        </p:nvSpPr>
        <p:spPr>
          <a:xfrm>
            <a:off x="6333279" y="2428205"/>
            <a:ext cx="93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Recognised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29" name="TextBox 67">
            <a:extLst>
              <a:ext uri="{FF2B5EF4-FFF2-40B4-BE49-F238E27FC236}">
                <a16:creationId xmlns:a16="http://schemas.microsoft.com/office/drawing/2014/main" id="{F4AE6B8F-6159-61B7-06C8-B93F5A5ED606}"/>
              </a:ext>
            </a:extLst>
          </p:cNvPr>
          <p:cNvSpPr/>
          <p:nvPr/>
        </p:nvSpPr>
        <p:spPr>
          <a:xfrm>
            <a:off x="5129992" y="3060240"/>
            <a:ext cx="72396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Speech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A09816-320F-49CF-88B1-EAA10091DAE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5085515" y="4515300"/>
            <a:ext cx="2096881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BF748E-0CB2-D843-B3FD-F06AA6DEDD61}"/>
              </a:ext>
            </a:extLst>
          </p:cNvPr>
          <p:cNvCxnSpPr>
            <a:cxnSpLocks/>
          </p:cNvCxnSpPr>
          <p:nvPr/>
        </p:nvCxnSpPr>
        <p:spPr>
          <a:xfrm>
            <a:off x="3990982" y="3305307"/>
            <a:ext cx="188064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2" name="TextBox 67">
            <a:extLst>
              <a:ext uri="{FF2B5EF4-FFF2-40B4-BE49-F238E27FC236}">
                <a16:creationId xmlns:a16="http://schemas.microsoft.com/office/drawing/2014/main" id="{E4EC1D21-EE24-7BCD-C1CA-DF0EA4A5D102}"/>
              </a:ext>
            </a:extLst>
          </p:cNvPr>
          <p:cNvSpPr/>
          <p:nvPr/>
        </p:nvSpPr>
        <p:spPr>
          <a:xfrm>
            <a:off x="3934352" y="2562299"/>
            <a:ext cx="72396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Speech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79F36A-5B60-2AAF-E34F-341F32B410EE}"/>
              </a:ext>
            </a:extLst>
          </p:cNvPr>
          <p:cNvCxnSpPr>
            <a:cxnSpLocks/>
          </p:cNvCxnSpPr>
          <p:nvPr/>
        </p:nvCxnSpPr>
        <p:spPr>
          <a:xfrm>
            <a:off x="3967407" y="2819736"/>
            <a:ext cx="66287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TextBox 67">
            <a:extLst>
              <a:ext uri="{FF2B5EF4-FFF2-40B4-BE49-F238E27FC236}">
                <a16:creationId xmlns:a16="http://schemas.microsoft.com/office/drawing/2014/main" id="{AB984085-394E-5C04-4249-BCB6B5691A00}"/>
              </a:ext>
            </a:extLst>
          </p:cNvPr>
          <p:cNvSpPr/>
          <p:nvPr/>
        </p:nvSpPr>
        <p:spPr>
          <a:xfrm>
            <a:off x="3917066" y="1717517"/>
            <a:ext cx="72396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Speech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40AC2E-368C-1381-3DA6-683D5412FCBD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4003547" y="1976996"/>
            <a:ext cx="317478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Rectangle 13">
            <a:extLst>
              <a:ext uri="{FF2B5EF4-FFF2-40B4-BE49-F238E27FC236}">
                <a16:creationId xmlns:a16="http://schemas.microsoft.com/office/drawing/2014/main" id="{C6C24F52-E31B-B14D-A09A-66019781D1B1}"/>
              </a:ext>
            </a:extLst>
          </p:cNvPr>
          <p:cNvSpPr/>
          <p:nvPr/>
        </p:nvSpPr>
        <p:spPr>
          <a:xfrm>
            <a:off x="3600664" y="1586041"/>
            <a:ext cx="425017" cy="18086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Audio Scene Description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E97318B-D708-F986-F057-E223A201EB5F}"/>
              </a:ext>
            </a:extLst>
          </p:cNvPr>
          <p:cNvCxnSpPr>
            <a:cxnSpLocks/>
          </p:cNvCxnSpPr>
          <p:nvPr/>
        </p:nvCxnSpPr>
        <p:spPr>
          <a:xfrm>
            <a:off x="6414548" y="3408644"/>
            <a:ext cx="756099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Rectangle 33">
            <a:extLst>
              <a:ext uri="{FF2B5EF4-FFF2-40B4-BE49-F238E27FC236}">
                <a16:creationId xmlns:a16="http://schemas.microsoft.com/office/drawing/2014/main" id="{9E0EC735-4A2B-3E0C-FB64-C66F18D17DAD}"/>
              </a:ext>
            </a:extLst>
          </p:cNvPr>
          <p:cNvSpPr/>
          <p:nvPr/>
        </p:nvSpPr>
        <p:spPr>
          <a:xfrm>
            <a:off x="4604684" y="4031058"/>
            <a:ext cx="480831" cy="96848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Physical Object Identification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67">
            <a:extLst>
              <a:ext uri="{FF2B5EF4-FFF2-40B4-BE49-F238E27FC236}">
                <a16:creationId xmlns:a16="http://schemas.microsoft.com/office/drawing/2014/main" id="{2BB35FFD-0854-BE2B-B5B4-31319629CFFB}"/>
              </a:ext>
            </a:extLst>
          </p:cNvPr>
          <p:cNvSpPr/>
          <p:nvPr/>
        </p:nvSpPr>
        <p:spPr>
          <a:xfrm>
            <a:off x="3943779" y="4538225"/>
            <a:ext cx="72396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Object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C1B998F-C108-AADF-5791-64AA1AD206A0}"/>
              </a:ext>
            </a:extLst>
          </p:cNvPr>
          <p:cNvCxnSpPr>
            <a:cxnSpLocks/>
          </p:cNvCxnSpPr>
          <p:nvPr/>
        </p:nvCxnSpPr>
        <p:spPr>
          <a:xfrm>
            <a:off x="3957981" y="4760352"/>
            <a:ext cx="66287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TextBox 67">
            <a:extLst>
              <a:ext uri="{FF2B5EF4-FFF2-40B4-BE49-F238E27FC236}">
                <a16:creationId xmlns:a16="http://schemas.microsoft.com/office/drawing/2014/main" id="{8BDE8F20-F473-8FCE-D9DC-FE2D1A112354}"/>
              </a:ext>
            </a:extLst>
          </p:cNvPr>
          <p:cNvSpPr/>
          <p:nvPr/>
        </p:nvSpPr>
        <p:spPr>
          <a:xfrm>
            <a:off x="3971917" y="4965321"/>
            <a:ext cx="62260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Face Object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590F6FAA-404C-1073-EE37-1AFA646FFC88}"/>
              </a:ext>
            </a:extLst>
          </p:cNvPr>
          <p:cNvSpPr/>
          <p:nvPr/>
        </p:nvSpPr>
        <p:spPr>
          <a:xfrm>
            <a:off x="7196447" y="4788297"/>
            <a:ext cx="423261" cy="80769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Face Recognition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9A402C-09AA-388C-F656-BF54FDC1722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025681" y="5181139"/>
            <a:ext cx="3170766" cy="11008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TextBox 158">
            <a:extLst>
              <a:ext uri="{FF2B5EF4-FFF2-40B4-BE49-F238E27FC236}">
                <a16:creationId xmlns:a16="http://schemas.microsoft.com/office/drawing/2014/main" id="{0A8F5E41-4AE6-3BAC-CD6D-F531DC54793D}"/>
              </a:ext>
            </a:extLst>
          </p:cNvPr>
          <p:cNvSpPr/>
          <p:nvPr/>
        </p:nvSpPr>
        <p:spPr>
          <a:xfrm>
            <a:off x="7574116" y="2736725"/>
            <a:ext cx="76974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Meaning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689ED3F-F00A-8CD6-9B7E-B167327479F8}"/>
              </a:ext>
            </a:extLst>
          </p:cNvPr>
          <p:cNvCxnSpPr>
            <a:cxnSpLocks/>
          </p:cNvCxnSpPr>
          <p:nvPr/>
        </p:nvCxnSpPr>
        <p:spPr>
          <a:xfrm>
            <a:off x="7580372" y="3001769"/>
            <a:ext cx="764905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0" name="TextBox 154">
            <a:extLst>
              <a:ext uri="{FF2B5EF4-FFF2-40B4-BE49-F238E27FC236}">
                <a16:creationId xmlns:a16="http://schemas.microsoft.com/office/drawing/2014/main" id="{95B97A91-E087-4A62-8FE7-BB17DD57DC6A}"/>
              </a:ext>
            </a:extLst>
          </p:cNvPr>
          <p:cNvSpPr/>
          <p:nvPr/>
        </p:nvSpPr>
        <p:spPr>
          <a:xfrm>
            <a:off x="7555576" y="4215489"/>
            <a:ext cx="829079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Text (Lang-Und)</a:t>
            </a:r>
          </a:p>
        </p:txBody>
      </p:sp>
      <p:sp>
        <p:nvSpPr>
          <p:cNvPr id="51" name="TextBox 154">
            <a:extLst>
              <a:ext uri="{FF2B5EF4-FFF2-40B4-BE49-F238E27FC236}">
                <a16:creationId xmlns:a16="http://schemas.microsoft.com/office/drawing/2014/main" id="{AF01CB61-F253-4A6F-E1CD-B2553D40B5B4}"/>
              </a:ext>
            </a:extLst>
          </p:cNvPr>
          <p:cNvSpPr/>
          <p:nvPr/>
        </p:nvSpPr>
        <p:spPr>
          <a:xfrm>
            <a:off x="7563353" y="3407976"/>
            <a:ext cx="82498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Personal Status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122">
            <a:extLst>
              <a:ext uri="{FF2B5EF4-FFF2-40B4-BE49-F238E27FC236}">
                <a16:creationId xmlns:a16="http://schemas.microsoft.com/office/drawing/2014/main" id="{E36E636A-89CF-ABAC-6003-EA3F869D2556}"/>
              </a:ext>
            </a:extLst>
          </p:cNvPr>
          <p:cNvSpPr/>
          <p:nvPr/>
        </p:nvSpPr>
        <p:spPr>
          <a:xfrm>
            <a:off x="7672096" y="4825254"/>
            <a:ext cx="59603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Face ID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175">
            <a:extLst>
              <a:ext uri="{FF2B5EF4-FFF2-40B4-BE49-F238E27FC236}">
                <a16:creationId xmlns:a16="http://schemas.microsoft.com/office/drawing/2014/main" id="{0D6B7113-AC3D-88C9-9EFE-AC9BFE7FEAB0}"/>
              </a:ext>
            </a:extLst>
          </p:cNvPr>
          <p:cNvSpPr/>
          <p:nvPr/>
        </p:nvSpPr>
        <p:spPr>
          <a:xfrm>
            <a:off x="2418756" y="2219261"/>
            <a:ext cx="513450" cy="1985003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Environment Sensing Subsystem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AB5107-AD29-F6B6-196C-E079B4702872}"/>
              </a:ext>
            </a:extLst>
          </p:cNvPr>
          <p:cNvCxnSpPr>
            <a:cxnSpLocks/>
          </p:cNvCxnSpPr>
          <p:nvPr/>
        </p:nvCxnSpPr>
        <p:spPr>
          <a:xfrm>
            <a:off x="2980678" y="2945552"/>
            <a:ext cx="60733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A11526B-875A-0D92-375B-6348AFC1DE7D}"/>
              </a:ext>
            </a:extLst>
          </p:cNvPr>
          <p:cNvSpPr txBox="1"/>
          <p:nvPr/>
        </p:nvSpPr>
        <p:spPr>
          <a:xfrm>
            <a:off x="2837455" y="2735438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Audio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(Outdoor)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4CCAEC5-2274-61A3-1E26-D91483C9BC79}"/>
              </a:ext>
            </a:extLst>
          </p:cNvPr>
          <p:cNvCxnSpPr>
            <a:cxnSpLocks/>
          </p:cNvCxnSpPr>
          <p:nvPr/>
        </p:nvCxnSpPr>
        <p:spPr>
          <a:xfrm>
            <a:off x="3056591" y="2011035"/>
            <a:ext cx="542419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06474B2-20FC-2DF3-F0BB-0D9822D074DD}"/>
              </a:ext>
            </a:extLst>
          </p:cNvPr>
          <p:cNvSpPr txBox="1"/>
          <p:nvPr/>
        </p:nvSpPr>
        <p:spPr>
          <a:xfrm>
            <a:off x="2920750" y="1803402"/>
            <a:ext cx="651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Audio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(Indoor)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01A2164-B9A9-2B5B-8608-5696DD3A8F12}"/>
              </a:ext>
            </a:extLst>
          </p:cNvPr>
          <p:cNvCxnSpPr>
            <a:cxnSpLocks/>
          </p:cNvCxnSpPr>
          <p:nvPr/>
        </p:nvCxnSpPr>
        <p:spPr>
          <a:xfrm>
            <a:off x="2993241" y="5082524"/>
            <a:ext cx="60733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CDDF96-320B-EE64-8B9C-BE82B64D4863}"/>
              </a:ext>
            </a:extLst>
          </p:cNvPr>
          <p:cNvSpPr txBox="1"/>
          <p:nvPr/>
        </p:nvSpPr>
        <p:spPr>
          <a:xfrm>
            <a:off x="3068583" y="1240074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Rectangle 126">
            <a:extLst>
              <a:ext uri="{FF2B5EF4-FFF2-40B4-BE49-F238E27FC236}">
                <a16:creationId xmlns:a16="http://schemas.microsoft.com/office/drawing/2014/main" id="{2D9FAE85-CE34-87CB-9B23-8C200FAC483D}"/>
              </a:ext>
            </a:extLst>
          </p:cNvPr>
          <p:cNvSpPr/>
          <p:nvPr/>
        </p:nvSpPr>
        <p:spPr>
          <a:xfrm>
            <a:off x="8331919" y="1388666"/>
            <a:ext cx="445386" cy="4207328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Dialogue Processing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4D62D6DB-657D-D22C-E132-B79C5E702ED5}"/>
              </a:ext>
            </a:extLst>
          </p:cNvPr>
          <p:cNvSpPr/>
          <p:nvPr/>
        </p:nvSpPr>
        <p:spPr>
          <a:xfrm>
            <a:off x="2417655" y="4451579"/>
            <a:ext cx="505651" cy="1227275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User Agent</a:t>
            </a:r>
            <a:endParaRPr kumimoji="0" lang="it-IT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9F36A43B-A2B1-0EB5-2E77-6C2C7DE4A8B4}"/>
              </a:ext>
            </a:extLst>
          </p:cNvPr>
          <p:cNvSpPr/>
          <p:nvPr/>
        </p:nvSpPr>
        <p:spPr>
          <a:xfrm>
            <a:off x="4523966" y="6430460"/>
            <a:ext cx="1720958" cy="419757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Communication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7">
            <a:extLst>
              <a:ext uri="{FF2B5EF4-FFF2-40B4-BE49-F238E27FC236}">
                <a16:creationId xmlns:a16="http://schemas.microsoft.com/office/drawing/2014/main" id="{09DDFD3D-9855-2F8D-1878-33AA7CD650DB}"/>
              </a:ext>
            </a:extLst>
          </p:cNvPr>
          <p:cNvSpPr/>
          <p:nvPr/>
        </p:nvSpPr>
        <p:spPr>
          <a:xfrm>
            <a:off x="2417655" y="5897956"/>
            <a:ext cx="7685973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Controller</a:t>
            </a:r>
            <a:endParaRPr kumimoji="0" lang="it-IT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75C3E8E3-0BB7-04F5-6510-0B756BE316DC}"/>
              </a:ext>
            </a:extLst>
          </p:cNvPr>
          <p:cNvSpPr/>
          <p:nvPr/>
        </p:nvSpPr>
        <p:spPr>
          <a:xfrm>
            <a:off x="6877653" y="6438665"/>
            <a:ext cx="1395368" cy="419757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Global Storage</a:t>
            </a:r>
            <a:endParaRPr kumimoji="0" lang="it-IT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22">
            <a:extLst>
              <a:ext uri="{FF2B5EF4-FFF2-40B4-BE49-F238E27FC236}">
                <a16:creationId xmlns:a16="http://schemas.microsoft.com/office/drawing/2014/main" id="{28125F7E-18AA-460A-18F4-E222F9DCF111}"/>
              </a:ext>
            </a:extLst>
          </p:cNvPr>
          <p:cNvSpPr/>
          <p:nvPr/>
        </p:nvSpPr>
        <p:spPr>
          <a:xfrm>
            <a:off x="8766132" y="6427958"/>
            <a:ext cx="1347301" cy="419757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MPAI Store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A22522-0B95-3425-4833-4BFF1732788B}"/>
              </a:ext>
            </a:extLst>
          </p:cNvPr>
          <p:cNvCxnSpPr>
            <a:cxnSpLocks/>
          </p:cNvCxnSpPr>
          <p:nvPr/>
        </p:nvCxnSpPr>
        <p:spPr>
          <a:xfrm flipV="1">
            <a:off x="2406521" y="5792485"/>
            <a:ext cx="7685973" cy="105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7" name="Rectangle 33">
            <a:extLst>
              <a:ext uri="{FF2B5EF4-FFF2-40B4-BE49-F238E27FC236}">
                <a16:creationId xmlns:a16="http://schemas.microsoft.com/office/drawing/2014/main" id="{B7B78440-963C-3DBC-7D05-64EF66944B0E}"/>
              </a:ext>
            </a:extLst>
          </p:cNvPr>
          <p:cNvSpPr/>
          <p:nvPr/>
        </p:nvSpPr>
        <p:spPr>
          <a:xfrm>
            <a:off x="7178327" y="1593957"/>
            <a:ext cx="443043" cy="7660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Speaker Recognition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122">
            <a:extLst>
              <a:ext uri="{FF2B5EF4-FFF2-40B4-BE49-F238E27FC236}">
                <a16:creationId xmlns:a16="http://schemas.microsoft.com/office/drawing/2014/main" id="{066103C8-768F-8CD3-3A99-7E9D2BBE3F50}"/>
              </a:ext>
            </a:extLst>
          </p:cNvPr>
          <p:cNvSpPr/>
          <p:nvPr/>
        </p:nvSpPr>
        <p:spPr>
          <a:xfrm>
            <a:off x="7555575" y="1726737"/>
            <a:ext cx="84448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Speaker ID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FE1A94F-B64D-51C2-D985-4656B9605CBD}"/>
              </a:ext>
            </a:extLst>
          </p:cNvPr>
          <p:cNvCxnSpPr>
            <a:cxnSpLocks/>
          </p:cNvCxnSpPr>
          <p:nvPr/>
        </p:nvCxnSpPr>
        <p:spPr>
          <a:xfrm>
            <a:off x="7580369" y="3609763"/>
            <a:ext cx="764905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258CEFB-9481-4F6A-5D17-0F79291FB12C}"/>
              </a:ext>
            </a:extLst>
          </p:cNvPr>
          <p:cNvCxnSpPr>
            <a:cxnSpLocks/>
          </p:cNvCxnSpPr>
          <p:nvPr/>
        </p:nvCxnSpPr>
        <p:spPr>
          <a:xfrm>
            <a:off x="7635472" y="4432150"/>
            <a:ext cx="685777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1" name="TextBox 6">
            <a:extLst>
              <a:ext uri="{FF2B5EF4-FFF2-40B4-BE49-F238E27FC236}">
                <a16:creationId xmlns:a16="http://schemas.microsoft.com/office/drawing/2014/main" id="{E476D99C-CF9C-7107-079E-460DA08FF69F}"/>
              </a:ext>
            </a:extLst>
          </p:cNvPr>
          <p:cNvSpPr/>
          <p:nvPr/>
        </p:nvSpPr>
        <p:spPr>
          <a:xfrm>
            <a:off x="6406890" y="4299707"/>
            <a:ext cx="82908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Object ID</a:t>
            </a:r>
          </a:p>
        </p:txBody>
      </p:sp>
      <p:sp>
        <p:nvSpPr>
          <p:cNvPr id="72" name="Rectangle 175">
            <a:extLst>
              <a:ext uri="{FF2B5EF4-FFF2-40B4-BE49-F238E27FC236}">
                <a16:creationId xmlns:a16="http://schemas.microsoft.com/office/drawing/2014/main" id="{BA4B10A2-73E2-BAC9-FCBF-77692EDF78E4}"/>
              </a:ext>
            </a:extLst>
          </p:cNvPr>
          <p:cNvSpPr/>
          <p:nvPr/>
        </p:nvSpPr>
        <p:spPr>
          <a:xfrm>
            <a:off x="10140949" y="1318901"/>
            <a:ext cx="558343" cy="2002177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Autonomous Motion Subsystem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TextBox 177">
            <a:extLst>
              <a:ext uri="{FF2B5EF4-FFF2-40B4-BE49-F238E27FC236}">
                <a16:creationId xmlns:a16="http://schemas.microsoft.com/office/drawing/2014/main" id="{59E85994-6961-5B6D-1858-7B213D287DD5}"/>
              </a:ext>
            </a:extLst>
          </p:cNvPr>
          <p:cNvSpPr/>
          <p:nvPr/>
        </p:nvSpPr>
        <p:spPr>
          <a:xfrm>
            <a:off x="8992170" y="1699082"/>
            <a:ext cx="104254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Command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178">
            <a:extLst>
              <a:ext uri="{FF2B5EF4-FFF2-40B4-BE49-F238E27FC236}">
                <a16:creationId xmlns:a16="http://schemas.microsoft.com/office/drawing/2014/main" id="{8D32CC92-0779-C728-7EA3-D3F0232186F4}"/>
              </a:ext>
            </a:extLst>
          </p:cNvPr>
          <p:cNvSpPr/>
          <p:nvPr/>
        </p:nvSpPr>
        <p:spPr>
          <a:xfrm>
            <a:off x="9010542" y="2542928"/>
            <a:ext cx="1029796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Response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4BDF62-B2D2-DB85-ABB8-8BC5465AE579}"/>
              </a:ext>
            </a:extLst>
          </p:cNvPr>
          <p:cNvCxnSpPr/>
          <p:nvPr/>
        </p:nvCxnSpPr>
        <p:spPr>
          <a:xfrm>
            <a:off x="8779102" y="1951550"/>
            <a:ext cx="1361848" cy="139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E20A581-3252-5050-D9F1-40361E683A1C}"/>
              </a:ext>
            </a:extLst>
          </p:cNvPr>
          <p:cNvCxnSpPr/>
          <p:nvPr/>
        </p:nvCxnSpPr>
        <p:spPr>
          <a:xfrm>
            <a:off x="8779098" y="2793932"/>
            <a:ext cx="1361848" cy="1395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7" name="TextBox 150">
            <a:extLst>
              <a:ext uri="{FF2B5EF4-FFF2-40B4-BE49-F238E27FC236}">
                <a16:creationId xmlns:a16="http://schemas.microsoft.com/office/drawing/2014/main" id="{6885CA29-E7A2-E724-80E9-310FDBE40A1D}"/>
              </a:ext>
            </a:extLst>
          </p:cNvPr>
          <p:cNvSpPr/>
          <p:nvPr/>
        </p:nvSpPr>
        <p:spPr>
          <a:xfrm>
            <a:off x="8771120" y="4898965"/>
            <a:ext cx="636525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Output Text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EBF6260-91C7-8679-84BB-7631A5762907}"/>
              </a:ext>
            </a:extLst>
          </p:cNvPr>
          <p:cNvCxnSpPr/>
          <p:nvPr/>
        </p:nvCxnSpPr>
        <p:spPr>
          <a:xfrm>
            <a:off x="8751404" y="5104522"/>
            <a:ext cx="676734" cy="701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Rectangle 7">
            <a:extLst>
              <a:ext uri="{FF2B5EF4-FFF2-40B4-BE49-F238E27FC236}">
                <a16:creationId xmlns:a16="http://schemas.microsoft.com/office/drawing/2014/main" id="{35D4E957-282F-6918-7652-7E979EEA5F54}"/>
              </a:ext>
            </a:extLst>
          </p:cNvPr>
          <p:cNvSpPr/>
          <p:nvPr/>
        </p:nvSpPr>
        <p:spPr>
          <a:xfrm>
            <a:off x="9453083" y="3890030"/>
            <a:ext cx="481680" cy="170779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Personal Status Display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</p:txBody>
      </p:sp>
      <p:sp>
        <p:nvSpPr>
          <p:cNvPr id="80" name="TextBox 114">
            <a:extLst>
              <a:ext uri="{FF2B5EF4-FFF2-40B4-BE49-F238E27FC236}">
                <a16:creationId xmlns:a16="http://schemas.microsoft.com/office/drawing/2014/main" id="{8CAF3F5A-1C60-779E-FFAC-B0F6E7EF4E88}"/>
              </a:ext>
            </a:extLst>
          </p:cNvPr>
          <p:cNvSpPr/>
          <p:nvPr/>
        </p:nvSpPr>
        <p:spPr>
          <a:xfrm>
            <a:off x="10045955" y="4320800"/>
            <a:ext cx="709723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Machine 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Gesture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extBox 94">
            <a:extLst>
              <a:ext uri="{FF2B5EF4-FFF2-40B4-BE49-F238E27FC236}">
                <a16:creationId xmlns:a16="http://schemas.microsoft.com/office/drawing/2014/main" id="{8C5C1D06-2F08-506A-510D-B7730AEE3ECC}"/>
              </a:ext>
            </a:extLst>
          </p:cNvPr>
          <p:cNvSpPr/>
          <p:nvPr/>
        </p:nvSpPr>
        <p:spPr>
          <a:xfrm>
            <a:off x="10039917" y="3871936"/>
            <a:ext cx="72842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Machine 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Face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TextBox 94">
            <a:extLst>
              <a:ext uri="{FF2B5EF4-FFF2-40B4-BE49-F238E27FC236}">
                <a16:creationId xmlns:a16="http://schemas.microsoft.com/office/drawing/2014/main" id="{7DB567BC-92B4-CEC0-4ED8-ED03E96CEE41}"/>
              </a:ext>
            </a:extLst>
          </p:cNvPr>
          <p:cNvSpPr/>
          <p:nvPr/>
        </p:nvSpPr>
        <p:spPr>
          <a:xfrm>
            <a:off x="10019476" y="5116958"/>
            <a:ext cx="72842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Machine 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Speech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F7343D4-C94F-6862-2CF5-ECA297B6F2BB}"/>
              </a:ext>
            </a:extLst>
          </p:cNvPr>
          <p:cNvCxnSpPr>
            <a:cxnSpLocks/>
          </p:cNvCxnSpPr>
          <p:nvPr/>
        </p:nvCxnSpPr>
        <p:spPr>
          <a:xfrm>
            <a:off x="9935590" y="5332477"/>
            <a:ext cx="7418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23202E1-C556-ABAA-C8A7-AE1F73C63EB2}"/>
              </a:ext>
            </a:extLst>
          </p:cNvPr>
          <p:cNvCxnSpPr>
            <a:cxnSpLocks/>
          </p:cNvCxnSpPr>
          <p:nvPr/>
        </p:nvCxnSpPr>
        <p:spPr>
          <a:xfrm>
            <a:off x="9937158" y="4094805"/>
            <a:ext cx="7418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5" name="TextBox 94">
            <a:extLst>
              <a:ext uri="{FF2B5EF4-FFF2-40B4-BE49-F238E27FC236}">
                <a16:creationId xmlns:a16="http://schemas.microsoft.com/office/drawing/2014/main" id="{0E14C31C-32FE-DFA3-507D-F28240F74FC5}"/>
              </a:ext>
            </a:extLst>
          </p:cNvPr>
          <p:cNvSpPr/>
          <p:nvPr/>
        </p:nvSpPr>
        <p:spPr>
          <a:xfrm>
            <a:off x="10030473" y="4733687"/>
            <a:ext cx="72842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B821CCC-D183-AE2A-8992-AA211BD24C0B}"/>
              </a:ext>
            </a:extLst>
          </p:cNvPr>
          <p:cNvCxnSpPr>
            <a:cxnSpLocks/>
          </p:cNvCxnSpPr>
          <p:nvPr/>
        </p:nvCxnSpPr>
        <p:spPr>
          <a:xfrm>
            <a:off x="9948153" y="4532179"/>
            <a:ext cx="7418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FCA8C0D-877B-04D8-3C2B-527684D71CC6}"/>
              </a:ext>
            </a:extLst>
          </p:cNvPr>
          <p:cNvCxnSpPr>
            <a:cxnSpLocks/>
          </p:cNvCxnSpPr>
          <p:nvPr/>
        </p:nvCxnSpPr>
        <p:spPr>
          <a:xfrm>
            <a:off x="9940294" y="4943694"/>
            <a:ext cx="7418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543C9D-41F0-2741-85E5-1E0B2697D7D4}"/>
              </a:ext>
            </a:extLst>
          </p:cNvPr>
          <p:cNvCxnSpPr/>
          <p:nvPr/>
        </p:nvCxnSpPr>
        <p:spPr>
          <a:xfrm>
            <a:off x="8773282" y="4325898"/>
            <a:ext cx="676734" cy="701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9" name="TextBox 121">
            <a:extLst>
              <a:ext uri="{FF2B5EF4-FFF2-40B4-BE49-F238E27FC236}">
                <a16:creationId xmlns:a16="http://schemas.microsoft.com/office/drawing/2014/main" id="{B5D9D11E-E145-84CB-B5DF-8947F38DB204}"/>
              </a:ext>
            </a:extLst>
          </p:cNvPr>
          <p:cNvSpPr/>
          <p:nvPr/>
        </p:nvSpPr>
        <p:spPr>
          <a:xfrm>
            <a:off x="8686446" y="4104330"/>
            <a:ext cx="813892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Output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Status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C1A0D3C-DCFA-CE04-46CA-360C9012A3A1}"/>
              </a:ext>
            </a:extLst>
          </p:cNvPr>
          <p:cNvCxnSpPr>
            <a:cxnSpLocks/>
          </p:cNvCxnSpPr>
          <p:nvPr/>
        </p:nvCxnSpPr>
        <p:spPr>
          <a:xfrm>
            <a:off x="4507921" y="6340201"/>
            <a:ext cx="1737003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90564DE-F4EE-5968-4D27-9607450626C1}"/>
              </a:ext>
            </a:extLst>
          </p:cNvPr>
          <p:cNvCxnSpPr/>
          <p:nvPr/>
        </p:nvCxnSpPr>
        <p:spPr>
          <a:xfrm>
            <a:off x="6869435" y="6340201"/>
            <a:ext cx="1384196" cy="139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5B0817E-8F9C-4CE5-BFB4-580F1CDA87B1}"/>
              </a:ext>
            </a:extLst>
          </p:cNvPr>
          <p:cNvCxnSpPr/>
          <p:nvPr/>
        </p:nvCxnSpPr>
        <p:spPr>
          <a:xfrm>
            <a:off x="8741778" y="6330572"/>
            <a:ext cx="1384196" cy="139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3C13DCE-9AC7-398C-8B45-B129D25A3164}"/>
              </a:ext>
            </a:extLst>
          </p:cNvPr>
          <p:cNvSpPr txBox="1"/>
          <p:nvPr/>
        </p:nvSpPr>
        <p:spPr>
          <a:xfrm>
            <a:off x="3023042" y="3254369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8AF1910-A058-0057-104A-BEB6817B6F4D}"/>
              </a:ext>
            </a:extLst>
          </p:cNvPr>
          <p:cNvCxnSpPr/>
          <p:nvPr/>
        </p:nvCxnSpPr>
        <p:spPr>
          <a:xfrm>
            <a:off x="5110647" y="2633574"/>
            <a:ext cx="2091769" cy="1395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5783FC5-2364-84D6-CFC7-423BF87B53CD}"/>
              </a:ext>
            </a:extLst>
          </p:cNvPr>
          <p:cNvCxnSpPr>
            <a:cxnSpLocks/>
          </p:cNvCxnSpPr>
          <p:nvPr/>
        </p:nvCxnSpPr>
        <p:spPr>
          <a:xfrm>
            <a:off x="3992552" y="3692376"/>
            <a:ext cx="188064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BA5233D-469F-15EA-B035-2A6FF98A389E}"/>
              </a:ext>
            </a:extLst>
          </p:cNvPr>
          <p:cNvCxnSpPr>
            <a:cxnSpLocks/>
          </p:cNvCxnSpPr>
          <p:nvPr/>
        </p:nvCxnSpPr>
        <p:spPr>
          <a:xfrm>
            <a:off x="4003547" y="3978835"/>
            <a:ext cx="188064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F6D3079-73EA-6912-5356-77AE4BD0A84B}"/>
              </a:ext>
            </a:extLst>
          </p:cNvPr>
          <p:cNvCxnSpPr>
            <a:cxnSpLocks/>
          </p:cNvCxnSpPr>
          <p:nvPr/>
        </p:nvCxnSpPr>
        <p:spPr>
          <a:xfrm>
            <a:off x="5098079" y="2906561"/>
            <a:ext cx="801220" cy="1395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3" name="TextBox 67">
            <a:extLst>
              <a:ext uri="{FF2B5EF4-FFF2-40B4-BE49-F238E27FC236}">
                <a16:creationId xmlns:a16="http://schemas.microsoft.com/office/drawing/2014/main" id="{D9FC1840-6273-5E67-0B1D-2888E18309D2}"/>
              </a:ext>
            </a:extLst>
          </p:cNvPr>
          <p:cNvSpPr/>
          <p:nvPr/>
        </p:nvSpPr>
        <p:spPr>
          <a:xfrm>
            <a:off x="5046758" y="2697875"/>
            <a:ext cx="90602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Recognised</a:t>
            </a: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Text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Box 6">
            <a:extLst>
              <a:ext uri="{FF2B5EF4-FFF2-40B4-BE49-F238E27FC236}">
                <a16:creationId xmlns:a16="http://schemas.microsoft.com/office/drawing/2014/main" id="{3A1A1F28-DB0E-A72D-DFEF-8168E4309B9A}"/>
              </a:ext>
            </a:extLst>
          </p:cNvPr>
          <p:cNvSpPr/>
          <p:nvPr/>
        </p:nvSpPr>
        <p:spPr>
          <a:xfrm>
            <a:off x="6371792" y="3200126"/>
            <a:ext cx="82908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Personal Status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 13">
            <a:extLst>
              <a:ext uri="{FF2B5EF4-FFF2-40B4-BE49-F238E27FC236}">
                <a16:creationId xmlns:a16="http://schemas.microsoft.com/office/drawing/2014/main" id="{2262D151-DEE6-BC74-7097-D4089F053006}"/>
              </a:ext>
            </a:extLst>
          </p:cNvPr>
          <p:cNvSpPr/>
          <p:nvPr/>
        </p:nvSpPr>
        <p:spPr>
          <a:xfrm>
            <a:off x="3587916" y="3573903"/>
            <a:ext cx="423260" cy="202209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Visual Scene Description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9E45FCF-35D1-3037-4A1F-7A2D42AB95DA}"/>
              </a:ext>
            </a:extLst>
          </p:cNvPr>
          <p:cNvCxnSpPr>
            <a:cxnSpLocks/>
          </p:cNvCxnSpPr>
          <p:nvPr/>
        </p:nvCxnSpPr>
        <p:spPr>
          <a:xfrm>
            <a:off x="2972821" y="3954780"/>
            <a:ext cx="60733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F5BDB4F6-EB2A-09CF-8FF9-3EC980146454}"/>
              </a:ext>
            </a:extLst>
          </p:cNvPr>
          <p:cNvSpPr txBox="1"/>
          <p:nvPr/>
        </p:nvSpPr>
        <p:spPr>
          <a:xfrm>
            <a:off x="2829598" y="3735041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Video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(Outdoor)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2372707-E781-8656-324B-F4BB9C5C69E0}"/>
              </a:ext>
            </a:extLst>
          </p:cNvPr>
          <p:cNvCxnSpPr>
            <a:cxnSpLocks/>
          </p:cNvCxnSpPr>
          <p:nvPr/>
        </p:nvCxnSpPr>
        <p:spPr>
          <a:xfrm>
            <a:off x="2930907" y="3492057"/>
            <a:ext cx="2979277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9" name="Rectangle 90">
            <a:extLst>
              <a:ext uri="{FF2B5EF4-FFF2-40B4-BE49-F238E27FC236}">
                <a16:creationId xmlns:a16="http://schemas.microsoft.com/office/drawing/2014/main" id="{6650905B-8A6C-BDB9-6629-51A2C7CCCD5C}"/>
              </a:ext>
            </a:extLst>
          </p:cNvPr>
          <p:cNvSpPr/>
          <p:nvPr/>
        </p:nvSpPr>
        <p:spPr>
          <a:xfrm>
            <a:off x="2445936" y="286464"/>
            <a:ext cx="513451" cy="1412618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Subsystem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0" name="Rectangle 91">
            <a:extLst>
              <a:ext uri="{FF2B5EF4-FFF2-40B4-BE49-F238E27FC236}">
                <a16:creationId xmlns:a16="http://schemas.microsoft.com/office/drawing/2014/main" id="{9F394773-4599-935C-F620-36A43DAF169F}"/>
              </a:ext>
            </a:extLst>
          </p:cNvPr>
          <p:cNvSpPr/>
          <p:nvPr/>
        </p:nvSpPr>
        <p:spPr>
          <a:xfrm>
            <a:off x="5889673" y="364203"/>
            <a:ext cx="513005" cy="111441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Full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Envron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..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Representation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Viewer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</p:txBody>
      </p:sp>
      <p:sp>
        <p:nvSpPr>
          <p:cNvPr id="121" name="TextBox 127">
            <a:extLst>
              <a:ext uri="{FF2B5EF4-FFF2-40B4-BE49-F238E27FC236}">
                <a16:creationId xmlns:a16="http://schemas.microsoft.com/office/drawing/2014/main" id="{59FDBF09-63AB-E4FC-7199-89F4C0652E20}"/>
              </a:ext>
            </a:extLst>
          </p:cNvPr>
          <p:cNvSpPr/>
          <p:nvPr/>
        </p:nvSpPr>
        <p:spPr>
          <a:xfrm>
            <a:off x="3702592" y="835531"/>
            <a:ext cx="218791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Full Environment Representation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Box 239">
            <a:extLst>
              <a:ext uri="{FF2B5EF4-FFF2-40B4-BE49-F238E27FC236}">
                <a16:creationId xmlns:a16="http://schemas.microsoft.com/office/drawing/2014/main" id="{7C29A1D1-50F4-805B-2F52-1A07F58B55C4}"/>
              </a:ext>
            </a:extLst>
          </p:cNvPr>
          <p:cNvSpPr/>
          <p:nvPr/>
        </p:nvSpPr>
        <p:spPr>
          <a:xfrm>
            <a:off x="9998833" y="325623"/>
            <a:ext cx="92289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FWR  Audio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6948716-95CA-5DF9-B986-540AEC397849}"/>
              </a:ext>
            </a:extLst>
          </p:cNvPr>
          <p:cNvCxnSpPr>
            <a:cxnSpLocks/>
          </p:cNvCxnSpPr>
          <p:nvPr/>
        </p:nvCxnSpPr>
        <p:spPr>
          <a:xfrm>
            <a:off x="2959387" y="1089921"/>
            <a:ext cx="294993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F38AA2F-680A-D197-3FD7-52CC01693996}"/>
              </a:ext>
            </a:extLst>
          </p:cNvPr>
          <p:cNvCxnSpPr/>
          <p:nvPr/>
        </p:nvCxnSpPr>
        <p:spPr>
          <a:xfrm>
            <a:off x="3069804" y="1537370"/>
            <a:ext cx="5241785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8D472951-0EBD-C6C1-2342-B5C6896C6F38}"/>
              </a:ext>
            </a:extLst>
          </p:cNvPr>
          <p:cNvSpPr txBox="1"/>
          <p:nvPr/>
        </p:nvSpPr>
        <p:spPr>
          <a:xfrm>
            <a:off x="4161766" y="336350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FER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Commands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DDACEDC-EC84-0603-30A7-C60722E2B713}"/>
              </a:ext>
            </a:extLst>
          </p:cNvPr>
          <p:cNvCxnSpPr/>
          <p:nvPr/>
        </p:nvCxnSpPr>
        <p:spPr>
          <a:xfrm>
            <a:off x="6417885" y="1089920"/>
            <a:ext cx="421426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7" name="TextBox 239">
            <a:extLst>
              <a:ext uri="{FF2B5EF4-FFF2-40B4-BE49-F238E27FC236}">
                <a16:creationId xmlns:a16="http://schemas.microsoft.com/office/drawing/2014/main" id="{EEC5F29B-6AFD-95D9-B09A-C8EB1AC0F5C5}"/>
              </a:ext>
            </a:extLst>
          </p:cNvPr>
          <p:cNvSpPr/>
          <p:nvPr/>
        </p:nvSpPr>
        <p:spPr>
          <a:xfrm>
            <a:off x="10007542" y="825026"/>
            <a:ext cx="92289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FWR  Video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0F96AF6-9F35-06F8-4B72-0CCE9B4BE0D7}"/>
              </a:ext>
            </a:extLst>
          </p:cNvPr>
          <p:cNvCxnSpPr>
            <a:cxnSpLocks/>
          </p:cNvCxnSpPr>
          <p:nvPr/>
        </p:nvCxnSpPr>
        <p:spPr>
          <a:xfrm>
            <a:off x="3187217" y="593546"/>
            <a:ext cx="2718484" cy="610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9" name="TextBox 67">
            <a:extLst>
              <a:ext uri="{FF2B5EF4-FFF2-40B4-BE49-F238E27FC236}">
                <a16:creationId xmlns:a16="http://schemas.microsoft.com/office/drawing/2014/main" id="{A76F114C-F9EF-EEB4-BF8C-E586A327519F}"/>
              </a:ext>
            </a:extLst>
          </p:cNvPr>
          <p:cNvSpPr/>
          <p:nvPr/>
        </p:nvSpPr>
        <p:spPr>
          <a:xfrm>
            <a:off x="3942179" y="4170861"/>
            <a:ext cx="72396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Human Object</a:t>
            </a:r>
            <a:endParaRPr kumimoji="0" lang="it-IT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B833AA-8794-0BC3-1564-B9C63B3EAB01}"/>
              </a:ext>
            </a:extLst>
          </p:cNvPr>
          <p:cNvCxnSpPr>
            <a:cxnSpLocks/>
          </p:cNvCxnSpPr>
          <p:nvPr/>
        </p:nvCxnSpPr>
        <p:spPr>
          <a:xfrm>
            <a:off x="4025681" y="4392988"/>
            <a:ext cx="59357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8FC0B23-9C21-F8F9-0182-1EF6394F225C}"/>
              </a:ext>
            </a:extLst>
          </p:cNvPr>
          <p:cNvCxnSpPr/>
          <p:nvPr/>
        </p:nvCxnSpPr>
        <p:spPr>
          <a:xfrm>
            <a:off x="6416280" y="587802"/>
            <a:ext cx="421426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1997A8CD-0629-3C03-8589-031567D54077}"/>
              </a:ext>
            </a:extLst>
          </p:cNvPr>
          <p:cNvSpPr txBox="1"/>
          <p:nvPr/>
        </p:nvSpPr>
        <p:spPr>
          <a:xfrm>
            <a:off x="2827994" y="4868068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Video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(Outdoor)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6457946-41B4-A0B4-6798-BF8D53ECFEF8}"/>
              </a:ext>
            </a:extLst>
          </p:cNvPr>
          <p:cNvCxnSpPr>
            <a:cxnSpLocks/>
          </p:cNvCxnSpPr>
          <p:nvPr/>
        </p:nvCxnSpPr>
        <p:spPr>
          <a:xfrm>
            <a:off x="7639821" y="1989384"/>
            <a:ext cx="685777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387725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9">
            <a:extLst>
              <a:ext uri="{FF2B5EF4-FFF2-40B4-BE49-F238E27FC236}">
                <a16:creationId xmlns:a16="http://schemas.microsoft.com/office/drawing/2014/main" id="{F095B4FF-6C33-52C1-C62F-5BBA8B580551}"/>
              </a:ext>
            </a:extLst>
          </p:cNvPr>
          <p:cNvSpPr/>
          <p:nvPr/>
        </p:nvSpPr>
        <p:spPr>
          <a:xfrm>
            <a:off x="2986843" y="140245"/>
            <a:ext cx="7601324" cy="5270267"/>
          </a:xfrm>
          <a:prstGeom prst="rect">
            <a:avLst/>
          </a:prstGeom>
          <a:noFill/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Rectangle 85">
            <a:extLst>
              <a:ext uri="{FF2B5EF4-FFF2-40B4-BE49-F238E27FC236}">
                <a16:creationId xmlns:a16="http://schemas.microsoft.com/office/drawing/2014/main" id="{56392D90-A6C8-611C-96C8-07E365692A34}"/>
              </a:ext>
            </a:extLst>
          </p:cNvPr>
          <p:cNvSpPr/>
          <p:nvPr/>
        </p:nvSpPr>
        <p:spPr>
          <a:xfrm>
            <a:off x="6356144" y="1419859"/>
            <a:ext cx="1938758" cy="39186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Traff.Sig</a:t>
            </a:r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it-IT" sz="16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Recognition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C4F51518-0E8D-F1AA-ADD9-9B38BD1759D0}"/>
              </a:ext>
            </a:extLst>
          </p:cNvPr>
          <p:cNvSpPr/>
          <p:nvPr/>
        </p:nvSpPr>
        <p:spPr>
          <a:xfrm>
            <a:off x="6345254" y="1888693"/>
            <a:ext cx="1938758" cy="39186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C. Scene Description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90">
            <a:extLst>
              <a:ext uri="{FF2B5EF4-FFF2-40B4-BE49-F238E27FC236}">
                <a16:creationId xmlns:a16="http://schemas.microsoft.com/office/drawing/2014/main" id="{38945A83-84DD-AFF1-092E-69C97CF7ACAC}"/>
              </a:ext>
            </a:extLst>
          </p:cNvPr>
          <p:cNvSpPr/>
          <p:nvPr/>
        </p:nvSpPr>
        <p:spPr>
          <a:xfrm>
            <a:off x="1380863" y="2698872"/>
            <a:ext cx="161868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Offline Map Data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90">
            <a:extLst>
              <a:ext uri="{FF2B5EF4-FFF2-40B4-BE49-F238E27FC236}">
                <a16:creationId xmlns:a16="http://schemas.microsoft.com/office/drawing/2014/main" id="{33566919-5393-E82A-D9F9-F91EE89B6348}"/>
              </a:ext>
            </a:extLst>
          </p:cNvPr>
          <p:cNvSpPr/>
          <p:nvPr/>
        </p:nvSpPr>
        <p:spPr>
          <a:xfrm>
            <a:off x="1897665" y="206209"/>
            <a:ext cx="111195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Data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90">
            <a:extLst>
              <a:ext uri="{FF2B5EF4-FFF2-40B4-BE49-F238E27FC236}">
                <a16:creationId xmlns:a16="http://schemas.microsoft.com/office/drawing/2014/main" id="{D0B24A91-71D9-6AB1-2AB2-4E23E466504E}"/>
              </a:ext>
            </a:extLst>
          </p:cNvPr>
          <p:cNvSpPr/>
          <p:nvPr/>
        </p:nvSpPr>
        <p:spPr>
          <a:xfrm>
            <a:off x="1883568" y="727140"/>
            <a:ext cx="111195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Data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90">
            <a:extLst>
              <a:ext uri="{FF2B5EF4-FFF2-40B4-BE49-F238E27FC236}">
                <a16:creationId xmlns:a16="http://schemas.microsoft.com/office/drawing/2014/main" id="{4CE82455-C956-67F3-D3C2-9A220E71904A}"/>
              </a:ext>
            </a:extLst>
          </p:cNvPr>
          <p:cNvSpPr/>
          <p:nvPr/>
        </p:nvSpPr>
        <p:spPr>
          <a:xfrm>
            <a:off x="1480014" y="2164233"/>
            <a:ext cx="152960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 Data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74493971-6788-3C53-20C9-1480DBEDCDED}"/>
              </a:ext>
            </a:extLst>
          </p:cNvPr>
          <p:cNvSpPr/>
          <p:nvPr/>
        </p:nvSpPr>
        <p:spPr>
          <a:xfrm>
            <a:off x="1734483" y="3148906"/>
            <a:ext cx="1268713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Data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Rectangle 85">
            <a:extLst>
              <a:ext uri="{FF2B5EF4-FFF2-40B4-BE49-F238E27FC236}">
                <a16:creationId xmlns:a16="http://schemas.microsoft.com/office/drawing/2014/main" id="{431918FE-EF4E-81A4-94DF-E97318B659A7}"/>
              </a:ext>
            </a:extLst>
          </p:cNvPr>
          <p:cNvSpPr/>
          <p:nvPr/>
        </p:nvSpPr>
        <p:spPr>
          <a:xfrm>
            <a:off x="6345254" y="918057"/>
            <a:ext cx="1938758" cy="39186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L. Scene Description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Rectangle 85">
            <a:extLst>
              <a:ext uri="{FF2B5EF4-FFF2-40B4-BE49-F238E27FC236}">
                <a16:creationId xmlns:a16="http://schemas.microsoft.com/office/drawing/2014/main" id="{BDD935C4-FC5C-F075-6918-4C70ADB3BE8B}"/>
              </a:ext>
            </a:extLst>
          </p:cNvPr>
          <p:cNvSpPr/>
          <p:nvPr/>
        </p:nvSpPr>
        <p:spPr>
          <a:xfrm>
            <a:off x="6353173" y="375772"/>
            <a:ext cx="1938758" cy="39186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R. Scene Description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Rectangle 85">
            <a:extLst>
              <a:ext uri="{FF2B5EF4-FFF2-40B4-BE49-F238E27FC236}">
                <a16:creationId xmlns:a16="http://schemas.microsoft.com/office/drawing/2014/main" id="{A46380CB-D027-E02F-7014-341C669064A5}"/>
              </a:ext>
            </a:extLst>
          </p:cNvPr>
          <p:cNvSpPr/>
          <p:nvPr/>
        </p:nvSpPr>
        <p:spPr>
          <a:xfrm>
            <a:off x="6353173" y="2383613"/>
            <a:ext cx="1938758" cy="39186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U. Scene Description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Rectangle 85">
            <a:extLst>
              <a:ext uri="{FF2B5EF4-FFF2-40B4-BE49-F238E27FC236}">
                <a16:creationId xmlns:a16="http://schemas.microsoft.com/office/drawing/2014/main" id="{5085CCD9-9883-0799-1AEA-CE25640FBFE0}"/>
              </a:ext>
            </a:extLst>
          </p:cNvPr>
          <p:cNvSpPr/>
          <p:nvPr/>
        </p:nvSpPr>
        <p:spPr>
          <a:xfrm>
            <a:off x="6353173" y="2901747"/>
            <a:ext cx="1938758" cy="39186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M. Scene Description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Rectangle 85">
            <a:extLst>
              <a:ext uri="{FF2B5EF4-FFF2-40B4-BE49-F238E27FC236}">
                <a16:creationId xmlns:a16="http://schemas.microsoft.com/office/drawing/2014/main" id="{AF3CC2EA-8144-578C-1F8A-66A765CB8DF6}"/>
              </a:ext>
            </a:extLst>
          </p:cNvPr>
          <p:cNvSpPr/>
          <p:nvPr/>
        </p:nvSpPr>
        <p:spPr>
          <a:xfrm>
            <a:off x="3250494" y="4129587"/>
            <a:ext cx="1499275" cy="708376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 Generator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90">
            <a:extLst>
              <a:ext uri="{FF2B5EF4-FFF2-40B4-BE49-F238E27FC236}">
                <a16:creationId xmlns:a16="http://schemas.microsoft.com/office/drawing/2014/main" id="{AE003A71-5864-4EFC-802B-374D4970B4CA}"/>
              </a:ext>
            </a:extLst>
          </p:cNvPr>
          <p:cNvSpPr/>
          <p:nvPr/>
        </p:nvSpPr>
        <p:spPr>
          <a:xfrm>
            <a:off x="1872530" y="4027021"/>
            <a:ext cx="111195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GNSS Data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angle 85">
            <a:extLst>
              <a:ext uri="{FF2B5EF4-FFF2-40B4-BE49-F238E27FC236}">
                <a16:creationId xmlns:a16="http://schemas.microsoft.com/office/drawing/2014/main" id="{8A71844A-872C-F1A6-23FE-540BA6D81D37}"/>
              </a:ext>
            </a:extLst>
          </p:cNvPr>
          <p:cNvSpPr/>
          <p:nvPr/>
        </p:nvSpPr>
        <p:spPr>
          <a:xfrm>
            <a:off x="6353170" y="3405909"/>
            <a:ext cx="1938758" cy="560188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Scene Description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6071016-047A-FB72-ACD9-7B28FE9D1C93}"/>
              </a:ext>
            </a:extLst>
          </p:cNvPr>
          <p:cNvCxnSpPr>
            <a:cxnSpLocks/>
          </p:cNvCxnSpPr>
          <p:nvPr/>
        </p:nvCxnSpPr>
        <p:spPr>
          <a:xfrm>
            <a:off x="8291931" y="2961199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Rectangle 47">
            <a:extLst>
              <a:ext uri="{FF2B5EF4-FFF2-40B4-BE49-F238E27FC236}">
                <a16:creationId xmlns:a16="http://schemas.microsoft.com/office/drawing/2014/main" id="{7521E45F-01DB-9EA0-B7E6-EDEBA55947D5}"/>
              </a:ext>
            </a:extLst>
          </p:cNvPr>
          <p:cNvSpPr/>
          <p:nvPr/>
        </p:nvSpPr>
        <p:spPr>
          <a:xfrm>
            <a:off x="1349820" y="4376040"/>
            <a:ext cx="862558" cy="992105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Subsystem 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Rectangle 102">
            <a:extLst>
              <a:ext uri="{FF2B5EF4-FFF2-40B4-BE49-F238E27FC236}">
                <a16:creationId xmlns:a16="http://schemas.microsoft.com/office/drawing/2014/main" id="{0B5B3533-11AE-2292-FF73-AB2BB7D669BF}"/>
              </a:ext>
            </a:extLst>
          </p:cNvPr>
          <p:cNvSpPr/>
          <p:nvPr/>
        </p:nvSpPr>
        <p:spPr>
          <a:xfrm>
            <a:off x="11626283" y="370120"/>
            <a:ext cx="520340" cy="4998018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Subsystem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0" name="TextBox 90">
            <a:extLst>
              <a:ext uri="{FF2B5EF4-FFF2-40B4-BE49-F238E27FC236}">
                <a16:creationId xmlns:a16="http://schemas.microsoft.com/office/drawing/2014/main" id="{5489A043-C05C-DB25-77A3-987DC6BEC805}"/>
              </a:ext>
            </a:extLst>
          </p:cNvPr>
          <p:cNvSpPr/>
          <p:nvPr/>
        </p:nvSpPr>
        <p:spPr>
          <a:xfrm>
            <a:off x="10515943" y="2533733"/>
            <a:ext cx="1173333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Environ</a:t>
            </a:r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it-IT" sz="16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Represent</a:t>
            </a:r>
            <a:r>
              <a:rPr kumimoji="0" lang="it-IT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C0ACA0-49BB-D25F-FD4D-C403304B74B0}"/>
              </a:ext>
            </a:extLst>
          </p:cNvPr>
          <p:cNvCxnSpPr/>
          <p:nvPr/>
        </p:nvCxnSpPr>
        <p:spPr>
          <a:xfrm flipV="1">
            <a:off x="10408535" y="2823123"/>
            <a:ext cx="1244566" cy="4"/>
          </a:xfrm>
          <a:prstGeom prst="line">
            <a:avLst/>
          </a:prstGeom>
          <a:solidFill>
            <a:srgbClr val="92D050"/>
          </a:solidFill>
          <a:ln w="3175">
            <a:solidFill>
              <a:srgbClr val="3254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9" name="TextBox 82">
            <a:extLst>
              <a:ext uri="{FF2B5EF4-FFF2-40B4-BE49-F238E27FC236}">
                <a16:creationId xmlns:a16="http://schemas.microsoft.com/office/drawing/2014/main" id="{2D14DEB9-C867-40C1-F66A-714816465182}"/>
              </a:ext>
            </a:extLst>
          </p:cNvPr>
          <p:cNvSpPr/>
          <p:nvPr/>
        </p:nvSpPr>
        <p:spPr>
          <a:xfrm>
            <a:off x="7737803" y="4696949"/>
            <a:ext cx="223037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Other Environment Data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TextBox 82">
            <a:extLst>
              <a:ext uri="{FF2B5EF4-FFF2-40B4-BE49-F238E27FC236}">
                <a16:creationId xmlns:a16="http://schemas.microsoft.com/office/drawing/2014/main" id="{FBC47D2D-E021-76B0-A72F-9136ADD41A3E}"/>
              </a:ext>
            </a:extLst>
          </p:cNvPr>
          <p:cNvSpPr/>
          <p:nvPr/>
        </p:nvSpPr>
        <p:spPr>
          <a:xfrm>
            <a:off x="8509839" y="4132354"/>
            <a:ext cx="15248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" name="Straight Arrow Connector 19">
            <a:extLst>
              <a:ext uri="{FF2B5EF4-FFF2-40B4-BE49-F238E27FC236}">
                <a16:creationId xmlns:a16="http://schemas.microsoft.com/office/drawing/2014/main" id="{C3254C15-1EBA-7D1B-D890-0D4F585575A7}"/>
              </a:ext>
            </a:extLst>
          </p:cNvPr>
          <p:cNvSpPr/>
          <p:nvPr/>
        </p:nvSpPr>
        <p:spPr>
          <a:xfrm>
            <a:off x="2599175" y="6172716"/>
            <a:ext cx="1695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Straight Arrow Connector 19">
            <a:extLst>
              <a:ext uri="{FF2B5EF4-FFF2-40B4-BE49-F238E27FC236}">
                <a16:creationId xmlns:a16="http://schemas.microsoft.com/office/drawing/2014/main" id="{6E00669C-DFB7-2E28-69D9-C16C9098B0C1}"/>
              </a:ext>
            </a:extLst>
          </p:cNvPr>
          <p:cNvSpPr/>
          <p:nvPr/>
        </p:nvSpPr>
        <p:spPr>
          <a:xfrm>
            <a:off x="6287015" y="6170556"/>
            <a:ext cx="1826640" cy="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Straight Connector 59">
            <a:extLst>
              <a:ext uri="{FF2B5EF4-FFF2-40B4-BE49-F238E27FC236}">
                <a16:creationId xmlns:a16="http://schemas.microsoft.com/office/drawing/2014/main" id="{3B913F89-BB75-7B38-5567-251A8F14DCDB}"/>
              </a:ext>
            </a:extLst>
          </p:cNvPr>
          <p:cNvSpPr/>
          <p:nvPr/>
        </p:nvSpPr>
        <p:spPr>
          <a:xfrm flipV="1">
            <a:off x="4613735" y="6173832"/>
            <a:ext cx="1275120" cy="39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7" name="Rectangle 64">
            <a:extLst>
              <a:ext uri="{FF2B5EF4-FFF2-40B4-BE49-F238E27FC236}">
                <a16:creationId xmlns:a16="http://schemas.microsoft.com/office/drawing/2014/main" id="{A28CE2FF-E5CB-164D-8F0F-7CB58AE051A8}"/>
              </a:ext>
            </a:extLst>
          </p:cNvPr>
          <p:cNvSpPr/>
          <p:nvPr/>
        </p:nvSpPr>
        <p:spPr>
          <a:xfrm>
            <a:off x="332856" y="5605356"/>
            <a:ext cx="10269829" cy="446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kumimoji="0" lang="it-IT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8" name="Straight Connector 65">
            <a:extLst>
              <a:ext uri="{FF2B5EF4-FFF2-40B4-BE49-F238E27FC236}">
                <a16:creationId xmlns:a16="http://schemas.microsoft.com/office/drawing/2014/main" id="{D1A01635-DC35-C81E-9B79-59179014F60E}"/>
              </a:ext>
            </a:extLst>
          </p:cNvPr>
          <p:cNvSpPr/>
          <p:nvPr/>
        </p:nvSpPr>
        <p:spPr>
          <a:xfrm>
            <a:off x="332499" y="5493138"/>
            <a:ext cx="10270627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99" name="Rectangle 93">
            <a:extLst>
              <a:ext uri="{FF2B5EF4-FFF2-40B4-BE49-F238E27FC236}">
                <a16:creationId xmlns:a16="http://schemas.microsoft.com/office/drawing/2014/main" id="{803C1544-DB6D-97BB-8C6D-848581FBC1D5}"/>
              </a:ext>
            </a:extLst>
          </p:cNvPr>
          <p:cNvSpPr/>
          <p:nvPr/>
        </p:nvSpPr>
        <p:spPr>
          <a:xfrm>
            <a:off x="8415058" y="6276010"/>
            <a:ext cx="1175040" cy="47124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kumimoji="0" lang="it-IT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Straight Connector 96">
            <a:extLst>
              <a:ext uri="{FF2B5EF4-FFF2-40B4-BE49-F238E27FC236}">
                <a16:creationId xmlns:a16="http://schemas.microsoft.com/office/drawing/2014/main" id="{96213F01-3C39-9DBD-2972-CA40125EF1F0}"/>
              </a:ext>
            </a:extLst>
          </p:cNvPr>
          <p:cNvSpPr/>
          <p:nvPr/>
        </p:nvSpPr>
        <p:spPr>
          <a:xfrm>
            <a:off x="8414698" y="6170556"/>
            <a:ext cx="117576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Rectangle 99">
            <a:extLst>
              <a:ext uri="{FF2B5EF4-FFF2-40B4-BE49-F238E27FC236}">
                <a16:creationId xmlns:a16="http://schemas.microsoft.com/office/drawing/2014/main" id="{B724AD18-F2CF-37FB-32C7-3F1CA617D7A8}"/>
              </a:ext>
            </a:extLst>
          </p:cNvPr>
          <p:cNvSpPr/>
          <p:nvPr/>
        </p:nvSpPr>
        <p:spPr>
          <a:xfrm>
            <a:off x="332857" y="87705"/>
            <a:ext cx="766434" cy="5286891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kumimoji="0" lang="it-IT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5060BF8-2034-5FB9-89B6-DF8E2874B21B}"/>
              </a:ext>
            </a:extLst>
          </p:cNvPr>
          <p:cNvCxnSpPr>
            <a:cxnSpLocks/>
          </p:cNvCxnSpPr>
          <p:nvPr/>
        </p:nvCxnSpPr>
        <p:spPr>
          <a:xfrm>
            <a:off x="8291928" y="2441548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CCA440-B115-62F2-3F5A-CEB2571F1A0A}"/>
              </a:ext>
            </a:extLst>
          </p:cNvPr>
          <p:cNvCxnSpPr>
            <a:cxnSpLocks/>
          </p:cNvCxnSpPr>
          <p:nvPr/>
        </p:nvCxnSpPr>
        <p:spPr>
          <a:xfrm>
            <a:off x="8268570" y="1968030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D8E6B25-EB08-BFE5-2E93-4DE53E830247}"/>
              </a:ext>
            </a:extLst>
          </p:cNvPr>
          <p:cNvCxnSpPr>
            <a:cxnSpLocks/>
          </p:cNvCxnSpPr>
          <p:nvPr/>
        </p:nvCxnSpPr>
        <p:spPr>
          <a:xfrm>
            <a:off x="8291928" y="1511136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DF4F99E-79F1-759E-E1D3-851C5D24DED6}"/>
              </a:ext>
            </a:extLst>
          </p:cNvPr>
          <p:cNvCxnSpPr>
            <a:cxnSpLocks/>
          </p:cNvCxnSpPr>
          <p:nvPr/>
        </p:nvCxnSpPr>
        <p:spPr>
          <a:xfrm>
            <a:off x="8246799" y="981605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F26837C-EBFE-CA0C-A3EF-E67D14851253}"/>
              </a:ext>
            </a:extLst>
          </p:cNvPr>
          <p:cNvCxnSpPr>
            <a:cxnSpLocks/>
          </p:cNvCxnSpPr>
          <p:nvPr/>
        </p:nvCxnSpPr>
        <p:spPr>
          <a:xfrm>
            <a:off x="8291928" y="436993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Rectangle 102">
            <a:extLst>
              <a:ext uri="{FF2B5EF4-FFF2-40B4-BE49-F238E27FC236}">
                <a16:creationId xmlns:a16="http://schemas.microsoft.com/office/drawing/2014/main" id="{C0A39444-9738-1EE4-F926-3C2425FC1E52}"/>
              </a:ext>
            </a:extLst>
          </p:cNvPr>
          <p:cNvSpPr/>
          <p:nvPr/>
        </p:nvSpPr>
        <p:spPr>
          <a:xfrm>
            <a:off x="9951707" y="247097"/>
            <a:ext cx="520340" cy="5121036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ESS</a:t>
            </a: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Data Fusion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07791C6-21A3-74BE-4E73-E23D8BA5EA42}"/>
              </a:ext>
            </a:extLst>
          </p:cNvPr>
          <p:cNvCxnSpPr>
            <a:cxnSpLocks/>
          </p:cNvCxnSpPr>
          <p:nvPr/>
        </p:nvCxnSpPr>
        <p:spPr>
          <a:xfrm>
            <a:off x="8281043" y="3538756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9" name="TextBox 87">
            <a:extLst>
              <a:ext uri="{FF2B5EF4-FFF2-40B4-BE49-F238E27FC236}">
                <a16:creationId xmlns:a16="http://schemas.microsoft.com/office/drawing/2014/main" id="{0AD36949-12B0-32AA-486B-87ABB13164F8}"/>
              </a:ext>
            </a:extLst>
          </p:cNvPr>
          <p:cNvSpPr/>
          <p:nvPr/>
        </p:nvSpPr>
        <p:spPr>
          <a:xfrm>
            <a:off x="8448425" y="140245"/>
            <a:ext cx="14271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Scene 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0" name="TextBox 87">
            <a:extLst>
              <a:ext uri="{FF2B5EF4-FFF2-40B4-BE49-F238E27FC236}">
                <a16:creationId xmlns:a16="http://schemas.microsoft.com/office/drawing/2014/main" id="{75C59F23-184C-0D88-5760-9D578ED70215}"/>
              </a:ext>
            </a:extLst>
          </p:cNvPr>
          <p:cNvSpPr/>
          <p:nvPr/>
        </p:nvSpPr>
        <p:spPr>
          <a:xfrm>
            <a:off x="8451964" y="686052"/>
            <a:ext cx="142709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Scene D.</a:t>
            </a:r>
          </a:p>
        </p:txBody>
      </p:sp>
      <p:sp>
        <p:nvSpPr>
          <p:cNvPr id="122" name="TextBox 87">
            <a:extLst>
              <a:ext uri="{FF2B5EF4-FFF2-40B4-BE49-F238E27FC236}">
                <a16:creationId xmlns:a16="http://schemas.microsoft.com/office/drawing/2014/main" id="{028AADF6-F1F4-A6A6-2B40-CD201F6F21F6}"/>
              </a:ext>
            </a:extLst>
          </p:cNvPr>
          <p:cNvSpPr/>
          <p:nvPr/>
        </p:nvSpPr>
        <p:spPr>
          <a:xfrm>
            <a:off x="8424474" y="1231859"/>
            <a:ext cx="142709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Topology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4" name="TextBox 87">
            <a:extLst>
              <a:ext uri="{FF2B5EF4-FFF2-40B4-BE49-F238E27FC236}">
                <a16:creationId xmlns:a16="http://schemas.microsoft.com/office/drawing/2014/main" id="{16DE2581-E13B-7E50-EAC9-92D5CF822BB3}"/>
              </a:ext>
            </a:extLst>
          </p:cNvPr>
          <p:cNvSpPr/>
          <p:nvPr/>
        </p:nvSpPr>
        <p:spPr>
          <a:xfrm>
            <a:off x="8314055" y="1686702"/>
            <a:ext cx="166612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Camera Scene D. 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7" name="TextBox 87">
            <a:extLst>
              <a:ext uri="{FF2B5EF4-FFF2-40B4-BE49-F238E27FC236}">
                <a16:creationId xmlns:a16="http://schemas.microsoft.com/office/drawing/2014/main" id="{C5CAB95A-5FA0-639C-0CD7-D6DC7F5E39A8}"/>
              </a:ext>
            </a:extLst>
          </p:cNvPr>
          <p:cNvSpPr/>
          <p:nvPr/>
        </p:nvSpPr>
        <p:spPr>
          <a:xfrm>
            <a:off x="8455919" y="2667257"/>
            <a:ext cx="131995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Map Scene D.</a:t>
            </a:r>
          </a:p>
        </p:txBody>
      </p:sp>
      <p:sp>
        <p:nvSpPr>
          <p:cNvPr id="128" name="TextBox 87">
            <a:extLst>
              <a:ext uri="{FF2B5EF4-FFF2-40B4-BE49-F238E27FC236}">
                <a16:creationId xmlns:a16="http://schemas.microsoft.com/office/drawing/2014/main" id="{1B89AA94-1FEE-9104-F56C-E5339200770A}"/>
              </a:ext>
            </a:extLst>
          </p:cNvPr>
          <p:cNvSpPr/>
          <p:nvPr/>
        </p:nvSpPr>
        <p:spPr>
          <a:xfrm>
            <a:off x="8176602" y="3248194"/>
            <a:ext cx="18298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D.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C1F828D-AD4C-76CC-0492-7D547E2CDBA9}"/>
              </a:ext>
            </a:extLst>
          </p:cNvPr>
          <p:cNvCxnSpPr>
            <a:cxnSpLocks/>
          </p:cNvCxnSpPr>
          <p:nvPr/>
        </p:nvCxnSpPr>
        <p:spPr>
          <a:xfrm>
            <a:off x="8296963" y="3794978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B796CF3-55B5-D34B-EBB0-0B929FE74963}"/>
              </a:ext>
            </a:extLst>
          </p:cNvPr>
          <p:cNvCxnSpPr>
            <a:cxnSpLocks/>
          </p:cNvCxnSpPr>
          <p:nvPr/>
        </p:nvCxnSpPr>
        <p:spPr>
          <a:xfrm>
            <a:off x="8299235" y="3235087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9F40801-686E-CC48-0C62-30F29A20712D}"/>
              </a:ext>
            </a:extLst>
          </p:cNvPr>
          <p:cNvCxnSpPr>
            <a:cxnSpLocks/>
          </p:cNvCxnSpPr>
          <p:nvPr/>
        </p:nvCxnSpPr>
        <p:spPr>
          <a:xfrm>
            <a:off x="8301507" y="2746041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CC080DB-974D-2C9D-39A2-46C7DBDE89FF}"/>
              </a:ext>
            </a:extLst>
          </p:cNvPr>
          <p:cNvCxnSpPr>
            <a:cxnSpLocks/>
          </p:cNvCxnSpPr>
          <p:nvPr/>
        </p:nvCxnSpPr>
        <p:spPr>
          <a:xfrm>
            <a:off x="8299235" y="2197852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7C52167-F2F1-9C97-DD99-D084BED32A6B}"/>
              </a:ext>
            </a:extLst>
          </p:cNvPr>
          <p:cNvCxnSpPr>
            <a:cxnSpLocks/>
          </p:cNvCxnSpPr>
          <p:nvPr/>
        </p:nvCxnSpPr>
        <p:spPr>
          <a:xfrm>
            <a:off x="8258291" y="1747472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A9E55C2-EFA4-7D4F-8AC0-925613DDC91F}"/>
              </a:ext>
            </a:extLst>
          </p:cNvPr>
          <p:cNvCxnSpPr>
            <a:cxnSpLocks/>
          </p:cNvCxnSpPr>
          <p:nvPr/>
        </p:nvCxnSpPr>
        <p:spPr>
          <a:xfrm>
            <a:off x="8273834" y="1242508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1" name="TextBox 87">
            <a:extLst>
              <a:ext uri="{FF2B5EF4-FFF2-40B4-BE49-F238E27FC236}">
                <a16:creationId xmlns:a16="http://schemas.microsoft.com/office/drawing/2014/main" id="{84472618-91E9-27EA-82B4-7638A18AB2EF}"/>
              </a:ext>
            </a:extLst>
          </p:cNvPr>
          <p:cNvSpPr/>
          <p:nvPr/>
        </p:nvSpPr>
        <p:spPr>
          <a:xfrm>
            <a:off x="8746067" y="951714"/>
            <a:ext cx="84403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4428FE2-8F2A-FFAF-4645-20FD9A442639}"/>
              </a:ext>
            </a:extLst>
          </p:cNvPr>
          <p:cNvCxnSpPr>
            <a:cxnSpLocks/>
          </p:cNvCxnSpPr>
          <p:nvPr/>
        </p:nvCxnSpPr>
        <p:spPr>
          <a:xfrm>
            <a:off x="8269418" y="696596"/>
            <a:ext cx="1689487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5" name="TextBox 87">
            <a:extLst>
              <a:ext uri="{FF2B5EF4-FFF2-40B4-BE49-F238E27FC236}">
                <a16:creationId xmlns:a16="http://schemas.microsoft.com/office/drawing/2014/main" id="{25E58FEA-6FB9-378C-FABB-0BD91B366172}"/>
              </a:ext>
            </a:extLst>
          </p:cNvPr>
          <p:cNvSpPr/>
          <p:nvPr/>
        </p:nvSpPr>
        <p:spPr>
          <a:xfrm>
            <a:off x="8261324" y="405802"/>
            <a:ext cx="18298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13E42E-92BF-F8CC-A3BD-03AA458C59C1}"/>
              </a:ext>
            </a:extLst>
          </p:cNvPr>
          <p:cNvCxnSpPr>
            <a:cxnSpLocks/>
          </p:cNvCxnSpPr>
          <p:nvPr/>
        </p:nvCxnSpPr>
        <p:spPr>
          <a:xfrm>
            <a:off x="2210628" y="4615772"/>
            <a:ext cx="1067931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E69797B-B0CD-379E-8F1F-DD62C1684A4F}"/>
              </a:ext>
            </a:extLst>
          </p:cNvPr>
          <p:cNvCxnSpPr/>
          <p:nvPr/>
        </p:nvCxnSpPr>
        <p:spPr>
          <a:xfrm flipV="1">
            <a:off x="5972448" y="668036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0D057FD-E9A0-DF21-C7B1-E7162C345763}"/>
              </a:ext>
            </a:extLst>
          </p:cNvPr>
          <p:cNvCxnSpPr/>
          <p:nvPr/>
        </p:nvCxnSpPr>
        <p:spPr>
          <a:xfrm>
            <a:off x="5972448" y="229145"/>
            <a:ext cx="0" cy="458210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3B933B3-AD97-0C68-1C39-04270B84BB6D}"/>
              </a:ext>
            </a:extLst>
          </p:cNvPr>
          <p:cNvCxnSpPr/>
          <p:nvPr/>
        </p:nvCxnSpPr>
        <p:spPr>
          <a:xfrm flipV="1">
            <a:off x="5972448" y="1188736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23346C8-3580-4060-0838-8C78395832D1}"/>
              </a:ext>
            </a:extLst>
          </p:cNvPr>
          <p:cNvCxnSpPr/>
          <p:nvPr/>
        </p:nvCxnSpPr>
        <p:spPr>
          <a:xfrm flipV="1">
            <a:off x="5972448" y="1709436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9666EB5-9E8E-CC5F-5524-B18DE7461C1C}"/>
              </a:ext>
            </a:extLst>
          </p:cNvPr>
          <p:cNvCxnSpPr/>
          <p:nvPr/>
        </p:nvCxnSpPr>
        <p:spPr>
          <a:xfrm flipV="1">
            <a:off x="5972448" y="2179336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888D6A6-B5D0-5EA1-B217-DC3846D1759D}"/>
              </a:ext>
            </a:extLst>
          </p:cNvPr>
          <p:cNvCxnSpPr/>
          <p:nvPr/>
        </p:nvCxnSpPr>
        <p:spPr>
          <a:xfrm flipV="1">
            <a:off x="5959748" y="2674636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67AE84A-EC6A-2AA3-1FFE-C83F13079207}"/>
              </a:ext>
            </a:extLst>
          </p:cNvPr>
          <p:cNvCxnSpPr/>
          <p:nvPr/>
        </p:nvCxnSpPr>
        <p:spPr>
          <a:xfrm flipV="1">
            <a:off x="5985148" y="4452636"/>
            <a:ext cx="39612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7EE0191-FCCA-B1F8-C29A-B1C0BDEC638E}"/>
              </a:ext>
            </a:extLst>
          </p:cNvPr>
          <p:cNvCxnSpPr>
            <a:cxnSpLocks/>
          </p:cNvCxnSpPr>
          <p:nvPr/>
        </p:nvCxnSpPr>
        <p:spPr>
          <a:xfrm>
            <a:off x="4775169" y="4450618"/>
            <a:ext cx="1181958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D306899-D946-A57E-AB5B-1D3D95EB7081}"/>
              </a:ext>
            </a:extLst>
          </p:cNvPr>
          <p:cNvCxnSpPr/>
          <p:nvPr/>
        </p:nvCxnSpPr>
        <p:spPr>
          <a:xfrm flipV="1">
            <a:off x="1717948" y="2498594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9ABF96F-E124-68E5-B7A2-1450CECD9C12}"/>
              </a:ext>
            </a:extLst>
          </p:cNvPr>
          <p:cNvCxnSpPr/>
          <p:nvPr/>
        </p:nvCxnSpPr>
        <p:spPr>
          <a:xfrm flipV="1">
            <a:off x="1730648" y="2028694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EE2F8E2-2C2E-2D25-F9C7-B0A468B720C9}"/>
              </a:ext>
            </a:extLst>
          </p:cNvPr>
          <p:cNvCxnSpPr/>
          <p:nvPr/>
        </p:nvCxnSpPr>
        <p:spPr>
          <a:xfrm flipV="1">
            <a:off x="1731906" y="1545777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24EB495-CB38-CED0-9D3A-E1447E4D30AC}"/>
              </a:ext>
            </a:extLst>
          </p:cNvPr>
          <p:cNvCxnSpPr/>
          <p:nvPr/>
        </p:nvCxnSpPr>
        <p:spPr>
          <a:xfrm flipV="1">
            <a:off x="1730648" y="1026605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3C97A8B-DFEE-F2F1-4ACC-F98F41A88B15}"/>
              </a:ext>
            </a:extLst>
          </p:cNvPr>
          <p:cNvCxnSpPr/>
          <p:nvPr/>
        </p:nvCxnSpPr>
        <p:spPr>
          <a:xfrm flipV="1">
            <a:off x="1761864" y="4324810"/>
            <a:ext cx="1516695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18C304F-51A7-CDCA-1E4E-0A7E350228D6}"/>
              </a:ext>
            </a:extLst>
          </p:cNvPr>
          <p:cNvCxnSpPr/>
          <p:nvPr/>
        </p:nvCxnSpPr>
        <p:spPr>
          <a:xfrm flipV="1">
            <a:off x="1730648" y="505905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D784FE42-74F0-F260-7DB3-74441F92078D}"/>
              </a:ext>
            </a:extLst>
          </p:cNvPr>
          <p:cNvSpPr txBox="1"/>
          <p:nvPr/>
        </p:nvSpPr>
        <p:spPr>
          <a:xfrm>
            <a:off x="1804445" y="1712944"/>
            <a:ext cx="1126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Camera Data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17DC880-213F-0F4B-7438-58ECB47D9697}"/>
              </a:ext>
            </a:extLst>
          </p:cNvPr>
          <p:cNvSpPr txBox="1"/>
          <p:nvPr/>
        </p:nvSpPr>
        <p:spPr>
          <a:xfrm>
            <a:off x="1791745" y="1241230"/>
            <a:ext cx="1126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Camera Data</a:t>
            </a:r>
          </a:p>
        </p:txBody>
      </p:sp>
      <p:sp>
        <p:nvSpPr>
          <p:cNvPr id="144" name="TextBox 82">
            <a:extLst>
              <a:ext uri="{FF2B5EF4-FFF2-40B4-BE49-F238E27FC236}">
                <a16:creationId xmlns:a16="http://schemas.microsoft.com/office/drawing/2014/main" id="{71107EA7-C19E-E834-9E3B-2F02A14036CE}"/>
              </a:ext>
            </a:extLst>
          </p:cNvPr>
          <p:cNvSpPr/>
          <p:nvPr/>
        </p:nvSpPr>
        <p:spPr>
          <a:xfrm>
            <a:off x="2105117" y="4322466"/>
            <a:ext cx="99371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B314252-728E-074A-C8B0-F94C067A4408}"/>
              </a:ext>
            </a:extLst>
          </p:cNvPr>
          <p:cNvCxnSpPr/>
          <p:nvPr/>
        </p:nvCxnSpPr>
        <p:spPr>
          <a:xfrm flipV="1">
            <a:off x="2200548" y="5024136"/>
            <a:ext cx="77839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0" name="TextBox 87">
            <a:extLst>
              <a:ext uri="{FF2B5EF4-FFF2-40B4-BE49-F238E27FC236}">
                <a16:creationId xmlns:a16="http://schemas.microsoft.com/office/drawing/2014/main" id="{05FAD811-A9CD-E8B2-7BD9-BD97C5E61CB3}"/>
              </a:ext>
            </a:extLst>
          </p:cNvPr>
          <p:cNvSpPr/>
          <p:nvPr/>
        </p:nvSpPr>
        <p:spPr>
          <a:xfrm>
            <a:off x="8754528" y="1459718"/>
            <a:ext cx="84403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BER</a:t>
            </a:r>
          </a:p>
        </p:txBody>
      </p:sp>
      <p:sp>
        <p:nvSpPr>
          <p:cNvPr id="151" name="TextBox 87">
            <a:extLst>
              <a:ext uri="{FF2B5EF4-FFF2-40B4-BE49-F238E27FC236}">
                <a16:creationId xmlns:a16="http://schemas.microsoft.com/office/drawing/2014/main" id="{3A14D2FA-B454-6528-7AB1-164702F63EE8}"/>
              </a:ext>
            </a:extLst>
          </p:cNvPr>
          <p:cNvSpPr/>
          <p:nvPr/>
        </p:nvSpPr>
        <p:spPr>
          <a:xfrm>
            <a:off x="8762999" y="1916918"/>
            <a:ext cx="84403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BER</a:t>
            </a:r>
          </a:p>
        </p:txBody>
      </p:sp>
      <p:sp>
        <p:nvSpPr>
          <p:cNvPr id="152" name="TextBox 87">
            <a:extLst>
              <a:ext uri="{FF2B5EF4-FFF2-40B4-BE49-F238E27FC236}">
                <a16:creationId xmlns:a16="http://schemas.microsoft.com/office/drawing/2014/main" id="{744093AA-2631-610A-09D1-B9E45C10D9B5}"/>
              </a:ext>
            </a:extLst>
          </p:cNvPr>
          <p:cNvSpPr/>
          <p:nvPr/>
        </p:nvSpPr>
        <p:spPr>
          <a:xfrm>
            <a:off x="8746063" y="2424920"/>
            <a:ext cx="84403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BER</a:t>
            </a:r>
          </a:p>
        </p:txBody>
      </p:sp>
      <p:sp>
        <p:nvSpPr>
          <p:cNvPr id="153" name="TextBox 87">
            <a:extLst>
              <a:ext uri="{FF2B5EF4-FFF2-40B4-BE49-F238E27FC236}">
                <a16:creationId xmlns:a16="http://schemas.microsoft.com/office/drawing/2014/main" id="{D6439357-DF70-50E7-88AF-6F10A946AB62}"/>
              </a:ext>
            </a:extLst>
          </p:cNvPr>
          <p:cNvSpPr/>
          <p:nvPr/>
        </p:nvSpPr>
        <p:spPr>
          <a:xfrm>
            <a:off x="8754532" y="2949851"/>
            <a:ext cx="84403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BER</a:t>
            </a:r>
          </a:p>
        </p:txBody>
      </p:sp>
      <p:sp>
        <p:nvSpPr>
          <p:cNvPr id="154" name="TextBox 87">
            <a:extLst>
              <a:ext uri="{FF2B5EF4-FFF2-40B4-BE49-F238E27FC236}">
                <a16:creationId xmlns:a16="http://schemas.microsoft.com/office/drawing/2014/main" id="{4CDF6B2F-1631-21B9-F2AE-223C62C395AF}"/>
              </a:ext>
            </a:extLst>
          </p:cNvPr>
          <p:cNvSpPr/>
          <p:nvPr/>
        </p:nvSpPr>
        <p:spPr>
          <a:xfrm>
            <a:off x="8783141" y="3504533"/>
            <a:ext cx="84403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BER</a:t>
            </a:r>
          </a:p>
        </p:txBody>
      </p:sp>
      <p:sp>
        <p:nvSpPr>
          <p:cNvPr id="155" name="TextBox 87">
            <a:extLst>
              <a:ext uri="{FF2B5EF4-FFF2-40B4-BE49-F238E27FC236}">
                <a16:creationId xmlns:a16="http://schemas.microsoft.com/office/drawing/2014/main" id="{14D08463-AF39-E465-19B9-744D92DDC66E}"/>
              </a:ext>
            </a:extLst>
          </p:cNvPr>
          <p:cNvSpPr/>
          <p:nvPr/>
        </p:nvSpPr>
        <p:spPr>
          <a:xfrm>
            <a:off x="8305582" y="2143904"/>
            <a:ext cx="1666126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 Scene  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E90BD0-BF15-2142-A632-DA8EDBAE6AC3}"/>
              </a:ext>
            </a:extLst>
          </p:cNvPr>
          <p:cNvCxnSpPr/>
          <p:nvPr/>
        </p:nvCxnSpPr>
        <p:spPr>
          <a:xfrm flipV="1">
            <a:off x="5981516" y="3186267"/>
            <a:ext cx="3798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82">
            <a:extLst>
              <a:ext uri="{FF2B5EF4-FFF2-40B4-BE49-F238E27FC236}">
                <a16:creationId xmlns:a16="http://schemas.microsoft.com/office/drawing/2014/main" id="{749C4CAE-9FE8-9011-F605-78D6EC5D2805}"/>
              </a:ext>
            </a:extLst>
          </p:cNvPr>
          <p:cNvSpPr/>
          <p:nvPr/>
        </p:nvSpPr>
        <p:spPr>
          <a:xfrm>
            <a:off x="4906669" y="4165010"/>
            <a:ext cx="8896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Attitude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E079E8-CECB-4F88-6D23-2BAEAAC65FC8}"/>
              </a:ext>
            </a:extLst>
          </p:cNvPr>
          <p:cNvCxnSpPr/>
          <p:nvPr/>
        </p:nvCxnSpPr>
        <p:spPr>
          <a:xfrm flipV="1">
            <a:off x="1728830" y="3478310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3AB54-85A6-B17A-4302-49BB1B722DD5}"/>
              </a:ext>
            </a:extLst>
          </p:cNvPr>
          <p:cNvCxnSpPr/>
          <p:nvPr/>
        </p:nvCxnSpPr>
        <p:spPr>
          <a:xfrm flipV="1">
            <a:off x="1739712" y="3815772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TextBox 90">
            <a:extLst>
              <a:ext uri="{FF2B5EF4-FFF2-40B4-BE49-F238E27FC236}">
                <a16:creationId xmlns:a16="http://schemas.microsoft.com/office/drawing/2014/main" id="{EADFEF93-18C7-0E48-9FD2-4350B439ED13}"/>
              </a:ext>
            </a:extLst>
          </p:cNvPr>
          <p:cNvSpPr/>
          <p:nvPr/>
        </p:nvSpPr>
        <p:spPr>
          <a:xfrm>
            <a:off x="1661670" y="3519361"/>
            <a:ext cx="1330577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Microphone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Array </a:t>
            </a:r>
            <a:r>
              <a:rPr kumimoji="0" lang="en-GB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Geom.</a:t>
            </a:r>
            <a:endParaRPr kumimoji="0" lang="it-IT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9D2AE8-1BC7-462C-78A8-28CA3F8E202C}"/>
              </a:ext>
            </a:extLst>
          </p:cNvPr>
          <p:cNvCxnSpPr/>
          <p:nvPr/>
        </p:nvCxnSpPr>
        <p:spPr>
          <a:xfrm flipV="1">
            <a:off x="1728108" y="3037074"/>
            <a:ext cx="46216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6CC437-0686-2E9F-8FD6-8DBED772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C8A02-69CE-4022-BC92-E0319BEAF265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3-Apr-23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F76A439-3306-44DA-E754-B9C657F5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4662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12AFF75-761C-403E-8A71-C50DEEA6EAB4}" vid="{35729C94-0158-4A84-8A1F-B758285A70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Widescreen</PresentationFormat>
  <Paragraphs>334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Book</vt:lpstr>
      <vt:lpstr>Calibri</vt:lpstr>
      <vt:lpstr>Century Gothic</vt:lpstr>
      <vt:lpstr>Montserrat SemiBold</vt:lpstr>
      <vt:lpstr>Times New Roman</vt:lpstr>
      <vt:lpstr>Wingdings 3</vt:lpstr>
      <vt:lpstr>Filo</vt:lpstr>
      <vt:lpstr>Connected Autonomous Vehicles</vt:lpstr>
      <vt:lpstr>Connected Autonomous Vehicles (CAV)</vt:lpstr>
      <vt:lpstr>MPAI approach to standardisation</vt:lpstr>
      <vt:lpstr>Connected Autonomous Vehicles (CAV)</vt:lpstr>
      <vt:lpstr>Elements of a CAV Use Case Simulation</vt:lpstr>
      <vt:lpstr>CAV Subsystems containing AIM (modules)</vt:lpstr>
      <vt:lpstr>Functions of CAV subsystems</vt:lpstr>
      <vt:lpstr>HCI  Human CAV  Interaction</vt:lpstr>
      <vt:lpstr>PowerPoint Presentation</vt:lpstr>
      <vt:lpstr>PowerPoint Presentation</vt:lpstr>
      <vt:lpstr>PowerPoint Presentation</vt:lpstr>
      <vt:lpstr>Plans/1</vt:lpstr>
      <vt:lpstr>Plans/2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Autonomous Vehicles</dc:title>
  <dc:creator>renatov56 renatov56</dc:creator>
  <cp:lastModifiedBy>renatov56 renatov56</cp:lastModifiedBy>
  <cp:revision>1</cp:revision>
  <dcterms:created xsi:type="dcterms:W3CDTF">2023-04-03T13:01:08Z</dcterms:created>
  <dcterms:modified xsi:type="dcterms:W3CDTF">2023-04-03T13:01:31Z</dcterms:modified>
</cp:coreProperties>
</file>