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085" r:id="rId2"/>
    <p:sldId id="2086" r:id="rId3"/>
    <p:sldId id="1049" r:id="rId4"/>
    <p:sldId id="1051" r:id="rId5"/>
    <p:sldId id="2087" r:id="rId6"/>
    <p:sldId id="2167" r:id="rId7"/>
    <p:sldId id="2168" r:id="rId8"/>
    <p:sldId id="1975" r:id="rId9"/>
    <p:sldId id="1978" r:id="rId10"/>
    <p:sldId id="1979" r:id="rId11"/>
    <p:sldId id="1977" r:id="rId12"/>
    <p:sldId id="2169" r:id="rId13"/>
    <p:sldId id="1976" r:id="rId14"/>
    <p:sldId id="2257" r:id="rId15"/>
    <p:sldId id="1981" r:id="rId16"/>
    <p:sldId id="2258" r:id="rId17"/>
    <p:sldId id="2164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149372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341522"/>
            <a:ext cx="8915399" cy="1126283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Immagine 10" descr="Immagine che contiene testo, persona, mano&#10;&#10;Descrizione generata automaticamente">
            <a:extLst>
              <a:ext uri="{FF2B5EF4-FFF2-40B4-BE49-F238E27FC236}">
                <a16:creationId xmlns:a16="http://schemas.microsoft.com/office/drawing/2014/main" id="{2BF849D0-0CC3-4E7E-B491-7996737154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212" y="0"/>
            <a:ext cx="12024828" cy="2306866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9DD7281-BA65-C815-B63F-B9461D75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7951C460-57E7-4052-ABB4-B393537290A7}" type="datetime5">
              <a:rPr lang="en-US" smtClean="0"/>
              <a:t>3-Apr-23</a:t>
            </a:fld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69BD818-05FF-E809-A56A-9BFE96420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3512" y="6540357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AA88B21B-2ED2-3011-B94B-6A16278993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56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748" y="609600"/>
            <a:ext cx="97331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10748" y="3505199"/>
            <a:ext cx="9300818" cy="73880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0748" y="4354046"/>
            <a:ext cx="999386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05AF7-2DB1-C525-5302-EE093961C1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F2698A19-3A0C-4FF0-8F5D-8FF2A6FD9EB0}" type="datetime5">
              <a:rPr lang="en-US" smtClean="0"/>
              <a:t>3-Apr-23</a:t>
            </a:fld>
            <a:endParaRPr lang="en-US" dirty="0"/>
          </a:p>
        </p:txBody>
      </p:sp>
      <p:pic>
        <p:nvPicPr>
          <p:cNvPr id="6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F880FBD-92F8-43AD-7519-CF13DB7AD8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B542B0-734B-2EE6-B175-9C0531DAF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714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D541B4A-DE86-1C3A-73A6-BB92297397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9CF55854-50AA-490B-B242-8CAF9C8EE651}" type="datetime5">
              <a:rPr lang="en-US" smtClean="0"/>
              <a:t>3-Apr-23</a:t>
            </a:fld>
            <a:endParaRPr lang="en-US" dirty="0"/>
          </a:p>
        </p:txBody>
      </p:sp>
      <p:pic>
        <p:nvPicPr>
          <p:cNvPr id="9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35D310C-E8CC-8CEC-83E5-795AC3F7C6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FF05E-40C8-CAA7-D447-B4D5D51C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053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1FED30D-5657-6895-4A33-24411DF367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5ED10BBF-BACC-4522-8E66-8C02D9463D11}" type="datetime5">
              <a:rPr lang="en-US" smtClean="0"/>
              <a:t>3-Apr-23</a:t>
            </a:fld>
            <a:endParaRPr lang="en-US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D012BA79-2EFC-E6F7-0A87-EEB9B83BC1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144B0-A96A-233A-E6E5-9C09C769F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785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0B9F27B-9742-FCEE-5730-40649A7714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914E1761-4829-4AAD-8462-8613D5A31EFB}" type="datetime5">
              <a:rPr lang="en-US" smtClean="0"/>
              <a:t>3-Apr-23</a:t>
            </a:fld>
            <a:endParaRPr lang="en-US" dirty="0"/>
          </a:p>
        </p:txBody>
      </p:sp>
      <p:pic>
        <p:nvPicPr>
          <p:cNvPr id="6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421568F-38DC-549E-10EC-4F5A5662F9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5C274B-91A4-26F3-1E21-34526FAFD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340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4400" b="0" strike="noStrike" spc="-1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0536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4400" b="0" strike="noStrike" spc="-1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8011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0591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4764E61-229D-4F23-8E20-67A62BE8BC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3936" y="789960"/>
            <a:ext cx="5026025" cy="5191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pt-PT"/>
              <a:t>Título</a:t>
            </a:r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24495708-9C71-419F-BB25-EE82BAE851F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33936" y="2452664"/>
            <a:ext cx="2781196" cy="3248340"/>
          </a:xfr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buNone/>
              <a:defRPr sz="2000" baseline="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pt-PT"/>
              <a:t>Inserir aqui o texto corrido, com várias linhas. Inserir aqui o texto corrido, mantendo o alinhamento à esquerda, sem justificar.</a:t>
            </a:r>
          </a:p>
        </p:txBody>
      </p:sp>
      <p:sp>
        <p:nvSpPr>
          <p:cNvPr id="17" name="Text Placeholder 30">
            <a:extLst>
              <a:ext uri="{FF2B5EF4-FFF2-40B4-BE49-F238E27FC236}">
                <a16:creationId xmlns:a16="http://schemas.microsoft.com/office/drawing/2014/main" id="{9B4AD9B2-65D8-434E-8FCA-C1C2989F9FA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81300" y="2452664"/>
            <a:ext cx="2781196" cy="3248340"/>
          </a:xfrm>
        </p:spPr>
        <p:txBody>
          <a:bodyPr anchor="t">
            <a:noAutofit/>
          </a:bodyPr>
          <a:lstStyle>
            <a:lvl1pPr marL="0" indent="0">
              <a:lnSpc>
                <a:spcPts val="2500"/>
              </a:lnSpc>
              <a:buNone/>
              <a:defRPr sz="2000" baseline="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pt-PT"/>
              <a:t>Inserir aqui o texto corrido, com várias linhas. Inserir aqui o texto corrido, mantendo o alinhamento à esquerda, sem justificar.</a:t>
            </a:r>
          </a:p>
        </p:txBody>
      </p:sp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A2BDC941-6CDC-4285-ABAE-8DBB3445A36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07618" y="2452663"/>
            <a:ext cx="2781196" cy="3248340"/>
          </a:xfr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buNone/>
              <a:defRPr sz="2000" baseline="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pt-PT"/>
              <a:t>Inserir aqui o texto corrido, com várias linhas. Inserir aqui o texto corrido, mantendo o alinhamento à esquerda, sem justificar.</a:t>
            </a:r>
          </a:p>
        </p:txBody>
      </p:sp>
    </p:spTree>
    <p:extLst>
      <p:ext uri="{BB962C8B-B14F-4D97-AF65-F5344CB8AC3E}">
        <p14:creationId xmlns:p14="http://schemas.microsoft.com/office/powerpoint/2010/main" val="3472611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FDF5A2-52B0-A14C-A888-EA6DD2CDED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0109" y="700803"/>
            <a:ext cx="10271969" cy="245658"/>
          </a:xfrm>
        </p:spPr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996840B-A5BA-B148-A2B6-38B052AB5149}"/>
              </a:ext>
            </a:extLst>
          </p:cNvPr>
          <p:cNvCxnSpPr>
            <a:cxnSpLocks/>
          </p:cNvCxnSpPr>
          <p:nvPr userDrawn="1"/>
        </p:nvCxnSpPr>
        <p:spPr>
          <a:xfrm>
            <a:off x="500109" y="1172838"/>
            <a:ext cx="10498362" cy="0"/>
          </a:xfrm>
          <a:prstGeom prst="line">
            <a:avLst/>
          </a:prstGeom>
          <a:ln w="6350">
            <a:solidFill>
              <a:srgbClr val="7378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37D0C249-5E38-9649-90D1-C3D75FA1615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0063" y="1825625"/>
            <a:ext cx="10498137" cy="4559934"/>
          </a:xfrm>
        </p:spPr>
        <p:txBody>
          <a:bodyPr/>
          <a:lstStyle>
            <a:lvl3pPr>
              <a:defRPr b="0" i="0">
                <a:latin typeface="Avenir Book" panose="02000503020000020003" pitchFamily="2" charset="0"/>
              </a:defRPr>
            </a:lvl3pPr>
            <a:lvl4pPr>
              <a:defRPr b="0" i="0">
                <a:latin typeface="Avenir Book" panose="02000503020000020003" pitchFamily="2" charset="0"/>
              </a:defRPr>
            </a:lvl4pPr>
            <a:lvl5pPr>
              <a:defRPr b="0" i="0">
                <a:latin typeface="Avenir Book" panose="02000503020000020003" pitchFamily="2" charset="0"/>
              </a:defRPr>
            </a:lvl5pPr>
            <a:lvl6pPr>
              <a:defRPr b="0" i="0">
                <a:latin typeface="Avenir Book" panose="02000503020000020003" pitchFamily="2" charset="0"/>
              </a:defRPr>
            </a:lvl6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64858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027" y="624110"/>
            <a:ext cx="10202586" cy="12808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2027" y="1905000"/>
            <a:ext cx="10202586" cy="450573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FA3E0-0B48-5F29-02AF-53334B0F2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3A5799BA-AC88-42FB-B8BE-FF1867FF2DFC}" type="datetime5">
              <a:rPr lang="en-US" smtClean="0"/>
              <a:t>3-Apr-23</a:t>
            </a:fld>
            <a:endParaRPr lang="en-US" dirty="0"/>
          </a:p>
        </p:txBody>
      </p:sp>
      <p:pic>
        <p:nvPicPr>
          <p:cNvPr id="9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3D5051F-15C0-0841-873F-A0D3C6BA9D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92FC7-F22B-96F5-EC36-56C5EBE7A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916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930" y="2058750"/>
            <a:ext cx="10023681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0930" y="3530129"/>
            <a:ext cx="1002368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Immagine 7" descr="Immagine che contiene testo, persona, mano&#10;&#10;Descrizione generata automaticamente">
            <a:extLst>
              <a:ext uri="{FF2B5EF4-FFF2-40B4-BE49-F238E27FC236}">
                <a16:creationId xmlns:a16="http://schemas.microsoft.com/office/drawing/2014/main" id="{7A04E972-9E8C-40D1-AA2C-8CE104ECB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212" y="0"/>
            <a:ext cx="12024828" cy="2306866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A87B8BD-BA7D-530B-E22F-BF55F39707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BBFC8A02-69CE-4022-BC92-E0319BEAF265}" type="datetime5">
              <a:rPr lang="en-US" smtClean="0"/>
              <a:t>3-Apr-23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DF1F6D4-44A5-391B-7C2A-7970C4D55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3512" y="6540357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7CFD8F4D-B546-2BCE-4A26-4BB609F198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86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1904" y="1905000"/>
            <a:ext cx="5059017" cy="45534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0921" y="1904999"/>
            <a:ext cx="5123689" cy="455342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2519CDC-64D5-ABEB-1200-CE250110E0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062A16E3-455F-40B0-92E8-BFF9BA927C0E}" type="datetime5">
              <a:rPr lang="en-US" smtClean="0"/>
              <a:t>3-Apr-23</a:t>
            </a:fld>
            <a:endParaRPr lang="en-US" dirty="0"/>
          </a:p>
        </p:txBody>
      </p:sp>
      <p:pic>
        <p:nvPicPr>
          <p:cNvPr id="6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60AF3881-7571-E3CF-2215-28CE8F5BF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4D74A9-6810-E53E-C8D0-57088D117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640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68AB7-A84C-7ABD-F461-F14E66A08D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42AC49D9-311B-4A4C-B975-9A6E535768C4}" type="datetime5">
              <a:rPr lang="en-US" smtClean="0"/>
              <a:t>3-Apr-23</a:t>
            </a:fld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A44A8F-CAD8-E81A-067A-0207B4DA3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B9724CCE-4313-E005-0BC2-B2294F0596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262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A5A6E06-37F6-D535-3094-29ADD174C4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6C0CBBC7-A28A-46CD-96D7-477DC46FC735}" type="datetime5">
              <a:rPr lang="en-US" smtClean="0"/>
              <a:t>3-Apr-23</a:t>
            </a:fld>
            <a:endParaRPr lang="en-US" dirty="0"/>
          </a:p>
        </p:txBody>
      </p:sp>
      <p:pic>
        <p:nvPicPr>
          <p:cNvPr id="7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FCEBDEA2-8DA6-0CCD-FFD3-C59EFFF7DC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81B8AEF-30D7-2CD2-ECD7-5282FF662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150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174" y="446088"/>
            <a:ext cx="4653237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6012340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1174" y="1598612"/>
            <a:ext cx="4653237" cy="4813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F1EC8C-ED91-B04B-DE0B-91669DD627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717A02B1-549B-4A53-AA3E-14B434CF5894}" type="datetime5">
              <a:rPr lang="en-US" smtClean="0"/>
              <a:t>3-Apr-23</a:t>
            </a:fld>
            <a:endParaRPr lang="en-US" dirty="0"/>
          </a:p>
        </p:txBody>
      </p:sp>
      <p:pic>
        <p:nvPicPr>
          <p:cNvPr id="7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4033DCC-D158-DF90-2102-81BCC528DC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79B9B94-6CA0-3898-F01C-F773DF1E4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393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1722" y="4800600"/>
            <a:ext cx="10152891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51722" y="634965"/>
            <a:ext cx="1015289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58A7FA9-50BD-90AF-F2CB-4DF6DDA8B5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81B5C6CB-826C-4A6E-9063-71B498FB7552}" type="datetime5">
              <a:rPr lang="en-US" smtClean="0"/>
              <a:t>3-Apr-23</a:t>
            </a:fld>
            <a:endParaRPr lang="en-US" dirty="0"/>
          </a:p>
        </p:txBody>
      </p:sp>
      <p:pic>
        <p:nvPicPr>
          <p:cNvPr id="12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895CB02-C7B9-847A-6A1A-EB842C0582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264F139-00A7-1F3A-7F9C-53B6188EA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622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992" y="609600"/>
            <a:ext cx="10033620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1418" y="4354046"/>
            <a:ext cx="10103194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337F5-CB7C-FA71-4C84-CD69AD0146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B1A69883-3336-413A-A9ED-E293EE46FEAE}" type="datetime5">
              <a:rPr lang="en-US" smtClean="0"/>
              <a:t>3-Apr-23</a:t>
            </a:fld>
            <a:endParaRPr lang="en-US" dirty="0"/>
          </a:p>
        </p:txBody>
      </p:sp>
      <p:pic>
        <p:nvPicPr>
          <p:cNvPr id="9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311AB8-2A91-B430-3773-F9C2C1ACED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BBFC4-EA5D-045D-75BC-050BD104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78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lumMod val="120000"/>
                <a:alpha val="8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21904" y="624110"/>
            <a:ext cx="1018270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1532" y="1905000"/>
            <a:ext cx="10183080" cy="4553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36" name="Date Placeholder 3">
            <a:extLst>
              <a:ext uri="{FF2B5EF4-FFF2-40B4-BE49-F238E27FC236}">
                <a16:creationId xmlns:a16="http://schemas.microsoft.com/office/drawing/2014/main" id="{F2EA3A01-28AF-46A8-4B4D-9289BC338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440" y="6544128"/>
            <a:ext cx="1048971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EE6297D0-C7A1-4675-B3F7-BFB22ED21CCC}" type="datetime5">
              <a:rPr lang="en-US" smtClean="0"/>
              <a:t>3-Apr-23</a:t>
            </a:fld>
            <a:endParaRPr lang="en-US" dirty="0"/>
          </a:p>
        </p:txBody>
      </p:sp>
      <p:sp>
        <p:nvSpPr>
          <p:cNvPr id="38" name="Slide Number Placeholder 5">
            <a:extLst>
              <a:ext uri="{FF2B5EF4-FFF2-40B4-BE49-F238E27FC236}">
                <a16:creationId xmlns:a16="http://schemas.microsoft.com/office/drawing/2014/main" id="{92E4ABF2-7922-BFF1-00BA-322F4F460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0452" y="6458428"/>
            <a:ext cx="779767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903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4">
              <a:lumMod val="50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0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0C726B-7FD5-7B0A-C883-79C21C8AF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MPAI </a:t>
            </a:r>
            <a:r>
              <a:rPr lang="it-IT" dirty="0" err="1"/>
              <a:t>Metaverse</a:t>
            </a:r>
            <a:r>
              <a:rPr lang="it-IT" dirty="0"/>
              <a:t> Model	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8089F6-9469-8286-C152-A24A3FA438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it-IT" dirty="0"/>
              <a:t>S. Casale-Brunet, 2023 March 31 T 07:40 &amp; 18:20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20ADC2-D41B-7A90-A4B5-6798D9443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CBBC7-A28A-46CD-96D7-477DC46FC735}" type="datetime5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3-Apr-23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0F3A2A-E458-0581-0262-A28E8D4F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9313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DB7D3-4C43-F795-387E-7641E1FAC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Action Response Format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1448622F-774C-ED47-1E18-183F5B24500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92629" y="1275080"/>
          <a:ext cx="8769795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825">
                  <a:extLst>
                    <a:ext uri="{9D8B030D-6E8A-4147-A177-3AD203B41FA5}">
                      <a16:colId xmlns:a16="http://schemas.microsoft.com/office/drawing/2014/main" val="3531865202"/>
                    </a:ext>
                  </a:extLst>
                </a:gridCol>
                <a:gridCol w="1959664">
                  <a:extLst>
                    <a:ext uri="{9D8B030D-6E8A-4147-A177-3AD203B41FA5}">
                      <a16:colId xmlns:a16="http://schemas.microsoft.com/office/drawing/2014/main" val="3983095520"/>
                    </a:ext>
                  </a:extLst>
                </a:gridCol>
                <a:gridCol w="5678306">
                  <a:extLst>
                    <a:ext uri="{9D8B030D-6E8A-4147-A177-3AD203B41FA5}">
                      <a16:colId xmlns:a16="http://schemas.microsoft.com/office/drawing/2014/main" val="3267327678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296365"/>
                  </a:ext>
                </a:extLst>
              </a:tr>
              <a:tr h="233680">
                <a:tc>
                  <a:txBody>
                    <a:bodyPr/>
                    <a:lstStyle/>
                    <a:p>
                      <a:pPr algn="just"/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Success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Action result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200" u="sng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Item</a:t>
                      </a: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(ID=ItemID)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169638"/>
                  </a:ext>
                </a:extLst>
              </a:tr>
              <a:tr h="233680">
                <a:tc>
                  <a:txBody>
                    <a:bodyPr/>
                    <a:lstStyle/>
                    <a:p>
                      <a:pPr algn="just"/>
                      <a:endParaRPr lang="en-GB" sz="2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Item location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200" u="sng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Service</a:t>
                      </a: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(ID=ServiceID), M-Location, U-Location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5830664"/>
                  </a:ext>
                </a:extLst>
              </a:tr>
              <a:tr h="233680">
                <a:tc>
                  <a:txBody>
                    <a:bodyPr/>
                    <a:lstStyle/>
                    <a:p>
                      <a:pPr algn="just"/>
                      <a:endParaRPr lang="en-GB" sz="2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Parameter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200" u="sng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Item</a:t>
                      </a:r>
                      <a:r>
                        <a:rPr lang="en-GB" sz="2200" u="sng" baseline="-25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(ID=ItemID</a:t>
                      </a:r>
                      <a:r>
                        <a:rPr lang="en-GB" sz="2200" baseline="-25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3471628"/>
                  </a:ext>
                </a:extLst>
              </a:tr>
              <a:tr h="233680">
                <a:tc>
                  <a:txBody>
                    <a:bodyPr/>
                    <a:lstStyle/>
                    <a:p>
                      <a:pPr algn="just"/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Error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Request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Faulty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2809749"/>
                  </a:ext>
                </a:extLst>
              </a:tr>
              <a:tr h="233680">
                <a:tc>
                  <a:txBody>
                    <a:bodyPr/>
                    <a:lstStyle/>
                    <a:p>
                      <a:pPr algn="just"/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IDs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Incorrect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2481686"/>
                  </a:ext>
                </a:extLst>
              </a:tr>
              <a:tr h="233680">
                <a:tc>
                  <a:txBody>
                    <a:bodyPr/>
                    <a:lstStyle/>
                    <a:p>
                      <a:pPr algn="just"/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Rights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Missing or incomplete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0777863"/>
                  </a:ext>
                </a:extLst>
              </a:tr>
              <a:tr h="233680">
                <a:tc>
                  <a:txBody>
                    <a:bodyPr/>
                    <a:lstStyle/>
                    <a:p>
                      <a:pPr algn="just"/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Unsupported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Item Format not supported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7474562"/>
                  </a:ext>
                </a:extLst>
              </a:tr>
              <a:tr h="233680">
                <a:tc>
                  <a:txBody>
                    <a:bodyPr/>
                    <a:lstStyle/>
                    <a:p>
                      <a:pPr algn="just"/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Mismatch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Item type mismatch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3326058"/>
                  </a:ext>
                </a:extLst>
              </a:tr>
              <a:tr h="233680">
                <a:tc>
                  <a:txBody>
                    <a:bodyPr/>
                    <a:lstStyle/>
                    <a:p>
                      <a:pPr algn="just"/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User Data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Faulty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1147364"/>
                  </a:ext>
                </a:extLst>
              </a:tr>
              <a:tr h="233680">
                <a:tc>
                  <a:txBody>
                    <a:bodyPr/>
                    <a:lstStyle/>
                    <a:p>
                      <a:pPr algn="just"/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Wallet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Insufficient Value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1682494"/>
                  </a:ext>
                </a:extLst>
              </a:tr>
              <a:tr h="233680">
                <a:tc>
                  <a:txBody>
                    <a:bodyPr/>
                    <a:lstStyle/>
                    <a:p>
                      <a:pPr algn="just"/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Clash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Entity clashes with another Entity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4859873"/>
                  </a:ext>
                </a:extLst>
              </a:tr>
              <a:tr h="233680">
                <a:tc>
                  <a:txBody>
                    <a:bodyPr/>
                    <a:lstStyle/>
                    <a:p>
                      <a:pPr algn="just"/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M-Location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Out of range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4010678"/>
                  </a:ext>
                </a:extLst>
              </a:tr>
              <a:tr h="233680">
                <a:tc>
                  <a:txBody>
                    <a:bodyPr/>
                    <a:lstStyle/>
                    <a:p>
                      <a:pPr algn="just"/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U-Location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Out of range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2479061"/>
                  </a:ext>
                </a:extLst>
              </a:tr>
              <a:tr h="233680">
                <a:tc>
                  <a:txBody>
                    <a:bodyPr/>
                    <a:lstStyle/>
                    <a:p>
                      <a:pPr algn="just"/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Address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Incorrect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230402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E71BD-34AE-3E1F-C0EF-B3745F979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799BA-AC88-42FB-B8BE-FF1867FF2DFC}" type="datetime5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3-Apr-23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069341-EB5D-C89B-11FD-1CDA1999D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3863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11D34-78A9-0D4A-9AA5-08C3E7635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Items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35BEC99-43FA-566C-C457-ADD20D37440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79347" y="1905000"/>
          <a:ext cx="10964308" cy="418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6556">
                  <a:extLst>
                    <a:ext uri="{9D8B030D-6E8A-4147-A177-3AD203B41FA5}">
                      <a16:colId xmlns:a16="http://schemas.microsoft.com/office/drawing/2014/main" val="4072692945"/>
                    </a:ext>
                  </a:extLst>
                </a:gridCol>
                <a:gridCol w="2884189">
                  <a:extLst>
                    <a:ext uri="{9D8B030D-6E8A-4147-A177-3AD203B41FA5}">
                      <a16:colId xmlns:a16="http://schemas.microsoft.com/office/drawing/2014/main" val="45439950"/>
                    </a:ext>
                  </a:extLst>
                </a:gridCol>
                <a:gridCol w="3101868">
                  <a:extLst>
                    <a:ext uri="{9D8B030D-6E8A-4147-A177-3AD203B41FA5}">
                      <a16:colId xmlns:a16="http://schemas.microsoft.com/office/drawing/2014/main" val="1041625676"/>
                    </a:ext>
                  </a:extLst>
                </a:gridCol>
                <a:gridCol w="2751695">
                  <a:extLst>
                    <a:ext uri="{9D8B030D-6E8A-4147-A177-3AD203B41FA5}">
                      <a16:colId xmlns:a16="http://schemas.microsoft.com/office/drawing/2014/main" val="1809957078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 with a Format recognised by the M-Instance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2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2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2511"/>
                  </a:ext>
                </a:extLst>
              </a:tr>
              <a:tr h="111034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Account</a:t>
                      </a:r>
                      <a:endParaRPr lang="it-I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M-Instance</a:t>
                      </a:r>
                      <a:endParaRPr lang="it-I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Request-Discover</a:t>
                      </a:r>
                      <a:endParaRPr lang="it-I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Service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5601236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Activity Data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M-Location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Request-Inform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Social Graph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380874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App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Map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Request-Interpret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Stream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9532777"/>
                  </a:ext>
                </a:extLst>
              </a:tr>
              <a:tr h="52251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Asset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Message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Response-Authenticate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Transaction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987707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Device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Model</a:t>
                      </a:r>
                      <a:endParaRPr lang="it-I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Response-Discover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U-Location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9670891"/>
                  </a:ext>
                </a:extLst>
              </a:tr>
              <a:tr h="100149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Event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Object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Response-Inform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User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6543663"/>
                  </a:ext>
                </a:extLst>
              </a:tr>
              <a:tr h="132806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Experience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Personal Profile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Response-Interpret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User Data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5898566"/>
                  </a:ext>
                </a:extLst>
              </a:tr>
              <a:tr h="60960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Identifier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Process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Rights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it-IT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Value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3852864"/>
                  </a:ext>
                </a:extLst>
              </a:tr>
              <a:tr h="67491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Interaction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Provenance</a:t>
                      </a:r>
                      <a:endParaRPr lang="it-I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Rules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it-IT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Wallet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8563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M-Environment</a:t>
                      </a:r>
                      <a:endParaRPr lang="it-I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Request-Authenticate</a:t>
                      </a:r>
                      <a:endParaRPr lang="it-I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Scene</a:t>
                      </a:r>
                      <a:endParaRPr lang="it-I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it-I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000373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4AE5A-1BE8-C4F4-F85B-570BDE649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799BA-AC88-42FB-B8BE-FF1867FF2DFC}" type="datetime5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3-Apr-23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6BAFA-5960-6C4C-AD6C-02E3194F6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808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0AEBB-6711-7132-C120-E84BDCFFE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309150"/>
            <a:ext cx="10202586" cy="1280890"/>
          </a:xfrm>
        </p:spPr>
        <p:txBody>
          <a:bodyPr/>
          <a:lstStyle/>
          <a:p>
            <a:r>
              <a:rPr lang="en-US" dirty="0"/>
              <a:t>Item Metadata</a:t>
            </a:r>
            <a:endParaRPr lang="en-150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575C066-06E3-B015-6CED-484DE7E8B85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11971" y="1336040"/>
          <a:ext cx="8577949" cy="543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4788">
                  <a:extLst>
                    <a:ext uri="{9D8B030D-6E8A-4147-A177-3AD203B41FA5}">
                      <a16:colId xmlns:a16="http://schemas.microsoft.com/office/drawing/2014/main" val="3426729164"/>
                    </a:ext>
                  </a:extLst>
                </a:gridCol>
                <a:gridCol w="6293161">
                  <a:extLst>
                    <a:ext uri="{9D8B030D-6E8A-4147-A177-3AD203B41FA5}">
                      <a16:colId xmlns:a16="http://schemas.microsoft.com/office/drawing/2014/main" val="349185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Metadata</a:t>
                      </a:r>
                      <a:endParaRPr lang="en-150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Semantics</a:t>
                      </a:r>
                      <a:endParaRPr lang="en-150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2445473"/>
                  </a:ext>
                </a:extLst>
              </a:tr>
              <a:tr h="206103">
                <a:tc>
                  <a:txBody>
                    <a:bodyPr/>
                    <a:lstStyle/>
                    <a:p>
                      <a:r>
                        <a:rPr lang="en-GB" sz="18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ItemID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ID of the Item.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6276180"/>
                  </a:ext>
                </a:extLst>
              </a:tr>
              <a:tr h="148046"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UserID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ID of the User who holds Rights on the Item with ItemID.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2114726"/>
                  </a:ext>
                </a:extLst>
              </a:tr>
              <a:tr h="148046"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WalletID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ID of the Wallet held by User with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UserID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9545284"/>
                  </a:ext>
                </a:extLst>
              </a:tr>
              <a:tr h="148046"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InRightsID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ID of the Rights the User with UserID has on the Item with ItemID.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9589465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OutRightsID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ID of the Rights a User may acquire on the Item with ItemID.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746343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AuthorID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ID of the User who Authored the Item with ItemID.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151260"/>
                  </a:ext>
                </a:extLst>
              </a:tr>
              <a:tr h="191588"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AuthorToolID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ID of the Service who provided the AuthorTool.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9115412"/>
                  </a:ext>
                </a:extLst>
              </a:tr>
              <a:tr h="174172"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ParentItemID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ID of the Item that spawned the Item.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3353184"/>
                  </a:ext>
                </a:extLst>
              </a:tr>
              <a:tr h="165463">
                <a:tc>
                  <a:txBody>
                    <a:bodyPr/>
                    <a:lstStyle/>
                    <a:p>
                      <a:r>
                        <a:rPr lang="en-GB" sz="18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ServiceID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ID of the Service that is Called.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0128001"/>
                  </a:ext>
                </a:extLst>
              </a:tr>
              <a:tr h="174172"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ServiceWalletID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ID of the Wallet of a Service.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6479282"/>
                  </a:ext>
                </a:extLst>
              </a:tr>
              <a:tr h="165463">
                <a:tc>
                  <a:txBody>
                    <a:bodyPr/>
                    <a:lstStyle/>
                    <a:p>
                      <a:r>
                        <a:rPr lang="en-GB" sz="18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ActedOnItemID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ID of the Item that was Acted on.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6986350"/>
                  </a:ext>
                </a:extLst>
              </a:tr>
              <a:tr h="174172"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TargetUserID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ID of the User to be affected by the Action.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5399358"/>
                  </a:ext>
                </a:extLst>
              </a:tr>
              <a:tr h="191589"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TargetWalletID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ID of the Wallet of the User to be affected by the Action.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3782466"/>
                  </a:ext>
                </a:extLst>
              </a:tr>
              <a:tr h="174171">
                <a:tc>
                  <a:txBody>
                    <a:bodyPr/>
                    <a:lstStyle/>
                    <a:p>
                      <a:r>
                        <a:rPr lang="it-IT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UserDataID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ID of a User Data.	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1791329"/>
                  </a:ext>
                </a:extLst>
              </a:tr>
              <a:tr h="165463">
                <a:tc>
                  <a:txBody>
                    <a:bodyPr/>
                    <a:lstStyle/>
                    <a:p>
                      <a:r>
                        <a:rPr lang="it-IT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PersonaID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ID of a User’s Persona.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902843"/>
                  </a:ext>
                </a:extLst>
              </a:tr>
              <a:tr h="165463">
                <a:tc>
                  <a:txBody>
                    <a:bodyPr/>
                    <a:lstStyle/>
                    <a:p>
                      <a:r>
                        <a:rPr lang="it-IT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PersonalDataID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ID of a User’s Personal Data.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307654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it-IT" sz="18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ActivityDataID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ID of a User’s Activity Data.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6724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Descriptive Metadata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Any additional descriptive Metadata of the Item.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9800807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C31ED-8C4C-2FBD-3176-C7228688D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799BA-AC88-42FB-B8BE-FF1867FF2DFC}" type="datetime5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3-Apr-23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E0AE8A-F9CE-CD6A-2717-22ECC4826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0086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8745E-D4A3-7E99-0BAE-D7E934DF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Types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46A7177-B3E7-10DE-74B7-9162B324585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13840" y="1905000"/>
          <a:ext cx="9990772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9341">
                  <a:extLst>
                    <a:ext uri="{9D8B030D-6E8A-4147-A177-3AD203B41FA5}">
                      <a16:colId xmlns:a16="http://schemas.microsoft.com/office/drawing/2014/main" val="3665235329"/>
                    </a:ext>
                  </a:extLst>
                </a:gridCol>
                <a:gridCol w="5101431">
                  <a:extLst>
                    <a:ext uri="{9D8B030D-6E8A-4147-A177-3AD203B41FA5}">
                      <a16:colId xmlns:a16="http://schemas.microsoft.com/office/drawing/2014/main" val="156778407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 Types are data formats used by Actions and Items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067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Address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Personal Status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9591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Amount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Point of View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5244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Cognitive State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Position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6899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Coordinates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Social Attitude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6719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Currency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Spatial Attitude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6012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Emotion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Time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2946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Orientation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sz="2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7104809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26C94-989D-919D-7EF6-160BCC7FA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799BA-AC88-42FB-B8BE-FF1867FF2DFC}" type="datetime5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3-Apr-23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81AB6-3271-8B13-7167-AFA4E99C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201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2655AAD4-794C-1433-F8F8-6F96C1D1D042}"/>
              </a:ext>
            </a:extLst>
          </p:cNvPr>
          <p:cNvSpPr/>
          <p:nvPr/>
        </p:nvSpPr>
        <p:spPr>
          <a:xfrm>
            <a:off x="1143001" y="3"/>
            <a:ext cx="9906000" cy="92917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5234A2D-55D8-F925-D1CC-AB26C0CD2553}"/>
              </a:ext>
            </a:extLst>
          </p:cNvPr>
          <p:cNvGrpSpPr/>
          <p:nvPr/>
        </p:nvGrpSpPr>
        <p:grpSpPr>
          <a:xfrm>
            <a:off x="2286001" y="2"/>
            <a:ext cx="690121" cy="929177"/>
            <a:chOff x="1143000" y="1"/>
            <a:chExt cx="767334" cy="1139552"/>
          </a:xfrm>
        </p:grpSpPr>
        <p:pic>
          <p:nvPicPr>
            <p:cNvPr id="5" name="Picture 4" descr="A person in a suit and tie&#10;&#10;Description automatically generated with low confidence">
              <a:extLst>
                <a:ext uri="{FF2B5EF4-FFF2-40B4-BE49-F238E27FC236}">
                  <a16:creationId xmlns:a16="http://schemas.microsoft.com/office/drawing/2014/main" id="{E4C73A2F-DB2A-8A28-7605-361BC0782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2152" y="1"/>
              <a:ext cx="530705" cy="79044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AD585F8-877E-EBE7-EF71-C7F30137B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3000" y="790449"/>
              <a:ext cx="767334" cy="349104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27E892-CC5E-8EC7-780F-1F5642A2897E}"/>
              </a:ext>
            </a:extLst>
          </p:cNvPr>
          <p:cNvGrpSpPr/>
          <p:nvPr/>
        </p:nvGrpSpPr>
        <p:grpSpPr>
          <a:xfrm>
            <a:off x="5572726" y="116487"/>
            <a:ext cx="690122" cy="798722"/>
            <a:chOff x="5329773" y="-6592245"/>
            <a:chExt cx="2139625" cy="3579953"/>
          </a:xfrm>
        </p:grpSpPr>
        <p:pic>
          <p:nvPicPr>
            <p:cNvPr id="7" name="Picture 6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9D9EE176-F754-819D-32A6-8DF2BD900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1786" y="-6592245"/>
              <a:ext cx="1255604" cy="243511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6FC971C-7857-9E93-01F4-E3DFDA447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29773" y="-4072525"/>
              <a:ext cx="2139625" cy="1060233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FEEC884-2347-5797-0394-DD9B793AFF5F}"/>
              </a:ext>
            </a:extLst>
          </p:cNvPr>
          <p:cNvGrpSpPr/>
          <p:nvPr/>
        </p:nvGrpSpPr>
        <p:grpSpPr>
          <a:xfrm>
            <a:off x="9098683" y="46484"/>
            <a:ext cx="1220690" cy="902325"/>
            <a:chOff x="8545666" y="-6592245"/>
            <a:chExt cx="3277817" cy="3553677"/>
          </a:xfrm>
        </p:grpSpPr>
        <p:pic>
          <p:nvPicPr>
            <p:cNvPr id="3" name="Picture 2" descr="A picture containing arrow&#10;&#10;Description automatically generated">
              <a:extLst>
                <a:ext uri="{FF2B5EF4-FFF2-40B4-BE49-F238E27FC236}">
                  <a16:creationId xmlns:a16="http://schemas.microsoft.com/office/drawing/2014/main" id="{411898A1-4F64-4D32-B1D8-62C703E01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5887" y="-6592245"/>
              <a:ext cx="2907596" cy="243511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85D8B1E-3048-84DE-89B6-CDBB34069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45666" y="-4157132"/>
              <a:ext cx="2250604" cy="1118564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568094E-44ED-269B-9BF3-F01B975D5C68}"/>
              </a:ext>
            </a:extLst>
          </p:cNvPr>
          <p:cNvSpPr/>
          <p:nvPr/>
        </p:nvSpPr>
        <p:spPr>
          <a:xfrm>
            <a:off x="1325694" y="1006857"/>
            <a:ext cx="2862696" cy="33405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Authors VRoom</a:t>
            </a:r>
            <a:r>
              <a:rPr kumimoji="0" lang="en-GB" sz="1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1.1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F187303-0638-1966-0A6F-E68095391CD0}"/>
              </a:ext>
            </a:extLst>
          </p:cNvPr>
          <p:cNvSpPr/>
          <p:nvPr/>
        </p:nvSpPr>
        <p:spPr>
          <a:xfrm>
            <a:off x="1325694" y="1340911"/>
            <a:ext cx="2862696" cy="33405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MM-Embeds VRoom</a:t>
            </a:r>
            <a:r>
              <a:rPr kumimoji="0" lang="en-GB" sz="1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1.1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@ML</a:t>
            </a:r>
            <a:r>
              <a:rPr kumimoji="0" lang="en-GB" sz="1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1.1</a:t>
            </a:r>
            <a:endParaRPr kumimoji="0" lang="it-IT" sz="14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44417ED-85EE-8CF1-E0E5-138C0F70A31A}"/>
              </a:ext>
            </a:extLst>
          </p:cNvPr>
          <p:cNvSpPr/>
          <p:nvPr/>
        </p:nvSpPr>
        <p:spPr>
          <a:xfrm>
            <a:off x="4602936" y="1561384"/>
            <a:ext cx="2862696" cy="33405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Authors Persona</a:t>
            </a:r>
            <a:r>
              <a:rPr kumimoji="0" lang="en-GB" sz="14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2.1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60B31E-AF44-5C2F-FCA6-2C37D2F434C6}"/>
              </a:ext>
            </a:extLst>
          </p:cNvPr>
          <p:cNvSpPr/>
          <p:nvPr/>
        </p:nvSpPr>
        <p:spPr>
          <a:xfrm>
            <a:off x="4602936" y="1898632"/>
            <a:ext cx="2862696" cy="33405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Tracks Persona</a:t>
            </a:r>
            <a:r>
              <a:rPr kumimoji="0" lang="en-GB" sz="14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2.1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@ML</a:t>
            </a:r>
            <a:r>
              <a:rPr kumimoji="0" lang="en-GB" sz="14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2.1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291F608-9EA8-C0BD-3761-6238E28CE2FF}"/>
              </a:ext>
            </a:extLst>
          </p:cNvPr>
          <p:cNvSpPr/>
          <p:nvPr/>
        </p:nvSpPr>
        <p:spPr>
          <a:xfrm>
            <a:off x="4613096" y="2226571"/>
            <a:ext cx="2862696" cy="33405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Transacts Value</a:t>
            </a:r>
            <a:r>
              <a:rPr kumimoji="0" lang="en-GB" sz="14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2.1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2F4AAD4-1532-A206-3E85-64CE6E1D4CB2}"/>
              </a:ext>
            </a:extLst>
          </p:cNvPr>
          <p:cNvSpPr/>
          <p:nvPr/>
        </p:nvSpPr>
        <p:spPr>
          <a:xfrm>
            <a:off x="4623256" y="2563302"/>
            <a:ext cx="2862696" cy="33405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MM-Embeds Persona</a:t>
            </a:r>
            <a:r>
              <a:rPr kumimoji="0" lang="en-GB" sz="14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2.1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@ML</a:t>
            </a:r>
            <a:r>
              <a:rPr kumimoji="0" lang="en-GB" sz="14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2.2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A43D9FC-23A6-7BD4-4F9C-9754A8F45915}"/>
              </a:ext>
            </a:extLst>
          </p:cNvPr>
          <p:cNvSpPr/>
          <p:nvPr/>
        </p:nvSpPr>
        <p:spPr>
          <a:xfrm>
            <a:off x="1297754" y="2809268"/>
            <a:ext cx="2862696" cy="33405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Authenticates Persona</a:t>
            </a:r>
            <a:r>
              <a:rPr kumimoji="0" lang="en-GB" sz="1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1.1</a:t>
            </a:r>
            <a:endParaRPr kumimoji="0" lang="it-IT" sz="14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9D4AD8F-15B8-AB51-F380-3FBC62C2C381}"/>
              </a:ext>
            </a:extLst>
          </p:cNvPr>
          <p:cNvGrpSpPr/>
          <p:nvPr/>
        </p:nvGrpSpPr>
        <p:grpSpPr>
          <a:xfrm>
            <a:off x="4602936" y="3063456"/>
            <a:ext cx="2862696" cy="670785"/>
            <a:chOff x="3521652" y="3927837"/>
            <a:chExt cx="2862696" cy="670785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77911806-29DF-66D5-5B93-AB69FEC5D4EE}"/>
                </a:ext>
              </a:extLst>
            </p:cNvPr>
            <p:cNvSpPr/>
            <p:nvPr/>
          </p:nvSpPr>
          <p:spPr>
            <a:xfrm>
              <a:off x="3521652" y="3927837"/>
              <a:ext cx="2862696" cy="334054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MM-Removes Persona</a:t>
              </a:r>
              <a:r>
                <a:rPr kumimoji="0" lang="en-GB" sz="14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2.1 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@ML</a:t>
              </a:r>
              <a:r>
                <a:rPr kumimoji="0" lang="en-GB" sz="14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2.1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</a:t>
              </a:r>
              <a:endPara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7D097A28-D161-8D5D-7DCF-A6248A869948}"/>
                </a:ext>
              </a:extLst>
            </p:cNvPr>
            <p:cNvSpPr/>
            <p:nvPr/>
          </p:nvSpPr>
          <p:spPr>
            <a:xfrm>
              <a:off x="3521652" y="4264568"/>
              <a:ext cx="2862696" cy="334054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Writes @Experience</a:t>
              </a:r>
              <a:r>
                <a:rPr kumimoji="0" lang="en-GB" sz="14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2.1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</a:t>
              </a:r>
              <a:endPara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1AA8C77-769D-24F2-9C26-22F4655488E4}"/>
              </a:ext>
            </a:extLst>
          </p:cNvPr>
          <p:cNvSpPr/>
          <p:nvPr/>
        </p:nvSpPr>
        <p:spPr>
          <a:xfrm>
            <a:off x="7983290" y="3593341"/>
            <a:ext cx="2862696" cy="33405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Authors Persona</a:t>
            </a:r>
            <a:r>
              <a:rPr kumimoji="0" lang="en-GB" sz="14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3.1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3C3EB4F-E435-2D93-FE85-C75C2C0398DF}"/>
              </a:ext>
            </a:extLst>
          </p:cNvPr>
          <p:cNvSpPr/>
          <p:nvPr/>
        </p:nvSpPr>
        <p:spPr>
          <a:xfrm>
            <a:off x="7993450" y="3930072"/>
            <a:ext cx="2862696" cy="33405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Tracks Persaona</a:t>
            </a:r>
            <a:r>
              <a:rPr kumimoji="0" lang="en-GB" sz="14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3.1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@ML</a:t>
            </a:r>
            <a:r>
              <a:rPr kumimoji="0" lang="en-GB" sz="14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3.1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C807B07E-A962-F6D0-5E64-F67B39D2B8B4}"/>
              </a:ext>
            </a:extLst>
          </p:cNvPr>
          <p:cNvSpPr/>
          <p:nvPr/>
        </p:nvSpPr>
        <p:spPr>
          <a:xfrm>
            <a:off x="8003610" y="4266803"/>
            <a:ext cx="2862696" cy="33405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MM-Embeds Persona</a:t>
            </a:r>
            <a:r>
              <a:rPr kumimoji="0" lang="en-GB" sz="14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3.1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@ML</a:t>
            </a:r>
            <a:r>
              <a:rPr kumimoji="0" lang="en-GB" sz="14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3.2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1B01432-126D-1A0A-264A-B6C57C5E69CB}"/>
              </a:ext>
            </a:extLst>
          </p:cNvPr>
          <p:cNvSpPr/>
          <p:nvPr/>
        </p:nvSpPr>
        <p:spPr>
          <a:xfrm>
            <a:off x="1297754" y="4429604"/>
            <a:ext cx="2862696" cy="33405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Authenticates Persona</a:t>
            </a:r>
            <a:r>
              <a:rPr kumimoji="0" lang="en-GB" sz="1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3.1</a:t>
            </a:r>
            <a:endParaRPr kumimoji="0" lang="it-IT" sz="14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101D4E4-940A-582A-AEDD-AAFEFAA766FC}"/>
              </a:ext>
            </a:extLst>
          </p:cNvPr>
          <p:cNvSpPr/>
          <p:nvPr/>
        </p:nvSpPr>
        <p:spPr>
          <a:xfrm>
            <a:off x="1335854" y="5652751"/>
            <a:ext cx="2862696" cy="33405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Transacts Value</a:t>
            </a:r>
            <a:r>
              <a:rPr kumimoji="0" lang="en-GB" sz="1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1.1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54347444-236C-3110-09FF-A67C064D34AA}"/>
              </a:ext>
            </a:extLst>
          </p:cNvPr>
          <p:cNvSpPr/>
          <p:nvPr/>
        </p:nvSpPr>
        <p:spPr>
          <a:xfrm>
            <a:off x="7993450" y="4744326"/>
            <a:ext cx="2862696" cy="33405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MM-Removes Persona</a:t>
            </a:r>
            <a:r>
              <a:rPr kumimoji="0" lang="en-GB" sz="14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3.1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@ML</a:t>
            </a:r>
            <a:r>
              <a:rPr kumimoji="0" lang="en-GB" sz="14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3.1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D76D3457-D2D4-0C5B-347A-5EFFCE502AF4}"/>
              </a:ext>
            </a:extLst>
          </p:cNvPr>
          <p:cNvSpPr/>
          <p:nvPr/>
        </p:nvSpPr>
        <p:spPr>
          <a:xfrm>
            <a:off x="7993450" y="5081057"/>
            <a:ext cx="2862696" cy="33405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MM-Embeds 3DModel</a:t>
            </a:r>
            <a:r>
              <a:rPr kumimoji="0" lang="en-GB" sz="14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3.1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@ML</a:t>
            </a:r>
            <a:r>
              <a:rPr kumimoji="0" lang="en-GB" sz="14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3.3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19D85893-5AF7-C340-1B81-F76363075A66}"/>
              </a:ext>
            </a:extLst>
          </p:cNvPr>
          <p:cNvSpPr/>
          <p:nvPr/>
        </p:nvSpPr>
        <p:spPr>
          <a:xfrm>
            <a:off x="8003610" y="5417788"/>
            <a:ext cx="2862696" cy="33405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Calls Service</a:t>
            </a:r>
            <a:r>
              <a:rPr kumimoji="0" lang="en-GB" sz="14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3.1</a:t>
            </a:r>
            <a:endParaRPr kumimoji="0" lang="it-IT" sz="1400" b="0" i="0" u="none" strike="noStrike" kern="1200" cap="none" spc="0" normalizeH="0" baseline="-250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FB353C6-6E0B-CBC3-740A-A521D447AA2A}"/>
              </a:ext>
            </a:extLst>
          </p:cNvPr>
          <p:cNvGrpSpPr/>
          <p:nvPr/>
        </p:nvGrpSpPr>
        <p:grpSpPr>
          <a:xfrm>
            <a:off x="8003610" y="5858072"/>
            <a:ext cx="2862696" cy="679494"/>
            <a:chOff x="6860610" y="6026300"/>
            <a:chExt cx="2862696" cy="679494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8C16E49E-6D05-793E-9CAB-45559879CE29}"/>
                </a:ext>
              </a:extLst>
            </p:cNvPr>
            <p:cNvSpPr/>
            <p:nvPr/>
          </p:nvSpPr>
          <p:spPr>
            <a:xfrm>
              <a:off x="6860610" y="6026300"/>
              <a:ext cx="2862696" cy="334054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MM-Embeds Persona</a:t>
              </a:r>
              <a:r>
                <a:rPr kumimoji="0" lang="en-GB" sz="14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3.1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@ML</a:t>
              </a:r>
              <a:r>
                <a:rPr kumimoji="0" lang="en-GB" sz="14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3.1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C84F7BA2-A9E7-A5A6-0F00-D1B534E28AA1}"/>
                </a:ext>
              </a:extLst>
            </p:cNvPr>
            <p:cNvSpPr/>
            <p:nvPr/>
          </p:nvSpPr>
          <p:spPr>
            <a:xfrm>
              <a:off x="6860610" y="6371740"/>
              <a:ext cx="2862696" cy="334054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MM-Removes Persona</a:t>
              </a:r>
              <a:r>
                <a:rPr kumimoji="0" lang="en-GB" sz="14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3.1 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@ML</a:t>
              </a:r>
              <a:r>
                <a:rPr kumimoji="0" lang="en-GB" sz="14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3.2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</a:t>
              </a:r>
              <a:endPara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5CB4734-C525-BCAA-B99D-4CF2F21F3336}"/>
              </a:ext>
            </a:extLst>
          </p:cNvPr>
          <p:cNvGrpSpPr/>
          <p:nvPr/>
        </p:nvGrpSpPr>
        <p:grpSpPr>
          <a:xfrm>
            <a:off x="4602936" y="6120072"/>
            <a:ext cx="2862696" cy="679494"/>
            <a:chOff x="3449776" y="6062019"/>
            <a:chExt cx="2862696" cy="679494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DAEF9625-2653-F136-4C89-7957C15AF75A}"/>
                </a:ext>
              </a:extLst>
            </p:cNvPr>
            <p:cNvSpPr/>
            <p:nvPr/>
          </p:nvSpPr>
          <p:spPr>
            <a:xfrm>
              <a:off x="3449776" y="6062019"/>
              <a:ext cx="2862696" cy="334054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MM-Embeds Persona</a:t>
              </a:r>
              <a:r>
                <a:rPr kumimoji="0" lang="en-GB" sz="14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2.1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@ML</a:t>
              </a:r>
              <a:r>
                <a:rPr kumimoji="0" lang="en-GB" sz="14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2.1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85EF564E-1155-9E9E-3FC8-DE1FA858B2BF}"/>
                </a:ext>
              </a:extLst>
            </p:cNvPr>
            <p:cNvSpPr/>
            <p:nvPr/>
          </p:nvSpPr>
          <p:spPr>
            <a:xfrm>
              <a:off x="3449776" y="6407459"/>
              <a:ext cx="2862696" cy="334054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MM-Removes Persona</a:t>
              </a:r>
              <a:r>
                <a:rPr kumimoji="0" lang="en-GB" sz="14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2.1 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@ML</a:t>
              </a:r>
              <a:r>
                <a:rPr kumimoji="0" lang="en-GB" sz="14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2.2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</a:t>
              </a:r>
              <a:endPara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6C55A00-D414-74E2-A582-707EE7EF11E0}"/>
              </a:ext>
            </a:extLst>
          </p:cNvPr>
          <p:cNvSpPr txBox="1"/>
          <p:nvPr/>
        </p:nvSpPr>
        <p:spPr>
          <a:xfrm>
            <a:off x="7983290" y="1367246"/>
            <a:ext cx="3451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E40CC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Virtual Lecture Use Case</a:t>
            </a:r>
            <a:endParaRPr kumimoji="0" lang="en-150" sz="3600" b="0" i="0" u="none" strike="noStrike" kern="1200" cap="none" spc="0" normalizeH="0" baseline="0" noProof="0" dirty="0">
              <a:ln>
                <a:noFill/>
              </a:ln>
              <a:solidFill>
                <a:srgbClr val="7E40CC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21CB30F2-B30F-D3F2-01B4-E538046FD6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799BA-AC88-42FB-B8BE-FF1867FF2DFC}" type="datetime5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3-Apr-23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5" name="Slide Number Placeholder 4">
            <a:extLst>
              <a:ext uri="{FF2B5EF4-FFF2-40B4-BE49-F238E27FC236}">
                <a16:creationId xmlns:a16="http://schemas.microsoft.com/office/drawing/2014/main" id="{F7B5D5D9-D8CD-66A7-48C4-911FF290D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99254" y="6586076"/>
            <a:ext cx="558914" cy="45719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5438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271CE-5B1E-90B9-89D5-997DD6814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Baseline Profile: Functionalities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4442D-4D14-0294-1BA8-FF3CE3D38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1883937"/>
            <a:ext cx="10202586" cy="10726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effectLst/>
                <a:ea typeface="SimSun" panose="02010600030101010101" pitchFamily="2" charset="-122"/>
              </a:rPr>
              <a:t>The Baseline Functionality Profile enables a human equipped with a Device to execute Basic and Composite Functions: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EDACF-6C4F-44CB-9B35-1F1DD9D67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799BA-AC88-42FB-B8BE-FF1867FF2DFC}" type="datetime5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3-Apr-23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FDEC8C-8819-2FCF-742B-FE0F1CBEF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99ADACA7-BEF2-1FB2-1D18-E9874B33EB13}"/>
              </a:ext>
            </a:extLst>
          </p:cNvPr>
          <p:cNvSpPr txBox="1">
            <a:spLocks/>
          </p:cNvSpPr>
          <p:nvPr/>
        </p:nvSpPr>
        <p:spPr>
          <a:xfrm>
            <a:off x="1321903" y="2956559"/>
            <a:ext cx="9842485" cy="3282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4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Author Entity, e.g., an Object Model.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Embed an Object at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M-Location.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Track an Object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Remove an Object.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BECA46AA-5003-E007-C26F-379ADFF7266B}"/>
              </a:ext>
            </a:extLst>
          </p:cNvPr>
          <p:cNvSpPr txBox="1">
            <a:spLocks/>
          </p:cNvSpPr>
          <p:nvPr/>
        </p:nvSpPr>
        <p:spPr>
          <a:xfrm>
            <a:off x="7203440" y="2515304"/>
            <a:ext cx="4301170" cy="372364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4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Char char="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265991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06DDED8-E13F-5BF5-FC70-36FB6670CE93}"/>
              </a:ext>
            </a:extLst>
          </p:cNvPr>
          <p:cNvGrpSpPr/>
          <p:nvPr/>
        </p:nvGrpSpPr>
        <p:grpSpPr>
          <a:xfrm>
            <a:off x="6618514" y="2695313"/>
            <a:ext cx="5573502" cy="3548737"/>
            <a:chOff x="5769443" y="2512429"/>
            <a:chExt cx="6422573" cy="397981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678E188-E886-B899-2CF4-21A3ECB3BB52}"/>
                </a:ext>
              </a:extLst>
            </p:cNvPr>
            <p:cNvSpPr/>
            <p:nvPr/>
          </p:nvSpPr>
          <p:spPr>
            <a:xfrm>
              <a:off x="5769443" y="2512429"/>
              <a:ext cx="6422573" cy="397981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15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C8C93F7-5117-E748-E0C8-35AC335F8E44}"/>
                </a:ext>
              </a:extLst>
            </p:cNvPr>
            <p:cNvSpPr/>
            <p:nvPr/>
          </p:nvSpPr>
          <p:spPr>
            <a:xfrm>
              <a:off x="6400816" y="3008818"/>
              <a:ext cx="3239589" cy="3152503"/>
            </a:xfrm>
            <a:prstGeom prst="ellipse">
              <a:avLst/>
            </a:prstGeom>
            <a:solidFill>
              <a:srgbClr val="FF5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15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0929951-71FE-F0AA-AFA9-230286F37358}"/>
                </a:ext>
              </a:extLst>
            </p:cNvPr>
            <p:cNvSpPr/>
            <p:nvPr/>
          </p:nvSpPr>
          <p:spPr>
            <a:xfrm>
              <a:off x="7160639" y="3844835"/>
              <a:ext cx="1719943" cy="158060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Baseline Profile</a:t>
              </a:r>
              <a:endParaRPr kumimoji="0" lang="en-15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D7E03B3-8919-5A39-1CDD-8BD167F13454}"/>
                </a:ext>
              </a:extLst>
            </p:cNvPr>
            <p:cNvSpPr/>
            <p:nvPr/>
          </p:nvSpPr>
          <p:spPr>
            <a:xfrm>
              <a:off x="10099781" y="3888380"/>
              <a:ext cx="1719943" cy="158060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Finance Profile</a:t>
              </a:r>
              <a:endParaRPr kumimoji="0" lang="en-15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8BC0D96-F919-DF07-54C3-BEEDCA5C9F9A}"/>
                </a:ext>
              </a:extLst>
            </p:cNvPr>
            <p:cNvSpPr txBox="1"/>
            <p:nvPr/>
          </p:nvSpPr>
          <p:spPr>
            <a:xfrm>
              <a:off x="6875226" y="3357159"/>
              <a:ext cx="21053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Management Profile</a:t>
              </a:r>
              <a:endParaRPr kumimoji="0" lang="en-15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9CFC7B6-9E10-484B-E6DE-2DF6DC9B7440}"/>
                </a:ext>
              </a:extLst>
            </p:cNvPr>
            <p:cNvSpPr txBox="1"/>
            <p:nvPr/>
          </p:nvSpPr>
          <p:spPr>
            <a:xfrm>
              <a:off x="8396996" y="2635133"/>
              <a:ext cx="12741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High Profile</a:t>
              </a:r>
              <a:endParaRPr kumimoji="0" lang="en-15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4464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B7B40-888B-16DE-7046-F5E08CCC8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DEB42-B8CB-0A7C-DBA9-D7B066ADD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2301" y="1905000"/>
            <a:ext cx="7098384" cy="450573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Technical </a:t>
            </a:r>
            <a:r>
              <a:rPr lang="en-US" b="1" dirty="0"/>
              <a:t>Specification</a:t>
            </a:r>
            <a:r>
              <a:rPr lang="en-US" dirty="0"/>
              <a:t> – MPAI Metaverse Model (MPAI-MMM) – Architecture  (August)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Technical </a:t>
            </a:r>
            <a:r>
              <a:rPr lang="en-US" b="1" dirty="0"/>
              <a:t>Report</a:t>
            </a:r>
            <a:r>
              <a:rPr lang="en-US" dirty="0"/>
              <a:t> – MPAI Metaverse Model (MPAI-MMM) – Data Type Functional Requirements (October) 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Table of Contents of Metaverse Technology Specifications (November)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Table of Contents of Metaverse Technology Specifications including MPAI standard Technologies (December)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15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ED3D3-4435-3715-EDC2-1ABDD5BA6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799BA-AC88-42FB-B8BE-FF1867FF2DFC}" type="datetime5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3-Apr-23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C20333-6942-5173-448B-BDC07DC14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8727248D-DB25-7F63-4B30-41679A19CA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809" y="200461"/>
            <a:ext cx="3621031" cy="390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29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F0424-60EF-7ABD-C532-3B968608F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799BA-AC88-42FB-B8BE-FF1867FF2DFC}" type="datetime5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3-Apr-23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2F9ECF-5200-4BDE-5629-E30045F34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77F3F4DA-EF9C-4B1C-2740-9F1E5ED01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" y="2515698"/>
            <a:ext cx="7524750" cy="31528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280304-14AC-2756-FD2C-31540FB33D54}"/>
              </a:ext>
            </a:extLst>
          </p:cNvPr>
          <p:cNvSpPr txBox="1"/>
          <p:nvPr/>
        </p:nvSpPr>
        <p:spPr>
          <a:xfrm>
            <a:off x="7559041" y="499215"/>
            <a:ext cx="3835452" cy="1678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Join MPAI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Share the fun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Build the future!</a:t>
            </a:r>
            <a:endParaRPr kumimoji="0" lang="en-150" sz="3600" b="0" i="0" u="none" strike="noStrike" kern="1200" cap="none" spc="0" normalizeH="0" baseline="0" noProof="0" dirty="0">
              <a:ln>
                <a:noFill/>
              </a:ln>
              <a:solidFill>
                <a:srgbClr val="265991">
                  <a:lumMod val="75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B79D0F0F-F28A-02E2-E5E9-6BAB35FC0BC1}"/>
              </a:ext>
            </a:extLst>
          </p:cNvPr>
          <p:cNvSpPr txBox="1">
            <a:spLocks/>
          </p:cNvSpPr>
          <p:nvPr/>
        </p:nvSpPr>
        <p:spPr>
          <a:xfrm>
            <a:off x="3056709" y="5958562"/>
            <a:ext cx="5486400" cy="91464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4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https://mpai.community/</a:t>
            </a:r>
            <a:endParaRPr kumimoji="0" lang="en-150" sz="3200" b="0" i="0" u="none" strike="noStrike" kern="1200" cap="none" spc="0" normalizeH="0" baseline="0" noProof="0" dirty="0">
              <a:ln>
                <a:noFill/>
              </a:ln>
              <a:solidFill>
                <a:srgbClr val="265991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F82BFF-1DFA-9CA3-A71B-E2A6B3473FCE}"/>
              </a:ext>
            </a:extLst>
          </p:cNvPr>
          <p:cNvSpPr txBox="1"/>
          <p:nvPr/>
        </p:nvSpPr>
        <p:spPr>
          <a:xfrm>
            <a:off x="942975" y="524610"/>
            <a:ext cx="6270388" cy="1678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We look forward to your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participation in this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exciting project!</a:t>
            </a:r>
          </a:p>
        </p:txBody>
      </p:sp>
    </p:spTree>
    <p:extLst>
      <p:ext uri="{BB962C8B-B14F-4D97-AF65-F5344CB8AC3E}">
        <p14:creationId xmlns:p14="http://schemas.microsoft.com/office/powerpoint/2010/main" val="197900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B85ED-8A5C-C836-6954-DA94C5129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Metaverse and standards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4ED31-82A6-230F-0397-739AB5C3D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1686560"/>
            <a:ext cx="10202586" cy="4749073"/>
          </a:xfrm>
        </p:spPr>
        <p:txBody>
          <a:bodyPr>
            <a:normAutofit/>
          </a:bodyPr>
          <a:lstStyle/>
          <a:p>
            <a:r>
              <a:rPr lang="en-GB" dirty="0"/>
              <a:t>Metaverse is expected to create new jobs, opportunities, and experiences with </a:t>
            </a:r>
            <a:r>
              <a:rPr lang="en-GB" b="1" dirty="0"/>
              <a:t>transformational impacts </a:t>
            </a:r>
            <a:r>
              <a:rPr lang="en-GB" dirty="0"/>
              <a:t>on virtually all sectors of human interaction.</a:t>
            </a:r>
          </a:p>
          <a:p>
            <a:r>
              <a:rPr lang="en-GB" sz="2400" b="1" dirty="0"/>
              <a:t>Metaverse standards </a:t>
            </a:r>
            <a:r>
              <a:rPr lang="en-GB" sz="2400" dirty="0"/>
              <a:t>are </a:t>
            </a:r>
            <a:r>
              <a:rPr lang="en-GB" dirty="0"/>
              <a:t>importan</a:t>
            </a:r>
            <a:r>
              <a:rPr lang="en-GB" sz="2400" dirty="0"/>
              <a:t>t, but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There is </a:t>
            </a:r>
            <a:r>
              <a:rPr lang="en-GB" b="1" dirty="0"/>
              <a:t>no common agreement </a:t>
            </a:r>
            <a:r>
              <a:rPr lang="en-GB" dirty="0"/>
              <a:t>on what a “metaverse” is or should be.</a:t>
            </a:r>
          </a:p>
          <a:p>
            <a:pPr lvl="1"/>
            <a:r>
              <a:rPr lang="en-GB" dirty="0"/>
              <a:t>There are </a:t>
            </a:r>
            <a:r>
              <a:rPr lang="en-GB" b="1" dirty="0"/>
              <a:t>many potential users </a:t>
            </a:r>
            <a:r>
              <a:rPr lang="en-GB" dirty="0"/>
              <a:t>of the metaverse.</a:t>
            </a:r>
          </a:p>
          <a:p>
            <a:pPr lvl="1"/>
            <a:r>
              <a:rPr lang="en-GB" dirty="0"/>
              <a:t>There are many s</a:t>
            </a:r>
            <a:r>
              <a:rPr lang="en-GB" b="1" dirty="0"/>
              <a:t>uccessful independent implementations </a:t>
            </a:r>
            <a:r>
              <a:rPr lang="en-GB" dirty="0"/>
              <a:t>of “metaverse”.</a:t>
            </a:r>
          </a:p>
          <a:p>
            <a:pPr lvl="1"/>
            <a:r>
              <a:rPr lang="en-GB" dirty="0"/>
              <a:t>Some important enabling </a:t>
            </a:r>
            <a:r>
              <a:rPr lang="en-GB" b="1" dirty="0"/>
              <a:t>technologies may be years away</a:t>
            </a:r>
            <a:r>
              <a:rPr lang="en-GB" dirty="0"/>
              <a:t>.</a:t>
            </a:r>
          </a:p>
          <a:p>
            <a:r>
              <a:rPr lang="en-GB" dirty="0"/>
              <a:t>We need to agree on </a:t>
            </a:r>
            <a:r>
              <a:rPr lang="en-GB" b="1" dirty="0"/>
              <a:t>h</a:t>
            </a:r>
            <a:r>
              <a:rPr lang="en-GB" sz="2400" b="1" dirty="0"/>
              <a:t>ow to tackle </a:t>
            </a:r>
            <a:r>
              <a:rPr lang="en-GB" sz="2400" dirty="0"/>
              <a:t>metaverse standardisation, without:</a:t>
            </a:r>
          </a:p>
          <a:p>
            <a:pPr lvl="1"/>
            <a:endParaRPr lang="en-GB" dirty="0"/>
          </a:p>
          <a:p>
            <a:endParaRPr lang="en-GB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636BD5-52A8-D6C1-7619-0AFEF86CB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3512" y="6540357"/>
            <a:ext cx="558914" cy="45719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0EC59D6-9B97-EE8C-B159-FA64A0123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0CF29-A762-4A6E-ABE2-FDB7C1EAC9BE}" type="datetime5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3-Apr-23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9278B75-07EA-8D1A-050E-084D40A5C70B}"/>
              </a:ext>
            </a:extLst>
          </p:cNvPr>
          <p:cNvSpPr txBox="1">
            <a:spLocks/>
          </p:cNvSpPr>
          <p:nvPr/>
        </p:nvSpPr>
        <p:spPr>
          <a:xfrm>
            <a:off x="1321904" y="5318760"/>
            <a:ext cx="4896015" cy="929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4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Necessarily agreeing what a metaverse is.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Disenfranchising potential users.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Char char="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265991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F1AB6683-A818-DA33-A28C-D13EAA143BCE}"/>
              </a:ext>
            </a:extLst>
          </p:cNvPr>
          <p:cNvSpPr txBox="1">
            <a:spLocks/>
          </p:cNvSpPr>
          <p:nvPr/>
        </p:nvSpPr>
        <p:spPr>
          <a:xfrm>
            <a:off x="6289041" y="5318760"/>
            <a:ext cx="5215570" cy="102616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ienating existing initiatives.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Necessarily dealing with technologies (for now).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Char char="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65991">
                  <a:lumMod val="75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45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6FA85-09B9-7513-E00E-5CBE8E866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MPAI roadmap to Metaverse interoperability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51D67-5C01-966F-0780-7202AD6B1B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Build a metaverse </a:t>
            </a:r>
            <a:r>
              <a:rPr lang="en-GB" b="1" dirty="0"/>
              <a:t>terminology</a:t>
            </a:r>
            <a:r>
              <a:rPr lang="en-GB" dirty="0"/>
              <a:t> – done.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Agree on basic </a:t>
            </a:r>
            <a:r>
              <a:rPr lang="en-GB" b="1" dirty="0"/>
              <a:t>assumptions</a:t>
            </a:r>
            <a:r>
              <a:rPr lang="en-GB" dirty="0"/>
              <a:t> – done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Collect metaverse </a:t>
            </a:r>
            <a:r>
              <a:rPr lang="en-GB" b="1" dirty="0"/>
              <a:t>functionalities</a:t>
            </a:r>
            <a:r>
              <a:rPr lang="en-GB" dirty="0"/>
              <a:t> – done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Develop functionality </a:t>
            </a:r>
            <a:r>
              <a:rPr lang="en-GB" b="1" dirty="0"/>
              <a:t>profiles</a:t>
            </a:r>
            <a:r>
              <a:rPr lang="en-GB" dirty="0"/>
              <a:t> – almost done.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Develop a metaverse </a:t>
            </a:r>
            <a:r>
              <a:rPr lang="en-GB" b="1" dirty="0"/>
              <a:t>architecture</a:t>
            </a:r>
            <a:r>
              <a:rPr lang="en-GB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Develop </a:t>
            </a:r>
            <a:r>
              <a:rPr lang="en-GB" b="1" dirty="0"/>
              <a:t>functional requirements </a:t>
            </a:r>
            <a:r>
              <a:rPr lang="en-GB" dirty="0"/>
              <a:t>of the metaverse architecture </a:t>
            </a:r>
            <a:r>
              <a:rPr lang="en-GB" b="1" dirty="0"/>
              <a:t>data types</a:t>
            </a:r>
            <a:r>
              <a:rPr lang="en-GB" dirty="0"/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Develop the Table of Contents of the </a:t>
            </a:r>
            <a:r>
              <a:rPr lang="en-GB" b="1" dirty="0"/>
              <a:t>Common Metaverse Specifications</a:t>
            </a:r>
            <a:r>
              <a:rPr lang="en-GB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Map </a:t>
            </a:r>
            <a:r>
              <a:rPr lang="en-GB" b="1" dirty="0"/>
              <a:t>technologies to the </a:t>
            </a:r>
            <a:r>
              <a:rPr lang="en-GB" b="1" dirty="0" err="1"/>
              <a:t>ToC</a:t>
            </a:r>
            <a:r>
              <a:rPr lang="en-GB" b="1" dirty="0"/>
              <a:t> </a:t>
            </a:r>
            <a:r>
              <a:rPr lang="en-GB" dirty="0"/>
              <a:t>of the Common Metaverse Specifications.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0FD146-7CC4-B70C-F9A3-2513A511B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799BA-AC88-42FB-B8BE-FF1867FF2DFC}" type="datetime5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3-Apr-23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9BB49B-2277-AF78-1E15-FB41DE556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46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DD02E-B2DD-A40E-4458-E96448ACB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starting 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16CE4-4609-0B4A-6F87-A6B706D39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1904999"/>
            <a:ext cx="10202586" cy="4841241"/>
          </a:xfrm>
        </p:spPr>
        <p:txBody>
          <a:bodyPr>
            <a:normAutofit/>
          </a:bodyPr>
          <a:lstStyle/>
          <a:p>
            <a:r>
              <a:rPr lang="en-GB" dirty="0"/>
              <a:t>As there is no agreement on what a metaverse is and what it should do, </a:t>
            </a:r>
            <a:r>
              <a:rPr lang="en-GB" b="1" dirty="0"/>
              <a:t>let’s accept all legitimate requests</a:t>
            </a:r>
            <a:r>
              <a:rPr lang="en-GB" dirty="0"/>
              <a:t> of “metaverse” functionalities.</a:t>
            </a:r>
          </a:p>
          <a:p>
            <a:pPr lvl="1"/>
            <a:r>
              <a:rPr lang="en-GB" dirty="0"/>
              <a:t>Note: an accepted functionality does not imply that an M-Instance shall support it.</a:t>
            </a:r>
          </a:p>
          <a:p>
            <a:r>
              <a:rPr lang="en-GB" dirty="0"/>
              <a:t>Profiles will be defined by grouping similar application areas is </a:t>
            </a:r>
          </a:p>
          <a:p>
            <a:pPr lvl="1"/>
            <a:r>
              <a:rPr lang="en-GB" sz="2200" dirty="0">
                <a:solidFill>
                  <a:srgbClr val="002060"/>
                </a:solidFill>
              </a:rPr>
              <a:t>A set of </a:t>
            </a:r>
            <a:r>
              <a:rPr lang="en-GB" sz="2200" b="1" dirty="0">
                <a:solidFill>
                  <a:srgbClr val="002060"/>
                </a:solidFill>
              </a:rPr>
              <a:t>one or more</a:t>
            </a:r>
            <a:r>
              <a:rPr lang="en-GB" sz="2200" dirty="0">
                <a:solidFill>
                  <a:srgbClr val="002060"/>
                </a:solidFill>
              </a:rPr>
              <a:t> </a:t>
            </a:r>
            <a:r>
              <a:rPr lang="en-GB" sz="2200" b="1" dirty="0">
                <a:solidFill>
                  <a:srgbClr val="002060"/>
                </a:solidFill>
              </a:rPr>
              <a:t>base standards</a:t>
            </a:r>
            <a:endParaRPr lang="en-GB" sz="2200" dirty="0">
              <a:solidFill>
                <a:srgbClr val="002060"/>
              </a:solidFill>
            </a:endParaRPr>
          </a:p>
          <a:p>
            <a:pPr lvl="1"/>
            <a:r>
              <a:rPr lang="en-GB" sz="2200" dirty="0">
                <a:solidFill>
                  <a:srgbClr val="002060"/>
                </a:solidFill>
              </a:rPr>
              <a:t>(and, If applicable, their </a:t>
            </a:r>
            <a:r>
              <a:rPr lang="en-GB" sz="2200" b="1" dirty="0">
                <a:solidFill>
                  <a:srgbClr val="002060"/>
                </a:solidFill>
              </a:rPr>
              <a:t>chosen classes, subsets, options and parameters</a:t>
            </a:r>
            <a:r>
              <a:rPr lang="en-GB" sz="2200" dirty="0">
                <a:solidFill>
                  <a:srgbClr val="002060"/>
                </a:solidFill>
              </a:rPr>
              <a:t>) </a:t>
            </a:r>
          </a:p>
          <a:p>
            <a:pPr lvl="1"/>
            <a:r>
              <a:rPr lang="en-GB" sz="2200" dirty="0">
                <a:solidFill>
                  <a:srgbClr val="002060"/>
                </a:solidFill>
              </a:rPr>
              <a:t>Necessary for accomplishing a </a:t>
            </a:r>
            <a:r>
              <a:rPr lang="en-GB" sz="2200" b="1" dirty="0">
                <a:solidFill>
                  <a:srgbClr val="002060"/>
                </a:solidFill>
              </a:rPr>
              <a:t>particular function</a:t>
            </a:r>
            <a:r>
              <a:rPr lang="en-GB" sz="2200" dirty="0">
                <a:solidFill>
                  <a:srgbClr val="002060"/>
                </a:solidFill>
              </a:rPr>
              <a:t>. </a:t>
            </a:r>
            <a:endParaRPr lang="en-GB" sz="2200" dirty="0"/>
          </a:p>
          <a:p>
            <a:r>
              <a:rPr lang="en-GB" dirty="0"/>
              <a:t>While we do not have technologies, let’s develop </a:t>
            </a:r>
            <a:r>
              <a:rPr lang="en-GB" b="1" dirty="0"/>
              <a:t>functionality profiles</a:t>
            </a:r>
            <a:r>
              <a:rPr lang="en-GB" dirty="0"/>
              <a:t>.</a:t>
            </a:r>
          </a:p>
          <a:p>
            <a:pPr lvl="1"/>
            <a:r>
              <a:rPr lang="en-GB" sz="2200" dirty="0"/>
              <a:t>Set of </a:t>
            </a:r>
            <a:r>
              <a:rPr lang="en-GB" sz="2200" b="1" dirty="0"/>
              <a:t>functionalities</a:t>
            </a:r>
            <a:r>
              <a:rPr lang="en-GB" sz="2200" dirty="0"/>
              <a:t> offered, </a:t>
            </a:r>
            <a:r>
              <a:rPr lang="en-GB" sz="2200" b="1" dirty="0"/>
              <a:t>not </a:t>
            </a:r>
            <a:r>
              <a:rPr lang="en-GB" sz="2200" dirty="0"/>
              <a:t>set of  </a:t>
            </a:r>
            <a:r>
              <a:rPr lang="en-GB" sz="2200" b="1" dirty="0"/>
              <a:t>technologies</a:t>
            </a:r>
            <a:r>
              <a:rPr lang="en-GB" sz="2200" dirty="0"/>
              <a:t> implementing them. 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A9B03-13C3-A655-6839-541950B9E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799BA-AC88-42FB-B8BE-FF1867FF2DFC}" type="datetime5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3-Apr-23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3CAD5-5C85-BEAF-9ECC-BA7EF57EA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22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B85ED-8A5C-C836-6954-DA94C5129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Technical Report – MPAI Metaverse Model (MPAI-MMM) – Functionality Profiles. 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4ED31-82A6-230F-0397-739AB5C3D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GB" dirty="0"/>
              <a:t>MPAI has published: </a:t>
            </a:r>
            <a:r>
              <a:rPr lang="en-GB" b="1" dirty="0"/>
              <a:t>Technical Report – MPAI Metaverse Model (MPAI-MMM) – </a:t>
            </a:r>
            <a:r>
              <a:rPr lang="en-GB" b="1" dirty="0">
                <a:solidFill>
                  <a:srgbClr val="FF0000"/>
                </a:solidFill>
              </a:rPr>
              <a:t>Functionalities</a:t>
            </a:r>
            <a:r>
              <a:rPr lang="en-GB" b="1" dirty="0"/>
              <a:t>.</a:t>
            </a:r>
            <a:endParaRPr lang="en-GB" dirty="0"/>
          </a:p>
          <a:p>
            <a:pPr algn="just"/>
            <a:r>
              <a:rPr lang="en-GB" dirty="0"/>
              <a:t>MPAI is now developing: </a:t>
            </a:r>
            <a:r>
              <a:rPr lang="en-GB" b="1" dirty="0"/>
              <a:t>Technical Report – MPAI Metaverse Model (MPAI-MMM) – Functionality </a:t>
            </a:r>
            <a:r>
              <a:rPr lang="en-GB" b="1" dirty="0">
                <a:solidFill>
                  <a:srgbClr val="FF0000"/>
                </a:solidFill>
              </a:rPr>
              <a:t>Profiles</a:t>
            </a:r>
            <a:r>
              <a:rPr lang="en-GB" b="1" dirty="0"/>
              <a:t>. </a:t>
            </a:r>
          </a:p>
          <a:p>
            <a:pPr algn="just"/>
            <a:r>
              <a:rPr lang="en-GB" dirty="0">
                <a:effectLst/>
                <a:ea typeface="Calibri" panose="020F0502020204030204" pitchFamily="34" charset="0"/>
              </a:rPr>
              <a:t>Table of contents</a:t>
            </a:r>
          </a:p>
          <a:p>
            <a:pPr lvl="1" indent="-342900" algn="just">
              <a:buFont typeface="+mj-lt"/>
              <a:buAutoNum type="arabicPeriod"/>
            </a:pPr>
            <a:r>
              <a:rPr lang="en-GB" dirty="0">
                <a:effectLst/>
                <a:ea typeface="Calibri" panose="020F0502020204030204" pitchFamily="34" charset="0"/>
              </a:rPr>
              <a:t>Metaverse operational model</a:t>
            </a:r>
          </a:p>
          <a:p>
            <a:pPr lvl="1" indent="-342900" algn="just">
              <a:buFont typeface="+mj-lt"/>
              <a:buAutoNum type="arabicPeriod"/>
            </a:pPr>
            <a:r>
              <a:rPr lang="en-GB" dirty="0">
                <a:effectLst/>
                <a:ea typeface="Calibri" panose="020F0502020204030204" pitchFamily="34" charset="0"/>
              </a:rPr>
              <a:t>Basic elements:</a:t>
            </a:r>
          </a:p>
          <a:p>
            <a:pPr lvl="2" indent="-285750" algn="just">
              <a:buFont typeface="+mj-lt"/>
              <a:buAutoNum type="arabicPeriod"/>
            </a:pPr>
            <a:r>
              <a:rPr lang="en-GB" sz="2200" dirty="0">
                <a:effectLst/>
                <a:ea typeface="Calibri" panose="020F0502020204030204" pitchFamily="34" charset="0"/>
              </a:rPr>
              <a:t>Actions</a:t>
            </a:r>
          </a:p>
          <a:p>
            <a:pPr lvl="2" indent="-285750" algn="just">
              <a:buFont typeface="+mj-lt"/>
              <a:buAutoNum type="arabicPeriod"/>
            </a:pPr>
            <a:r>
              <a:rPr lang="en-GB" sz="2200" dirty="0">
                <a:effectLst/>
                <a:ea typeface="Calibri" panose="020F0502020204030204" pitchFamily="34" charset="0"/>
              </a:rPr>
              <a:t>Items</a:t>
            </a:r>
          </a:p>
          <a:p>
            <a:pPr lvl="2" indent="-285750" algn="just">
              <a:buFont typeface="+mj-lt"/>
              <a:buAutoNum type="arabicPeriod"/>
            </a:pPr>
            <a:r>
              <a:rPr lang="en-GB" sz="2200" dirty="0">
                <a:effectLst/>
                <a:ea typeface="Calibri" panose="020F0502020204030204" pitchFamily="34" charset="0"/>
              </a:rPr>
              <a:t>Data Types</a:t>
            </a:r>
          </a:p>
          <a:p>
            <a:pPr lvl="1" indent="-342900" algn="just">
              <a:buFont typeface="+mj-lt"/>
              <a:buAutoNum type="arabicPeriod"/>
            </a:pPr>
            <a:r>
              <a:rPr lang="en-GB" dirty="0">
                <a:effectLst/>
                <a:ea typeface="Calibri" panose="020F0502020204030204" pitchFamily="34" charset="0"/>
              </a:rPr>
              <a:t>Use Cases</a:t>
            </a:r>
          </a:p>
          <a:p>
            <a:pPr lvl="1" indent="-342900" algn="just">
              <a:buFont typeface="+mj-lt"/>
              <a:buAutoNum type="arabicPeriod"/>
            </a:pPr>
            <a:r>
              <a:rPr lang="en-GB" dirty="0">
                <a:effectLst/>
                <a:ea typeface="Calibri" panose="020F0502020204030204" pitchFamily="34" charset="0"/>
              </a:rPr>
              <a:t>Functionality Profiles.</a:t>
            </a:r>
          </a:p>
          <a:p>
            <a:endParaRPr lang="en-150" sz="4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636BD5-52A8-D6C1-7619-0AFEF86CB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3512" y="6540357"/>
            <a:ext cx="558914" cy="45719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0EC59D6-9B97-EE8C-B159-FA64A0123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0CF29-A762-4A6E-ABE2-FDB7C1EAC9BE}" type="datetime5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3-Apr-23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289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22310EC2-9327-D4CB-9632-F46C67C7A823}"/>
              </a:ext>
            </a:extLst>
          </p:cNvPr>
          <p:cNvSpPr/>
          <p:nvPr/>
        </p:nvSpPr>
        <p:spPr>
          <a:xfrm>
            <a:off x="279296" y="3470441"/>
            <a:ext cx="3243428" cy="33685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4D4A122-9A20-5E08-9D65-A408CB850D4E}"/>
              </a:ext>
            </a:extLst>
          </p:cNvPr>
          <p:cNvSpPr/>
          <p:nvPr/>
        </p:nvSpPr>
        <p:spPr>
          <a:xfrm>
            <a:off x="6073776" y="0"/>
            <a:ext cx="6097060" cy="68465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15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388E26F-262A-6311-7A22-61C9CB692186}"/>
              </a:ext>
            </a:extLst>
          </p:cNvPr>
          <p:cNvSpPr/>
          <p:nvPr/>
        </p:nvSpPr>
        <p:spPr>
          <a:xfrm>
            <a:off x="7012535" y="4471116"/>
            <a:ext cx="4222983" cy="21430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U-Environment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38B8254-A709-CA6C-C2C3-936EE4A48BD5}"/>
              </a:ext>
            </a:extLst>
          </p:cNvPr>
          <p:cNvSpPr/>
          <p:nvPr/>
        </p:nvSpPr>
        <p:spPr>
          <a:xfrm>
            <a:off x="286693" y="-11284"/>
            <a:ext cx="3217843" cy="343102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9299C9-F9D1-C0A7-B4A2-70EC14D94AA4}"/>
              </a:ext>
            </a:extLst>
          </p:cNvPr>
          <p:cNvSpPr txBox="1"/>
          <p:nvPr/>
        </p:nvSpPr>
        <p:spPr>
          <a:xfrm>
            <a:off x="360958" y="1166802"/>
            <a:ext cx="492443" cy="126611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M-Instance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AADCF39-D955-CAD5-C708-77CD10386836}"/>
              </a:ext>
            </a:extLst>
          </p:cNvPr>
          <p:cNvSpPr/>
          <p:nvPr/>
        </p:nvSpPr>
        <p:spPr>
          <a:xfrm>
            <a:off x="635663" y="3567235"/>
            <a:ext cx="2492283" cy="176082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470ECFD-20EA-ECDF-E771-03AADABE8590}"/>
              </a:ext>
            </a:extLst>
          </p:cNvPr>
          <p:cNvSpPr/>
          <p:nvPr/>
        </p:nvSpPr>
        <p:spPr>
          <a:xfrm>
            <a:off x="1108163" y="4668314"/>
            <a:ext cx="809316" cy="53161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User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0B7551-96E9-7EDC-120C-44D42B59EED0}"/>
              </a:ext>
            </a:extLst>
          </p:cNvPr>
          <p:cNvSpPr/>
          <p:nvPr/>
        </p:nvSpPr>
        <p:spPr>
          <a:xfrm>
            <a:off x="897299" y="4046866"/>
            <a:ext cx="743433" cy="5316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Object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3DF51D-E1CF-2758-EF7B-B9C220EFDFC7}"/>
              </a:ext>
            </a:extLst>
          </p:cNvPr>
          <p:cNvSpPr/>
          <p:nvPr/>
        </p:nvSpPr>
        <p:spPr>
          <a:xfrm>
            <a:off x="2006304" y="4519680"/>
            <a:ext cx="707263" cy="53161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Object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52D36AB-8B24-C22E-A07F-04D657AA2753}"/>
              </a:ext>
            </a:extLst>
          </p:cNvPr>
          <p:cNvSpPr/>
          <p:nvPr/>
        </p:nvSpPr>
        <p:spPr>
          <a:xfrm>
            <a:off x="1836772" y="3901722"/>
            <a:ext cx="999414" cy="56609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User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BA4862-5245-B64E-6D74-64594D77C565}"/>
              </a:ext>
            </a:extLst>
          </p:cNvPr>
          <p:cNvSpPr txBox="1"/>
          <p:nvPr/>
        </p:nvSpPr>
        <p:spPr>
          <a:xfrm>
            <a:off x="1217163" y="3639238"/>
            <a:ext cx="1331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M-Environment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4D66120-2023-B3DC-780F-C05DB204E0AB}"/>
              </a:ext>
            </a:extLst>
          </p:cNvPr>
          <p:cNvSpPr/>
          <p:nvPr/>
        </p:nvSpPr>
        <p:spPr>
          <a:xfrm>
            <a:off x="6534219" y="389939"/>
            <a:ext cx="5204945" cy="401625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DAC6CAE-EA34-0E8F-F22A-503228E56320}"/>
              </a:ext>
            </a:extLst>
          </p:cNvPr>
          <p:cNvSpPr/>
          <p:nvPr/>
        </p:nvSpPr>
        <p:spPr>
          <a:xfrm>
            <a:off x="9043305" y="2605250"/>
            <a:ext cx="1444792" cy="1437391"/>
          </a:xfrm>
          <a:prstGeom prst="ellips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human1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FC5DF56-2ECA-E1EC-BC7C-44F2F03F1765}"/>
              </a:ext>
            </a:extLst>
          </p:cNvPr>
          <p:cNvSpPr/>
          <p:nvPr/>
        </p:nvSpPr>
        <p:spPr>
          <a:xfrm>
            <a:off x="10001260" y="1190367"/>
            <a:ext cx="957819" cy="7611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object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F5C0503-AB94-7A20-13AA-E020F4732DDA}"/>
              </a:ext>
            </a:extLst>
          </p:cNvPr>
          <p:cNvSpPr txBox="1"/>
          <p:nvPr/>
        </p:nvSpPr>
        <p:spPr>
          <a:xfrm>
            <a:off x="8300665" y="537235"/>
            <a:ext cx="1765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U-Environment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B95CC50-65EA-DD36-E9DF-209F5566C97E}"/>
              </a:ext>
            </a:extLst>
          </p:cNvPr>
          <p:cNvSpPr/>
          <p:nvPr/>
        </p:nvSpPr>
        <p:spPr>
          <a:xfrm>
            <a:off x="10496367" y="2098550"/>
            <a:ext cx="996478" cy="7611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object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AA33046-4044-B33A-7544-97A6D3C72103}"/>
              </a:ext>
            </a:extLst>
          </p:cNvPr>
          <p:cNvGrpSpPr/>
          <p:nvPr/>
        </p:nvGrpSpPr>
        <p:grpSpPr>
          <a:xfrm>
            <a:off x="7374654" y="4917148"/>
            <a:ext cx="1731002" cy="1506877"/>
            <a:chOff x="5343840" y="2032394"/>
            <a:chExt cx="2978117" cy="2946006"/>
          </a:xfrm>
        </p:grpSpPr>
        <p:sp>
          <p:nvSpPr>
            <p:cNvPr id="23" name="Cloud 33">
              <a:extLst>
                <a:ext uri="{FF2B5EF4-FFF2-40B4-BE49-F238E27FC236}">
                  <a16:creationId xmlns:a16="http://schemas.microsoft.com/office/drawing/2014/main" id="{834D7556-3237-F899-8830-295A6974A107}"/>
                </a:ext>
              </a:extLst>
            </p:cNvPr>
            <p:cNvSpPr/>
            <p:nvPr/>
          </p:nvSpPr>
          <p:spPr>
            <a:xfrm>
              <a:off x="5343840" y="2032394"/>
              <a:ext cx="2774000" cy="2946006"/>
            </a:xfrm>
            <a:prstGeom prst="cloud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vert="horz" lIns="90000" tIns="45000" rIns="90000" bIns="4500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0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0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0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0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0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0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0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0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00" b="0" i="0" u="none" strike="noStrike" kern="1200" cap="none" spc="-1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U-Location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E849D49-7696-EC0E-067F-D5A4672F4C7D}"/>
                </a:ext>
              </a:extLst>
            </p:cNvPr>
            <p:cNvSpPr/>
            <p:nvPr/>
          </p:nvSpPr>
          <p:spPr>
            <a:xfrm>
              <a:off x="5483211" y="3250076"/>
              <a:ext cx="2167269" cy="96032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Device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480E10C-961A-9578-FC7B-5DABDF470A5D}"/>
                </a:ext>
              </a:extLst>
            </p:cNvPr>
            <p:cNvCxnSpPr>
              <a:cxnSpLocks/>
            </p:cNvCxnSpPr>
            <p:nvPr/>
          </p:nvCxnSpPr>
          <p:spPr>
            <a:xfrm>
              <a:off x="7541275" y="3483626"/>
              <a:ext cx="764481" cy="2654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F9EE9F0E-3092-734F-9640-866C97E2A898}"/>
                </a:ext>
              </a:extLst>
            </p:cNvPr>
            <p:cNvCxnSpPr>
              <a:cxnSpLocks/>
            </p:cNvCxnSpPr>
            <p:nvPr/>
          </p:nvCxnSpPr>
          <p:spPr>
            <a:xfrm>
              <a:off x="7559040" y="3992257"/>
              <a:ext cx="762917" cy="0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8BFC2E6-D997-B499-44F5-23F3F36A5DA7}"/>
                </a:ext>
              </a:extLst>
            </p:cNvPr>
            <p:cNvSpPr/>
            <p:nvPr/>
          </p:nvSpPr>
          <p:spPr>
            <a:xfrm>
              <a:off x="5720081" y="2662223"/>
              <a:ext cx="1739737" cy="38720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App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69C06F0-7714-C079-F87F-68D9FBB465CA}"/>
                </a:ext>
              </a:extLst>
            </p:cNvPr>
            <p:cNvCxnSpPr>
              <a:cxnSpLocks/>
            </p:cNvCxnSpPr>
            <p:nvPr/>
          </p:nvCxnSpPr>
          <p:spPr>
            <a:xfrm>
              <a:off x="5746201" y="3145330"/>
              <a:ext cx="177828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2537AE5-2520-50DE-E9F5-E883DCB3E251}"/>
                </a:ext>
              </a:extLst>
            </p:cNvPr>
            <p:cNvSpPr/>
            <p:nvPr/>
          </p:nvSpPr>
          <p:spPr>
            <a:xfrm>
              <a:off x="6371508" y="3334568"/>
              <a:ext cx="1177372" cy="30777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Actuators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2179E4F-3650-1371-9F29-86DC1DCE194F}"/>
                </a:ext>
              </a:extLst>
            </p:cNvPr>
            <p:cNvSpPr/>
            <p:nvPr/>
          </p:nvSpPr>
          <p:spPr>
            <a:xfrm>
              <a:off x="6391828" y="3822248"/>
              <a:ext cx="1177372" cy="30777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Sensors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1758BB2-6DFB-ACEF-4D31-11BDDE058A9E}"/>
                </a:ext>
              </a:extLst>
            </p:cNvPr>
            <p:cNvCxnSpPr>
              <a:cxnSpLocks/>
            </p:cNvCxnSpPr>
            <p:nvPr/>
          </p:nvCxnSpPr>
          <p:spPr>
            <a:xfrm>
              <a:off x="6371440" y="3733434"/>
              <a:ext cx="1950517" cy="13656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B912BBF-1A53-21D9-A9C8-F7A9B7CA4D7E}"/>
              </a:ext>
            </a:extLst>
          </p:cNvPr>
          <p:cNvCxnSpPr>
            <a:cxnSpLocks/>
            <a:stCxn id="68" idx="3"/>
            <a:endCxn id="35" idx="1"/>
          </p:cNvCxnSpPr>
          <p:nvPr/>
        </p:nvCxnSpPr>
        <p:spPr>
          <a:xfrm>
            <a:off x="5707471" y="1961449"/>
            <a:ext cx="1747765" cy="1398503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B50321C-6C54-3225-9E42-3FEB6AD1543D}"/>
              </a:ext>
            </a:extLst>
          </p:cNvPr>
          <p:cNvGrpSpPr/>
          <p:nvPr/>
        </p:nvGrpSpPr>
        <p:grpSpPr>
          <a:xfrm>
            <a:off x="7376085" y="2471805"/>
            <a:ext cx="1691312" cy="1629555"/>
            <a:chOff x="5343840" y="2363473"/>
            <a:chExt cx="2978117" cy="2507711"/>
          </a:xfrm>
        </p:grpSpPr>
        <p:sp>
          <p:nvSpPr>
            <p:cNvPr id="34" name="Cloud 33">
              <a:extLst>
                <a:ext uri="{FF2B5EF4-FFF2-40B4-BE49-F238E27FC236}">
                  <a16:creationId xmlns:a16="http://schemas.microsoft.com/office/drawing/2014/main" id="{2C7E6A05-D4FF-0371-EE65-F59CF99E5C53}"/>
                </a:ext>
              </a:extLst>
            </p:cNvPr>
            <p:cNvSpPr/>
            <p:nvPr/>
          </p:nvSpPr>
          <p:spPr>
            <a:xfrm>
              <a:off x="5343840" y="2363473"/>
              <a:ext cx="2774000" cy="2507711"/>
            </a:xfrm>
            <a:prstGeom prst="cloud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vert="horz" lIns="90000" tIns="45000" rIns="90000" bIns="4500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0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0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0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0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0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0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0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0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00" b="0" i="0" u="none" strike="noStrike" kern="1200" cap="none" spc="-1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U-Location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387CCCC-0C40-E392-8DB0-6BC4808C0E73}"/>
                </a:ext>
              </a:extLst>
            </p:cNvPr>
            <p:cNvSpPr/>
            <p:nvPr/>
          </p:nvSpPr>
          <p:spPr>
            <a:xfrm>
              <a:off x="5483211" y="3250076"/>
              <a:ext cx="2167269" cy="96032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Device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00E1645E-6DC7-2376-43E9-D614406DFFC2}"/>
                </a:ext>
              </a:extLst>
            </p:cNvPr>
            <p:cNvCxnSpPr>
              <a:cxnSpLocks/>
            </p:cNvCxnSpPr>
            <p:nvPr/>
          </p:nvCxnSpPr>
          <p:spPr>
            <a:xfrm>
              <a:off x="7541275" y="3483626"/>
              <a:ext cx="764481" cy="2654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8DBF490C-2C52-193F-C9E6-959017B7FDD2}"/>
                </a:ext>
              </a:extLst>
            </p:cNvPr>
            <p:cNvCxnSpPr>
              <a:cxnSpLocks/>
            </p:cNvCxnSpPr>
            <p:nvPr/>
          </p:nvCxnSpPr>
          <p:spPr>
            <a:xfrm>
              <a:off x="7559040" y="3992257"/>
              <a:ext cx="762917" cy="0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29692C9-DFE8-3FD4-B406-19297F302C33}"/>
                </a:ext>
              </a:extLst>
            </p:cNvPr>
            <p:cNvSpPr/>
            <p:nvPr/>
          </p:nvSpPr>
          <p:spPr>
            <a:xfrm>
              <a:off x="5801361" y="2662223"/>
              <a:ext cx="1778288" cy="3872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App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A7AA20A-EBA7-8C17-5350-6D41CCF4DDEA}"/>
                </a:ext>
              </a:extLst>
            </p:cNvPr>
            <p:cNvCxnSpPr>
              <a:cxnSpLocks/>
            </p:cNvCxnSpPr>
            <p:nvPr/>
          </p:nvCxnSpPr>
          <p:spPr>
            <a:xfrm>
              <a:off x="5801360" y="3145330"/>
              <a:ext cx="177828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F1F3667-C8F0-4358-B5B8-78FA1C7B002D}"/>
                </a:ext>
              </a:extLst>
            </p:cNvPr>
            <p:cNvSpPr/>
            <p:nvPr/>
          </p:nvSpPr>
          <p:spPr>
            <a:xfrm>
              <a:off x="6248725" y="3334568"/>
              <a:ext cx="1300155" cy="32370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Actuators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49E4E14-F258-2BD9-5BAB-9DBE790F95BE}"/>
                </a:ext>
              </a:extLst>
            </p:cNvPr>
            <p:cNvSpPr/>
            <p:nvPr/>
          </p:nvSpPr>
          <p:spPr>
            <a:xfrm>
              <a:off x="6248725" y="3822248"/>
              <a:ext cx="1320475" cy="30981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Sensors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A170143-3467-1116-2B3E-E22C70823377}"/>
                </a:ext>
              </a:extLst>
            </p:cNvPr>
            <p:cNvCxnSpPr>
              <a:cxnSpLocks/>
            </p:cNvCxnSpPr>
            <p:nvPr/>
          </p:nvCxnSpPr>
          <p:spPr>
            <a:xfrm>
              <a:off x="6371440" y="3733434"/>
              <a:ext cx="1950517" cy="13656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D5C1286-A942-F80B-9AF3-A7586BA19410}"/>
              </a:ext>
            </a:extLst>
          </p:cNvPr>
          <p:cNvCxnSpPr>
            <a:cxnSpLocks/>
            <a:stCxn id="67" idx="3"/>
            <a:endCxn id="24" idx="1"/>
          </p:cNvCxnSpPr>
          <p:nvPr/>
        </p:nvCxnSpPr>
        <p:spPr>
          <a:xfrm>
            <a:off x="5712817" y="5323588"/>
            <a:ext cx="1742845" cy="462003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292F80E-5300-E09B-C64F-47DCA3381EF5}"/>
              </a:ext>
            </a:extLst>
          </p:cNvPr>
          <p:cNvGrpSpPr/>
          <p:nvPr/>
        </p:nvGrpSpPr>
        <p:grpSpPr>
          <a:xfrm>
            <a:off x="8164829" y="869438"/>
            <a:ext cx="1691312" cy="1645516"/>
            <a:chOff x="5343840" y="2032394"/>
            <a:chExt cx="2978117" cy="2946006"/>
          </a:xfrm>
        </p:grpSpPr>
        <p:sp>
          <p:nvSpPr>
            <p:cNvPr id="45" name="Cloud 33">
              <a:extLst>
                <a:ext uri="{FF2B5EF4-FFF2-40B4-BE49-F238E27FC236}">
                  <a16:creationId xmlns:a16="http://schemas.microsoft.com/office/drawing/2014/main" id="{A90D9ABE-A350-CC99-C640-724F5356549A}"/>
                </a:ext>
              </a:extLst>
            </p:cNvPr>
            <p:cNvSpPr/>
            <p:nvPr/>
          </p:nvSpPr>
          <p:spPr>
            <a:xfrm>
              <a:off x="5343840" y="2032394"/>
              <a:ext cx="2774000" cy="2946006"/>
            </a:xfrm>
            <a:prstGeom prst="cloud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vert="horz" lIns="90000" tIns="45000" rIns="90000" bIns="4500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0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0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0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0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0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0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0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0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00" b="0" i="0" u="none" strike="noStrike" kern="1200" cap="none" spc="-1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U-Location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0DFF316-3A30-8FCE-2C60-3A3AD8FDB7FC}"/>
                </a:ext>
              </a:extLst>
            </p:cNvPr>
            <p:cNvSpPr/>
            <p:nvPr/>
          </p:nvSpPr>
          <p:spPr>
            <a:xfrm>
              <a:off x="5483211" y="3250076"/>
              <a:ext cx="2167269" cy="96032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Device</a:t>
              </a: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534E45D4-33DC-BE6B-2381-836EC0BE1702}"/>
                </a:ext>
              </a:extLst>
            </p:cNvPr>
            <p:cNvCxnSpPr>
              <a:cxnSpLocks/>
            </p:cNvCxnSpPr>
            <p:nvPr/>
          </p:nvCxnSpPr>
          <p:spPr>
            <a:xfrm>
              <a:off x="7541275" y="3483626"/>
              <a:ext cx="764481" cy="2654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E0C80C54-5DCA-3D6C-1D98-081E3A6C1B3B}"/>
                </a:ext>
              </a:extLst>
            </p:cNvPr>
            <p:cNvCxnSpPr>
              <a:cxnSpLocks/>
            </p:cNvCxnSpPr>
            <p:nvPr/>
          </p:nvCxnSpPr>
          <p:spPr>
            <a:xfrm>
              <a:off x="7559040" y="3992257"/>
              <a:ext cx="762917" cy="0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5B85276-E81E-3AD4-9EE8-B56A9EBFDF47}"/>
                </a:ext>
              </a:extLst>
            </p:cNvPr>
            <p:cNvSpPr/>
            <p:nvPr/>
          </p:nvSpPr>
          <p:spPr>
            <a:xfrm>
              <a:off x="5720081" y="2662223"/>
              <a:ext cx="1778288" cy="38720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App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8223251-7692-2F39-0B53-5B0096320F48}"/>
                </a:ext>
              </a:extLst>
            </p:cNvPr>
            <p:cNvCxnSpPr>
              <a:cxnSpLocks/>
            </p:cNvCxnSpPr>
            <p:nvPr/>
          </p:nvCxnSpPr>
          <p:spPr>
            <a:xfrm>
              <a:off x="5764848" y="3120974"/>
              <a:ext cx="177828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BB3DAEB-83A3-1C22-6282-33811AC87437}"/>
                </a:ext>
              </a:extLst>
            </p:cNvPr>
            <p:cNvSpPr/>
            <p:nvPr/>
          </p:nvSpPr>
          <p:spPr>
            <a:xfrm>
              <a:off x="6336981" y="3334568"/>
              <a:ext cx="1211900" cy="29118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Actuators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25431C7-FE04-CB66-478F-56F93713062B}"/>
                </a:ext>
              </a:extLst>
            </p:cNvPr>
            <p:cNvSpPr/>
            <p:nvPr/>
          </p:nvSpPr>
          <p:spPr>
            <a:xfrm>
              <a:off x="6371441" y="3822247"/>
              <a:ext cx="1197759" cy="29481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Sensors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B1BD827F-2A0B-1A0B-F7B9-F4695FC10A7B}"/>
                </a:ext>
              </a:extLst>
            </p:cNvPr>
            <p:cNvCxnSpPr>
              <a:cxnSpLocks/>
            </p:cNvCxnSpPr>
            <p:nvPr/>
          </p:nvCxnSpPr>
          <p:spPr>
            <a:xfrm>
              <a:off x="6371440" y="3733434"/>
              <a:ext cx="1950517" cy="13656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70FA1AB-22B4-304B-EA69-D067FADB1247}"/>
              </a:ext>
            </a:extLst>
          </p:cNvPr>
          <p:cNvCxnSpPr>
            <a:cxnSpLocks/>
            <a:stCxn id="68" idx="3"/>
            <a:endCxn id="46" idx="1"/>
          </p:cNvCxnSpPr>
          <p:nvPr/>
        </p:nvCxnSpPr>
        <p:spPr>
          <a:xfrm flipV="1">
            <a:off x="5707471" y="1817782"/>
            <a:ext cx="2536509" cy="143667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D222BAD-3E77-1CB6-6DF6-3622EFA106D4}"/>
              </a:ext>
            </a:extLst>
          </p:cNvPr>
          <p:cNvGrpSpPr/>
          <p:nvPr/>
        </p:nvGrpSpPr>
        <p:grpSpPr>
          <a:xfrm>
            <a:off x="681594" y="88971"/>
            <a:ext cx="2428935" cy="1643319"/>
            <a:chOff x="492203" y="121921"/>
            <a:chExt cx="2952442" cy="2936548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E4F12E5D-9881-4930-6A1D-B424B55747C3}"/>
                </a:ext>
              </a:extLst>
            </p:cNvPr>
            <p:cNvSpPr/>
            <p:nvPr/>
          </p:nvSpPr>
          <p:spPr>
            <a:xfrm>
              <a:off x="492203" y="121921"/>
              <a:ext cx="2952442" cy="293654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DEC82E21-FFBE-5943-026F-D9981D30BC62}"/>
                </a:ext>
              </a:extLst>
            </p:cNvPr>
            <p:cNvSpPr/>
            <p:nvPr/>
          </p:nvSpPr>
          <p:spPr>
            <a:xfrm>
              <a:off x="2106846" y="1579858"/>
              <a:ext cx="958442" cy="605772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User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03FB450-4B04-6B1C-3BE8-8C001A863E72}"/>
                </a:ext>
              </a:extLst>
            </p:cNvPr>
            <p:cNvSpPr/>
            <p:nvPr/>
          </p:nvSpPr>
          <p:spPr>
            <a:xfrm>
              <a:off x="1372533" y="2247026"/>
              <a:ext cx="860155" cy="605771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Object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B004A83-2883-7DF1-BEDE-8BAB96AFFBD7}"/>
                </a:ext>
              </a:extLst>
            </p:cNvPr>
            <p:cNvSpPr txBox="1"/>
            <p:nvPr/>
          </p:nvSpPr>
          <p:spPr>
            <a:xfrm>
              <a:off x="1196741" y="156170"/>
              <a:ext cx="1618266" cy="5499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M-Environment</a:t>
              </a: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1199C8C4-E456-B6B8-9977-7FB5359BFB94}"/>
                </a:ext>
              </a:extLst>
            </p:cNvPr>
            <p:cNvSpPr/>
            <p:nvPr/>
          </p:nvSpPr>
          <p:spPr>
            <a:xfrm>
              <a:off x="839775" y="602314"/>
              <a:ext cx="1010875" cy="64219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Pers.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391F859-A702-052A-59D3-5C144EDED27C}"/>
                </a:ext>
              </a:extLst>
            </p:cNvPr>
            <p:cNvSpPr/>
            <p:nvPr/>
          </p:nvSpPr>
          <p:spPr>
            <a:xfrm>
              <a:off x="822357" y="1438558"/>
              <a:ext cx="928584" cy="64219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Object</a:t>
              </a: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E8EF0394-F073-5783-EF3E-37661A3A8583}"/>
                </a:ext>
              </a:extLst>
            </p:cNvPr>
            <p:cNvSpPr/>
            <p:nvPr/>
          </p:nvSpPr>
          <p:spPr>
            <a:xfrm>
              <a:off x="2080750" y="580535"/>
              <a:ext cx="1010875" cy="64219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Pers.</a:t>
              </a:r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D34EA6CB-E95F-8A8E-7CF1-6EC07636D49A}"/>
                </a:ext>
              </a:extLst>
            </p:cNvPr>
            <p:cNvCxnSpPr>
              <a:stCxn id="57" idx="0"/>
              <a:endCxn id="62" idx="4"/>
            </p:cNvCxnSpPr>
            <p:nvPr/>
          </p:nvCxnSpPr>
          <p:spPr>
            <a:xfrm flipV="1">
              <a:off x="2586067" y="1222730"/>
              <a:ext cx="121" cy="35712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698F278E-761B-90C5-39ED-CB6D3B646FA3}"/>
                </a:ext>
              </a:extLst>
            </p:cNvPr>
            <p:cNvCxnSpPr>
              <a:cxnSpLocks/>
              <a:stCxn id="57" idx="1"/>
              <a:endCxn id="60" idx="5"/>
            </p:cNvCxnSpPr>
            <p:nvPr/>
          </p:nvCxnSpPr>
          <p:spPr>
            <a:xfrm flipH="1" flipV="1">
              <a:off x="1702611" y="1150462"/>
              <a:ext cx="544596" cy="51810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Oval 64">
            <a:extLst>
              <a:ext uri="{FF2B5EF4-FFF2-40B4-BE49-F238E27FC236}">
                <a16:creationId xmlns:a16="http://schemas.microsoft.com/office/drawing/2014/main" id="{CF6F6545-E5F5-8790-93CF-5A48F85A96A5}"/>
              </a:ext>
            </a:extLst>
          </p:cNvPr>
          <p:cNvSpPr/>
          <p:nvPr/>
        </p:nvSpPr>
        <p:spPr>
          <a:xfrm>
            <a:off x="9130296" y="5048469"/>
            <a:ext cx="1444792" cy="1437391"/>
          </a:xfrm>
          <a:prstGeom prst="ellips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human2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54D9BB9-2F12-E555-D5CC-545F2B10EFA8}"/>
              </a:ext>
            </a:extLst>
          </p:cNvPr>
          <p:cNvSpPr txBox="1"/>
          <p:nvPr/>
        </p:nvSpPr>
        <p:spPr>
          <a:xfrm>
            <a:off x="8545160" y="23430"/>
            <a:ext cx="1099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Universe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2605D43-DB13-A711-F6C4-ACDE099BF880}"/>
              </a:ext>
            </a:extLst>
          </p:cNvPr>
          <p:cNvSpPr/>
          <p:nvPr/>
        </p:nvSpPr>
        <p:spPr>
          <a:xfrm>
            <a:off x="4345532" y="4109920"/>
            <a:ext cx="1367285" cy="242733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Metaverse Server2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91F4BED-F019-183F-B7D1-5951805602A2}"/>
              </a:ext>
            </a:extLst>
          </p:cNvPr>
          <p:cNvSpPr/>
          <p:nvPr/>
        </p:nvSpPr>
        <p:spPr>
          <a:xfrm>
            <a:off x="4340186" y="747781"/>
            <a:ext cx="1367285" cy="242733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Metaverse Server1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CAAF7E5B-762D-7DCA-CB8E-737B13157435}"/>
              </a:ext>
            </a:extLst>
          </p:cNvPr>
          <p:cNvCxnSpPr>
            <a:cxnSpLocks/>
            <a:stCxn id="68" idx="2"/>
            <a:endCxn id="67" idx="0"/>
          </p:cNvCxnSpPr>
          <p:nvPr/>
        </p:nvCxnSpPr>
        <p:spPr>
          <a:xfrm>
            <a:off x="5023829" y="3175116"/>
            <a:ext cx="5346" cy="934804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4A2FA3F-44EB-D368-B6F9-59963C5FAE5B}"/>
              </a:ext>
            </a:extLst>
          </p:cNvPr>
          <p:cNvCxnSpPr>
            <a:cxnSpLocks/>
            <a:stCxn id="68" idx="1"/>
            <a:endCxn id="56" idx="6"/>
          </p:cNvCxnSpPr>
          <p:nvPr/>
        </p:nvCxnSpPr>
        <p:spPr>
          <a:xfrm flipH="1" flipV="1">
            <a:off x="3110529" y="910631"/>
            <a:ext cx="1229657" cy="1050818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D3719EA6-AF68-63EB-B1C6-75FFB88BDD2E}"/>
              </a:ext>
            </a:extLst>
          </p:cNvPr>
          <p:cNvCxnSpPr>
            <a:stCxn id="67" idx="1"/>
            <a:endCxn id="11" idx="6"/>
          </p:cNvCxnSpPr>
          <p:nvPr/>
        </p:nvCxnSpPr>
        <p:spPr>
          <a:xfrm flipH="1" flipV="1">
            <a:off x="3127947" y="4447643"/>
            <a:ext cx="1217585" cy="875945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>
            <a:extLst>
              <a:ext uri="{FF2B5EF4-FFF2-40B4-BE49-F238E27FC236}">
                <a16:creationId xmlns:a16="http://schemas.microsoft.com/office/drawing/2014/main" id="{1E40BE10-A6B3-786C-6C73-476F3BD136D5}"/>
              </a:ext>
            </a:extLst>
          </p:cNvPr>
          <p:cNvSpPr/>
          <p:nvPr/>
        </p:nvSpPr>
        <p:spPr>
          <a:xfrm>
            <a:off x="784433" y="1784877"/>
            <a:ext cx="2261192" cy="156201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DB46F203-DAC0-9FEA-4B27-2FAF7C378D39}"/>
              </a:ext>
            </a:extLst>
          </p:cNvPr>
          <p:cNvSpPr/>
          <p:nvPr/>
        </p:nvSpPr>
        <p:spPr>
          <a:xfrm>
            <a:off x="1257404" y="2800007"/>
            <a:ext cx="734274" cy="47158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User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AA1E18A-031D-2396-410F-745E19BC5F39}"/>
              </a:ext>
            </a:extLst>
          </p:cNvPr>
          <p:cNvSpPr/>
          <p:nvPr/>
        </p:nvSpPr>
        <p:spPr>
          <a:xfrm>
            <a:off x="1036320" y="2248726"/>
            <a:ext cx="704271" cy="4715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Object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86E12E0-AA43-A4C9-1806-C5C646B69A84}"/>
              </a:ext>
            </a:extLst>
          </p:cNvPr>
          <p:cNvSpPr/>
          <p:nvPr/>
        </p:nvSpPr>
        <p:spPr>
          <a:xfrm>
            <a:off x="1951475" y="2119382"/>
            <a:ext cx="641684" cy="47159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Object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B3F5A5FD-40EE-B814-F59B-BFBAE5CF1AC5}"/>
              </a:ext>
            </a:extLst>
          </p:cNvPr>
          <p:cNvSpPr/>
          <p:nvPr/>
        </p:nvSpPr>
        <p:spPr>
          <a:xfrm>
            <a:off x="2088188" y="2648935"/>
            <a:ext cx="751208" cy="50218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User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1DFFA07-2F93-9CAE-7129-C4A2A412A9E4}"/>
              </a:ext>
            </a:extLst>
          </p:cNvPr>
          <p:cNvSpPr txBox="1"/>
          <p:nvPr/>
        </p:nvSpPr>
        <p:spPr>
          <a:xfrm>
            <a:off x="1275017" y="1848751"/>
            <a:ext cx="13313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M-Environment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D4F7BDC-D8A6-5F28-F3E9-7B9689116711}"/>
              </a:ext>
            </a:extLst>
          </p:cNvPr>
          <p:cNvCxnSpPr>
            <a:cxnSpLocks/>
            <a:stCxn id="68" idx="1"/>
            <a:endCxn id="72" idx="6"/>
          </p:cNvCxnSpPr>
          <p:nvPr/>
        </p:nvCxnSpPr>
        <p:spPr>
          <a:xfrm flipH="1">
            <a:off x="3045625" y="1961449"/>
            <a:ext cx="1294561" cy="604433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85C7A276-C1A7-0314-6700-2C5B16EDBE5E}"/>
              </a:ext>
            </a:extLst>
          </p:cNvPr>
          <p:cNvCxnSpPr>
            <a:cxnSpLocks/>
            <a:stCxn id="67" idx="1"/>
          </p:cNvCxnSpPr>
          <p:nvPr/>
        </p:nvCxnSpPr>
        <p:spPr>
          <a:xfrm flipH="1">
            <a:off x="3142494" y="5323588"/>
            <a:ext cx="1203038" cy="725049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45FDDE3C-FCDA-7730-A3B8-9EAE9E4E53F4}"/>
              </a:ext>
            </a:extLst>
          </p:cNvPr>
          <p:cNvSpPr txBox="1"/>
          <p:nvPr/>
        </p:nvSpPr>
        <p:spPr>
          <a:xfrm>
            <a:off x="365309" y="4689428"/>
            <a:ext cx="492443" cy="126611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M-Instance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0E3C240-C9AF-C4C2-88E0-02E661BE1212}"/>
              </a:ext>
            </a:extLst>
          </p:cNvPr>
          <p:cNvSpPr txBox="1"/>
          <p:nvPr/>
        </p:nvSpPr>
        <p:spPr>
          <a:xfrm>
            <a:off x="8362402" y="4580662"/>
            <a:ext cx="18131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U-Environment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61A208F-23DB-8B23-98B5-D7B470BF1751}"/>
              </a:ext>
            </a:extLst>
          </p:cNvPr>
          <p:cNvGrpSpPr/>
          <p:nvPr/>
        </p:nvGrpSpPr>
        <p:grpSpPr>
          <a:xfrm>
            <a:off x="715082" y="5398655"/>
            <a:ext cx="2366452" cy="1325533"/>
            <a:chOff x="776042" y="5378335"/>
            <a:chExt cx="2366452" cy="1325533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854BB5F4-04D1-DC98-9FCE-E96E06F4E23F}"/>
                </a:ext>
              </a:extLst>
            </p:cNvPr>
            <p:cNvSpPr/>
            <p:nvPr/>
          </p:nvSpPr>
          <p:spPr>
            <a:xfrm>
              <a:off x="776042" y="5393406"/>
              <a:ext cx="2366452" cy="131046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41F9E96-9FF1-11B4-36D5-788B890FECB4}"/>
                </a:ext>
              </a:extLst>
            </p:cNvPr>
            <p:cNvSpPr txBox="1"/>
            <p:nvPr/>
          </p:nvSpPr>
          <p:spPr>
            <a:xfrm>
              <a:off x="1335614" y="5378335"/>
              <a:ext cx="13313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M-Environment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F82EAB6A-41B6-BD72-34E7-208E2D5C191E}"/>
                </a:ext>
              </a:extLst>
            </p:cNvPr>
            <p:cNvSpPr/>
            <p:nvPr/>
          </p:nvSpPr>
          <p:spPr>
            <a:xfrm>
              <a:off x="1112466" y="6160875"/>
              <a:ext cx="664601" cy="27301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Object</a:t>
              </a: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AC16B3FD-BB49-0931-38F1-4569EF59C7FB}"/>
                </a:ext>
              </a:extLst>
            </p:cNvPr>
            <p:cNvSpPr/>
            <p:nvPr/>
          </p:nvSpPr>
          <p:spPr>
            <a:xfrm>
              <a:off x="2021078" y="6160875"/>
              <a:ext cx="768214" cy="27301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User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A25A15CC-66DE-F900-3B1D-636984D351AE}"/>
                </a:ext>
              </a:extLst>
            </p:cNvPr>
            <p:cNvSpPr/>
            <p:nvPr/>
          </p:nvSpPr>
          <p:spPr>
            <a:xfrm>
              <a:off x="1115100" y="5695812"/>
              <a:ext cx="624795" cy="27301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Object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533FB5E6-9A1A-0E2A-61B0-08F651932E59}"/>
                </a:ext>
              </a:extLst>
            </p:cNvPr>
            <p:cNvSpPr/>
            <p:nvPr/>
          </p:nvSpPr>
          <p:spPr>
            <a:xfrm>
              <a:off x="1997244" y="5650776"/>
              <a:ext cx="768214" cy="27301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User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90" name="Oval 89">
            <a:extLst>
              <a:ext uri="{FF2B5EF4-FFF2-40B4-BE49-F238E27FC236}">
                <a16:creationId xmlns:a16="http://schemas.microsoft.com/office/drawing/2014/main" id="{9838E87A-3D6C-1F16-F8E2-0DBE5E6545F7}"/>
              </a:ext>
            </a:extLst>
          </p:cNvPr>
          <p:cNvSpPr/>
          <p:nvPr/>
        </p:nvSpPr>
        <p:spPr>
          <a:xfrm>
            <a:off x="2978886" y="1296260"/>
            <a:ext cx="448801" cy="94498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Service</a:t>
            </a:r>
            <a:endParaRPr kumimoji="0" lang="en-150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C44766D8-5A30-32AB-62CB-20113769B64E}"/>
              </a:ext>
            </a:extLst>
          </p:cNvPr>
          <p:cNvSpPr/>
          <p:nvPr/>
        </p:nvSpPr>
        <p:spPr>
          <a:xfrm>
            <a:off x="3350256" y="2722145"/>
            <a:ext cx="944674" cy="159393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Service</a:t>
            </a:r>
            <a:endParaRPr kumimoji="0" lang="en-15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181B782E-3606-8450-8A06-0AFEE3AED0D4}"/>
              </a:ext>
            </a:extLst>
          </p:cNvPr>
          <p:cNvCxnSpPr>
            <a:cxnSpLocks/>
            <a:stCxn id="92" idx="2"/>
            <a:endCxn id="9" idx="5"/>
          </p:cNvCxnSpPr>
          <p:nvPr/>
        </p:nvCxnSpPr>
        <p:spPr>
          <a:xfrm flipH="1" flipV="1">
            <a:off x="3033294" y="2917281"/>
            <a:ext cx="316962" cy="60183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B22BF94E-5F18-364A-366C-F9C1D3D8E1DD}"/>
              </a:ext>
            </a:extLst>
          </p:cNvPr>
          <p:cNvCxnSpPr>
            <a:cxnSpLocks/>
            <a:stCxn id="92" idx="2"/>
            <a:endCxn id="6" idx="7"/>
          </p:cNvCxnSpPr>
          <p:nvPr/>
        </p:nvCxnSpPr>
        <p:spPr>
          <a:xfrm flipH="1">
            <a:off x="3047735" y="3519113"/>
            <a:ext cx="302521" cy="444643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Oval 92">
            <a:extLst>
              <a:ext uri="{FF2B5EF4-FFF2-40B4-BE49-F238E27FC236}">
                <a16:creationId xmlns:a16="http://schemas.microsoft.com/office/drawing/2014/main" id="{8496C8D9-5126-7DDF-E3CD-94C877854CFD}"/>
              </a:ext>
            </a:extLst>
          </p:cNvPr>
          <p:cNvSpPr/>
          <p:nvPr/>
        </p:nvSpPr>
        <p:spPr>
          <a:xfrm>
            <a:off x="3026541" y="4835144"/>
            <a:ext cx="448801" cy="94498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Service</a:t>
            </a:r>
            <a:endParaRPr kumimoji="0" lang="en-150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CEB93F43-1CC5-E7B6-14BD-7F36E9507FE8}"/>
              </a:ext>
            </a:extLst>
          </p:cNvPr>
          <p:cNvCxnSpPr>
            <a:cxnSpLocks/>
            <a:stCxn id="93" idx="2"/>
          </p:cNvCxnSpPr>
          <p:nvPr/>
        </p:nvCxnSpPr>
        <p:spPr>
          <a:xfrm flipH="1" flipV="1">
            <a:off x="2931517" y="4938327"/>
            <a:ext cx="95024" cy="369307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75A2610D-21E1-BFE6-CFC3-7E97E39AFB08}"/>
              </a:ext>
            </a:extLst>
          </p:cNvPr>
          <p:cNvCxnSpPr>
            <a:cxnSpLocks/>
          </p:cNvCxnSpPr>
          <p:nvPr/>
        </p:nvCxnSpPr>
        <p:spPr>
          <a:xfrm flipH="1">
            <a:off x="2862731" y="5298907"/>
            <a:ext cx="149262" cy="371679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3E52F889-F7F4-8A93-2EC6-0B7BD0A1C611}"/>
              </a:ext>
            </a:extLst>
          </p:cNvPr>
          <p:cNvCxnSpPr>
            <a:cxnSpLocks/>
          </p:cNvCxnSpPr>
          <p:nvPr/>
        </p:nvCxnSpPr>
        <p:spPr>
          <a:xfrm flipH="1" flipV="1">
            <a:off x="2883618" y="1372157"/>
            <a:ext cx="95024" cy="369307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AC840EE7-F5F4-A2D6-DDB4-0C855BCC588A}"/>
              </a:ext>
            </a:extLst>
          </p:cNvPr>
          <p:cNvCxnSpPr>
            <a:cxnSpLocks/>
          </p:cNvCxnSpPr>
          <p:nvPr/>
        </p:nvCxnSpPr>
        <p:spPr>
          <a:xfrm flipH="1">
            <a:off x="2814832" y="1732737"/>
            <a:ext cx="149262" cy="371679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43914-D5EF-CFD9-7C5C-1864511A32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799BA-AC88-42FB-B8BE-FF1867FF2DFC}" type="datetime5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3-Apr-23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2F9D5C-5A59-2AA8-F8B7-D92232630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99254" y="6586076"/>
            <a:ext cx="558914" cy="45719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110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E7DBB-6B3A-B745-A0DD-00C922712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223514"/>
            <a:ext cx="10202586" cy="830223"/>
          </a:xfrm>
        </p:spPr>
        <p:txBody>
          <a:bodyPr/>
          <a:lstStyle/>
          <a:p>
            <a:r>
              <a:rPr lang="en-US" dirty="0"/>
              <a:t>MPAI-MMM basics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2CA9E-ABC0-6CCA-325A-E1FD7983E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7" y="1271451"/>
            <a:ext cx="10202586" cy="558654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An </a:t>
            </a:r>
            <a:r>
              <a:rPr lang="en-US" b="1" dirty="0"/>
              <a:t>M-Instance</a:t>
            </a:r>
            <a:r>
              <a:rPr lang="en-US" dirty="0"/>
              <a:t> may ask a </a:t>
            </a:r>
            <a:r>
              <a:rPr lang="en-US" b="1" dirty="0"/>
              <a:t>human</a:t>
            </a:r>
            <a:r>
              <a:rPr lang="en-US" dirty="0"/>
              <a:t> to </a:t>
            </a:r>
            <a:r>
              <a:rPr lang="en-US" b="1" dirty="0"/>
              <a:t>Register</a:t>
            </a:r>
            <a:r>
              <a:rPr lang="en-US" dirty="0"/>
              <a:t> providing </a:t>
            </a:r>
            <a:r>
              <a:rPr lang="en-US" b="1" dirty="0"/>
              <a:t>User Data</a:t>
            </a:r>
            <a:r>
              <a:rPr lang="en-US" dirty="0"/>
              <a:t> and obtain an </a:t>
            </a:r>
            <a:r>
              <a:rPr lang="en-US" b="1" dirty="0"/>
              <a:t>Account.</a:t>
            </a:r>
            <a:endParaRPr lang="en-US" dirty="0"/>
          </a:p>
          <a:p>
            <a:r>
              <a:rPr lang="en-US" dirty="0"/>
              <a:t>A </a:t>
            </a:r>
            <a:r>
              <a:rPr lang="en-US" b="1" dirty="0"/>
              <a:t>User,</a:t>
            </a:r>
            <a:r>
              <a:rPr lang="en-US" dirty="0"/>
              <a:t> </a:t>
            </a:r>
            <a:r>
              <a:rPr lang="en-GB" dirty="0">
                <a:effectLst/>
                <a:ea typeface="Calibri" panose="020F0502020204030204" pitchFamily="34" charset="0"/>
              </a:rPr>
              <a:t>a </a:t>
            </a:r>
            <a:r>
              <a:rPr lang="en-GB" u="sng" dirty="0">
                <a:effectLst/>
                <a:ea typeface="Calibri" panose="020F0502020204030204" pitchFamily="34" charset="0"/>
              </a:rPr>
              <a:t>Process</a:t>
            </a:r>
            <a:r>
              <a:rPr lang="en-GB" dirty="0">
                <a:effectLst/>
                <a:ea typeface="Calibri" panose="020F0502020204030204" pitchFamily="34" charset="0"/>
              </a:rPr>
              <a:t> representing a human with an Account represented as a </a:t>
            </a:r>
            <a:r>
              <a:rPr lang="en-GB" b="1" dirty="0">
                <a:ea typeface="Calibri" panose="020F0502020204030204" pitchFamily="34" charset="0"/>
              </a:rPr>
              <a:t>Persona</a:t>
            </a:r>
            <a:r>
              <a:rPr lang="en-GB" dirty="0">
                <a:effectLst/>
                <a:ea typeface="Calibri" panose="020F0502020204030204" pitchFamily="34" charset="0"/>
              </a:rPr>
              <a:t> </a:t>
            </a:r>
            <a:r>
              <a:rPr lang="en-GB" b="1" dirty="0">
                <a:effectLst/>
                <a:ea typeface="Calibri" panose="020F0502020204030204" pitchFamily="34" charset="0"/>
              </a:rPr>
              <a:t>MM-Embedded</a:t>
            </a:r>
            <a:r>
              <a:rPr lang="en-GB" dirty="0">
                <a:effectLst/>
                <a:ea typeface="Calibri" panose="020F0502020204030204" pitchFamily="34" charset="0"/>
              </a:rPr>
              <a:t> and </a:t>
            </a:r>
            <a:r>
              <a:rPr lang="en-GB" b="1" dirty="0">
                <a:ea typeface="Calibri" panose="020F0502020204030204" pitchFamily="34" charset="0"/>
              </a:rPr>
              <a:t>UM-</a:t>
            </a:r>
            <a:r>
              <a:rPr lang="en-GB" b="1" dirty="0">
                <a:effectLst/>
                <a:ea typeface="Calibri" panose="020F0502020204030204" pitchFamily="34" charset="0"/>
              </a:rPr>
              <a:t>Animated</a:t>
            </a:r>
            <a:r>
              <a:rPr lang="en-GB" dirty="0">
                <a:effectLst/>
                <a:ea typeface="Calibri" panose="020F0502020204030204" pitchFamily="34" charset="0"/>
              </a:rPr>
              <a:t> by a Stream or </a:t>
            </a:r>
            <a:r>
              <a:rPr lang="en-GB" b="1" dirty="0">
                <a:effectLst/>
                <a:ea typeface="Calibri" panose="020F0502020204030204" pitchFamily="34" charset="0"/>
              </a:rPr>
              <a:t>MM-Animated</a:t>
            </a:r>
            <a:r>
              <a:rPr lang="en-GB" dirty="0">
                <a:effectLst/>
                <a:ea typeface="Calibri" panose="020F0502020204030204" pitchFamily="34" charset="0"/>
              </a:rPr>
              <a:t> by an autonomous agent </a:t>
            </a:r>
            <a:r>
              <a:rPr lang="en-US" dirty="0"/>
              <a:t>to join the M-Instance.</a:t>
            </a:r>
          </a:p>
          <a:p>
            <a:r>
              <a:rPr lang="en-US" dirty="0"/>
              <a:t>A User should comply with the </a:t>
            </a:r>
            <a:r>
              <a:rPr lang="en-US" b="1" dirty="0"/>
              <a:t>Rules</a:t>
            </a:r>
            <a:r>
              <a:rPr lang="en-US" dirty="0"/>
              <a:t> expressing the terms &amp; conditions under which a User exists and operates.</a:t>
            </a:r>
          </a:p>
          <a:p>
            <a:r>
              <a:rPr lang="en-US" dirty="0"/>
              <a:t>A User will exercise </a:t>
            </a:r>
            <a:r>
              <a:rPr lang="en-US" b="1" dirty="0"/>
              <a:t>Rights</a:t>
            </a:r>
            <a:r>
              <a:rPr lang="en-US" dirty="0"/>
              <a:t> that express its ability to perform an </a:t>
            </a:r>
            <a:r>
              <a:rPr lang="en-US" sz="2400" b="1" dirty="0"/>
              <a:t>Action</a:t>
            </a:r>
            <a:r>
              <a:rPr lang="en-US" sz="2400" dirty="0"/>
              <a:t> (an operation performed on an </a:t>
            </a:r>
            <a:r>
              <a:rPr lang="en-US" sz="2400" b="1" dirty="0"/>
              <a:t>Item</a:t>
            </a:r>
            <a:r>
              <a:rPr lang="en-US" sz="2400" dirty="0"/>
              <a:t> (Data and Metadata </a:t>
            </a:r>
            <a:r>
              <a:rPr lang="en-US" sz="2400" dirty="0" err="1"/>
              <a:t>recognised</a:t>
            </a:r>
            <a:r>
              <a:rPr lang="en-US" sz="2400" dirty="0"/>
              <a:t> by an M-Instance.</a:t>
            </a:r>
          </a:p>
          <a:p>
            <a:r>
              <a:rPr lang="en-GB" b="1" dirty="0">
                <a:effectLst/>
                <a:ea typeface="Calibri" panose="020F0502020204030204" pitchFamily="34" charset="0"/>
              </a:rPr>
              <a:t>Service</a:t>
            </a:r>
            <a:r>
              <a:rPr lang="en-GB" b="1" dirty="0">
                <a:ea typeface="Calibri" panose="020F0502020204030204" pitchFamily="34" charset="0"/>
              </a:rPr>
              <a:t>:</a:t>
            </a:r>
            <a:r>
              <a:rPr lang="en-GB" dirty="0">
                <a:effectLst/>
                <a:ea typeface="Calibri" panose="020F0502020204030204" pitchFamily="34" charset="0"/>
              </a:rPr>
              <a:t> a </a:t>
            </a:r>
            <a:r>
              <a:rPr lang="en-GB" u="sng" dirty="0">
                <a:effectLst/>
                <a:ea typeface="Calibri" panose="020F0502020204030204" pitchFamily="34" charset="0"/>
              </a:rPr>
              <a:t>Process</a:t>
            </a:r>
            <a:r>
              <a:rPr lang="en-GB" dirty="0">
                <a:effectLst/>
                <a:ea typeface="Calibri" panose="020F0502020204030204" pitchFamily="34" charset="0"/>
              </a:rPr>
              <a:t> offering functionalities for the functioning of an M-Instance</a:t>
            </a:r>
            <a:r>
              <a:rPr lang="en-GB" dirty="0">
                <a:ea typeface="Calibri" panose="020F0502020204030204" pitchFamily="34" charset="0"/>
              </a:rPr>
              <a:t>.</a:t>
            </a:r>
            <a:endParaRPr lang="it-IT" dirty="0">
              <a:effectLst/>
              <a:ea typeface="Calibri" panose="020F0502020204030204" pitchFamily="34" charset="0"/>
            </a:endParaRPr>
          </a:p>
          <a:p>
            <a:pPr algn="just"/>
            <a:r>
              <a:rPr lang="en-GB" b="1" dirty="0">
                <a:effectLst/>
                <a:ea typeface="Calibri" panose="020F0502020204030204" pitchFamily="34" charset="0"/>
              </a:rPr>
              <a:t>Device:</a:t>
            </a:r>
            <a:r>
              <a:rPr lang="en-GB" dirty="0">
                <a:effectLst/>
                <a:ea typeface="Calibri" panose="020F0502020204030204" pitchFamily="34" charset="0"/>
              </a:rPr>
              <a:t> a </a:t>
            </a:r>
            <a:r>
              <a:rPr lang="en-GB" u="sng" dirty="0">
                <a:effectLst/>
                <a:ea typeface="Calibri" panose="020F0502020204030204" pitchFamily="34" charset="0"/>
              </a:rPr>
              <a:t>Process</a:t>
            </a:r>
            <a:r>
              <a:rPr lang="en-GB" dirty="0">
                <a:effectLst/>
                <a:ea typeface="Calibri" panose="020F0502020204030204" pitchFamily="34" charset="0"/>
              </a:rPr>
              <a:t> having either or both the capabilities to:</a:t>
            </a:r>
          </a:p>
          <a:p>
            <a:pPr lvl="1" indent="-342900" algn="just"/>
            <a:r>
              <a:rPr lang="en-GB" b="1" dirty="0">
                <a:effectLst/>
                <a:ea typeface="Calibri" panose="020F0502020204030204" pitchFamily="34" charset="0"/>
              </a:rPr>
              <a:t>UM-Send</a:t>
            </a:r>
            <a:r>
              <a:rPr lang="en-GB" dirty="0">
                <a:effectLst/>
                <a:ea typeface="Calibri" panose="020F0502020204030204" pitchFamily="34" charset="0"/>
              </a:rPr>
              <a:t> (i.e., acquire Media from a U-Location) </a:t>
            </a:r>
          </a:p>
          <a:p>
            <a:pPr lvl="1" indent="-342900" algn="just"/>
            <a:r>
              <a:rPr lang="en-GB" b="1" dirty="0">
                <a:ea typeface="Calibri" panose="020F0502020204030204" pitchFamily="34" charset="0"/>
              </a:rPr>
              <a:t>UM-</a:t>
            </a:r>
            <a:r>
              <a:rPr lang="en-GB" b="1" dirty="0">
                <a:effectLst/>
                <a:ea typeface="Calibri" panose="020F0502020204030204" pitchFamily="34" charset="0"/>
              </a:rPr>
              <a:t>Stream</a:t>
            </a:r>
            <a:r>
              <a:rPr lang="en-GB" dirty="0">
                <a:effectLst/>
                <a:ea typeface="Calibri" panose="020F0502020204030204" pitchFamily="34" charset="0"/>
              </a:rPr>
              <a:t> Data from the Device to a User, and/or receive </a:t>
            </a:r>
            <a:r>
              <a:rPr lang="en-GB" b="1" dirty="0">
                <a:effectLst/>
                <a:ea typeface="Calibri" panose="020F0502020204030204" pitchFamily="34" charset="0"/>
              </a:rPr>
              <a:t>MU-Streamed</a:t>
            </a:r>
            <a:r>
              <a:rPr lang="en-GB" dirty="0">
                <a:effectLst/>
                <a:ea typeface="Calibri" panose="020F0502020204030204" pitchFamily="34" charset="0"/>
              </a:rPr>
              <a:t> Entities</a:t>
            </a:r>
          </a:p>
          <a:p>
            <a:pPr lvl="1" indent="-342900" algn="just"/>
            <a:r>
              <a:rPr lang="en-GB" b="1" dirty="0">
                <a:effectLst/>
                <a:ea typeface="Calibri" panose="020F0502020204030204" pitchFamily="34" charset="0"/>
              </a:rPr>
              <a:t>MU-Send</a:t>
            </a:r>
            <a:r>
              <a:rPr lang="en-GB" dirty="0">
                <a:effectLst/>
                <a:ea typeface="Calibri" panose="020F0502020204030204" pitchFamily="34" charset="0"/>
              </a:rPr>
              <a:t> Media at a U-Location with a Spatial Attitude.</a:t>
            </a:r>
            <a:endParaRPr lang="it-IT" dirty="0">
              <a:effectLst/>
              <a:ea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A2FC1-C872-C932-7320-16EB68A1A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799BA-AC88-42FB-B8BE-FF1867FF2DFC}" type="datetime5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3-Apr-23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6184D2-9B10-FCE7-0972-3165CC929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504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DF8B9CB-2468-4245-0C2D-ED055D96B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Actions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FA819F2-5C9B-2115-D0C8-5F9F84EDB81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01750" y="2026916"/>
          <a:ext cx="1020286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0715">
                  <a:extLst>
                    <a:ext uri="{9D8B030D-6E8A-4147-A177-3AD203B41FA5}">
                      <a16:colId xmlns:a16="http://schemas.microsoft.com/office/drawing/2014/main" val="3291446633"/>
                    </a:ext>
                  </a:extLst>
                </a:gridCol>
                <a:gridCol w="2550715">
                  <a:extLst>
                    <a:ext uri="{9D8B030D-6E8A-4147-A177-3AD203B41FA5}">
                      <a16:colId xmlns:a16="http://schemas.microsoft.com/office/drawing/2014/main" val="2332515285"/>
                    </a:ext>
                  </a:extLst>
                </a:gridCol>
                <a:gridCol w="2550715">
                  <a:extLst>
                    <a:ext uri="{9D8B030D-6E8A-4147-A177-3AD203B41FA5}">
                      <a16:colId xmlns:a16="http://schemas.microsoft.com/office/drawing/2014/main" val="2866911171"/>
                    </a:ext>
                  </a:extLst>
                </a:gridCol>
                <a:gridCol w="2550715">
                  <a:extLst>
                    <a:ext uri="{9D8B030D-6E8A-4147-A177-3AD203B41FA5}">
                      <a16:colId xmlns:a16="http://schemas.microsoft.com/office/drawing/2014/main" val="2942094884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 whose execution is requested on an Item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875156"/>
                  </a:ext>
                </a:extLst>
              </a:tr>
              <a:tr h="145867">
                <a:tc>
                  <a:txBody>
                    <a:bodyPr/>
                    <a:lstStyle/>
                    <a:p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Authenticate</a:t>
                      </a:r>
                      <a:endParaRPr lang="it-IT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Interpret</a:t>
                      </a:r>
                      <a:endParaRPr lang="it-IT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MM-Send</a:t>
                      </a:r>
                      <a:endParaRPr lang="it-IT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Transact</a:t>
                      </a:r>
                      <a:endParaRPr lang="it-IT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4972423"/>
                  </a:ext>
                </a:extLst>
              </a:tr>
              <a:tr h="108855">
                <a:tc>
                  <a:txBody>
                    <a:bodyPr/>
                    <a:lstStyle/>
                    <a:p>
                      <a:r>
                        <a:rPr lang="en-US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Author</a:t>
                      </a:r>
                      <a:endParaRPr lang="it-IT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MM-Add</a:t>
                      </a:r>
                      <a:endParaRPr lang="it-IT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MU-Render</a:t>
                      </a:r>
                      <a:endParaRPr lang="it-IT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UM-Animate</a:t>
                      </a:r>
                      <a:endParaRPr lang="it-IT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2109864"/>
                  </a:ext>
                </a:extLst>
              </a:tr>
              <a:tr h="158930">
                <a:tc>
                  <a:txBody>
                    <a:bodyPr/>
                    <a:lstStyle/>
                    <a:p>
                      <a:r>
                        <a:rPr lang="en-US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Call</a:t>
                      </a:r>
                      <a:endParaRPr lang="it-IT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MM-Animate</a:t>
                      </a:r>
                      <a:endParaRPr lang="it-IT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MU-Send</a:t>
                      </a:r>
                      <a:endParaRPr lang="it-IT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UM-Capture</a:t>
                      </a:r>
                      <a:endParaRPr lang="it-IT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5205965"/>
                  </a:ext>
                </a:extLst>
              </a:tr>
              <a:tr h="130627">
                <a:tc>
                  <a:txBody>
                    <a:bodyPr/>
                    <a:lstStyle/>
                    <a:p>
                      <a:r>
                        <a:rPr lang="en-US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Change</a:t>
                      </a:r>
                      <a:endParaRPr lang="it-IT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MM-Capture</a:t>
                      </a:r>
                      <a:endParaRPr lang="it-IT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MU-Stream</a:t>
                      </a:r>
                      <a:endParaRPr lang="it-IT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UM-Render</a:t>
                      </a:r>
                      <a:endParaRPr lang="it-IT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9123604"/>
                  </a:ext>
                </a:extLst>
              </a:tr>
              <a:tr h="171993">
                <a:tc>
                  <a:txBody>
                    <a:bodyPr/>
                    <a:lstStyle/>
                    <a:p>
                      <a:r>
                        <a:rPr lang="en-US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Create</a:t>
                      </a:r>
                      <a:endParaRPr lang="it-IT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MM-Enable</a:t>
                      </a:r>
                      <a:endParaRPr lang="it-IT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Post</a:t>
                      </a:r>
                      <a:endParaRPr lang="it-IT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UM-Send</a:t>
                      </a:r>
                      <a:endParaRPr lang="it-IT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2145780"/>
                  </a:ext>
                </a:extLst>
              </a:tr>
              <a:tr h="113211">
                <a:tc>
                  <a:txBody>
                    <a:bodyPr/>
                    <a:lstStyle/>
                    <a:p>
                      <a:r>
                        <a:rPr lang="en-US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Destroy</a:t>
                      </a:r>
                      <a:endParaRPr lang="it-IT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MM-Embed</a:t>
                      </a:r>
                      <a:endParaRPr lang="it-IT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Read</a:t>
                      </a:r>
                      <a:endParaRPr lang="it-IT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UM-Stream</a:t>
                      </a:r>
                      <a:endParaRPr lang="it-IT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7552005"/>
                  </a:ext>
                </a:extLst>
              </a:tr>
              <a:tr h="154577">
                <a:tc>
                  <a:txBody>
                    <a:bodyPr/>
                    <a:lstStyle/>
                    <a:p>
                      <a:r>
                        <a:rPr lang="en-US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Discover</a:t>
                      </a:r>
                      <a:endParaRPr lang="it-IT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MM-Remove</a:t>
                      </a:r>
                      <a:endParaRPr lang="it-IT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Register</a:t>
                      </a:r>
                      <a:endParaRPr lang="it-IT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it-IT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Write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7981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Inform</a:t>
                      </a:r>
                      <a:endParaRPr lang="it-IT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MM-Render</a:t>
                      </a:r>
                      <a:endParaRPr lang="it-IT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Track</a:t>
                      </a:r>
                      <a:endParaRPr lang="it-IT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sz="2200" dirty="0">
                        <a:effectLst/>
                        <a:latin typeface="Ca;ibri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6408970"/>
                  </a:ext>
                </a:extLst>
              </a:tr>
            </a:tbl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FE69FF-4244-3C73-85CF-4B709F5E4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CBBC7-A28A-46CD-96D7-477DC46FC735}" type="datetime5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3-Apr-23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21C199-FB0F-72D3-6E0D-A69297D1D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019C77-6881-CA01-9AC0-CD5E2FFB8C75}"/>
              </a:ext>
            </a:extLst>
          </p:cNvPr>
          <p:cNvSpPr txBox="1"/>
          <p:nvPr/>
        </p:nvSpPr>
        <p:spPr>
          <a:xfrm>
            <a:off x="1393369" y="5625735"/>
            <a:ext cx="64500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MM = Action performed in the Metaverse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MU = Action performed from the Metaverse to the Universe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UM = Action performed from the Universe to the Metaverse</a:t>
            </a:r>
            <a:endParaRPr kumimoji="0" lang="en-15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965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27394-E1DC-2644-3616-D3A1AFACA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Action Request Format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D0E4092-788B-A6C1-6616-91FBBFCA8C6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01751" y="2035560"/>
          <a:ext cx="10202862" cy="348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8250">
                  <a:extLst>
                    <a:ext uri="{9D8B030D-6E8A-4147-A177-3AD203B41FA5}">
                      <a16:colId xmlns:a16="http://schemas.microsoft.com/office/drawing/2014/main" val="2633250723"/>
                    </a:ext>
                  </a:extLst>
                </a:gridCol>
                <a:gridCol w="7694612">
                  <a:extLst>
                    <a:ext uri="{9D8B030D-6E8A-4147-A177-3AD203B41FA5}">
                      <a16:colId xmlns:a16="http://schemas.microsoft.com/office/drawing/2014/main" val="52126896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Payload of the request made by a Source to a Destination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207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just" defTabSz="457200" rtl="0" eaLnBrk="1" latinLnBrk="0" hangingPunct="1"/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Source</a:t>
                      </a:r>
                      <a:endParaRPr lang="it-IT" sz="2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/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Process (ID=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ProcessID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) (User-Device-Service)</a:t>
                      </a:r>
                      <a:endParaRPr lang="it-IT" sz="2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1933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just" defTabSz="457200" rtl="0" eaLnBrk="1" latinLnBrk="0" hangingPunct="1"/>
                      <a:r>
                        <a:rPr lang="en-GB" sz="24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Destination </a:t>
                      </a:r>
                      <a:endParaRPr lang="it-IT" sz="2400" kern="120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/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Process (ID=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ProcessID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) (User-Device-Service)</a:t>
                      </a:r>
                      <a:endParaRPr lang="it-IT" sz="2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8172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just" defTabSz="457200" rtl="0" eaLnBrk="1" latinLnBrk="0" hangingPunct="1"/>
                      <a:r>
                        <a:rPr lang="en-GB" sz="24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Action</a:t>
                      </a:r>
                      <a:endParaRPr lang="it-IT" sz="2400" kern="120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/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Act</a:t>
                      </a:r>
                      <a:endParaRPr lang="it-IT" sz="2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8793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just" defTabSz="457200" rtl="0" eaLnBrk="1" latinLnBrk="0" hangingPunct="1"/>
                      <a:r>
                        <a:rPr lang="en-GB" sz="24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InItem</a:t>
                      </a:r>
                      <a:endParaRPr lang="it-IT" sz="2400" kern="120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/>
                      <a:r>
                        <a:rPr lang="en-GB" sz="24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Item (ID=ItemID)</a:t>
                      </a:r>
                      <a:endParaRPr lang="it-IT" sz="2400" kern="120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083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just" defTabSz="457200" rtl="0" eaLnBrk="1" latinLnBrk="0" hangingPunct="1"/>
                      <a:r>
                        <a:rPr lang="en-GB" sz="24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InLocation</a:t>
                      </a:r>
                      <a:endParaRPr lang="it-IT" sz="2400" kern="120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/>
                      <a:r>
                        <a:rPr lang="en-GB" sz="24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M-LocationID ∨ U-LocationID ∨ Service (ID=ServiceID)</a:t>
                      </a:r>
                      <a:endParaRPr lang="it-IT" sz="2400" kern="120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4407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just" defTabSz="457200" rtl="0" eaLnBrk="1" latinLnBrk="0" hangingPunct="1"/>
                      <a:r>
                        <a:rPr lang="en-GB" sz="24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OutItem</a:t>
                      </a:r>
                      <a:endParaRPr lang="it-IT" sz="2400" kern="120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/>
                      <a:r>
                        <a:rPr lang="en-GB" sz="24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Item (ID=ItemID)</a:t>
                      </a:r>
                      <a:endParaRPr lang="it-IT" sz="2400" kern="120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2558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just" defTabSz="457200" rtl="0" eaLnBrk="1" latinLnBrk="0" hangingPunct="1"/>
                      <a:r>
                        <a:rPr lang="en-GB" sz="24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OutLocation</a:t>
                      </a:r>
                      <a:endParaRPr lang="it-IT" sz="2400" kern="120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/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M-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LocationID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∨ U-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LocationID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∨ Process (ID=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ProcessID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)</a:t>
                      </a:r>
                      <a:endParaRPr lang="it-IT" sz="2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4965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just" defTabSz="457200" rtl="0" eaLnBrk="1" latinLnBrk="0" hangingPunct="1"/>
                      <a:r>
                        <a:rPr lang="en-GB" sz="24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OutRights</a:t>
                      </a:r>
                      <a:endParaRPr lang="it-IT" sz="2400" kern="120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/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Rights (ID=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RightsID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)</a:t>
                      </a:r>
                      <a:endParaRPr lang="it-IT" sz="2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168102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DBEA2-770D-E71C-050F-FC637F742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799BA-AC88-42FB-B8BE-FF1867FF2DFC}" type="datetime5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3-Apr-23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676D0C-508A-5AE8-A66F-55EAAE2E3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217776"/>
            <a:ext cx="558914" cy="45719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142154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D12AFF75-761C-403E-8A71-C50DEEA6EAB4}" vid="{35729C94-0158-4A84-8A1F-B758285A704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1334</Words>
  <Application>Microsoft Office PowerPoint</Application>
  <PresentationFormat>Widescreen</PresentationFormat>
  <Paragraphs>397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Avenir Book</vt:lpstr>
      <vt:lpstr>Ca;ibri</vt:lpstr>
      <vt:lpstr>Calibri</vt:lpstr>
      <vt:lpstr>Century Gothic</vt:lpstr>
      <vt:lpstr>Montserrat SemiBold</vt:lpstr>
      <vt:lpstr>Wingdings 3</vt:lpstr>
      <vt:lpstr>Filo</vt:lpstr>
      <vt:lpstr>MPAI Metaverse Model </vt:lpstr>
      <vt:lpstr>Metaverse and standards</vt:lpstr>
      <vt:lpstr>The MPAI roadmap to Metaverse interoperability</vt:lpstr>
      <vt:lpstr>The starting point</vt:lpstr>
      <vt:lpstr>Technical Report – MPAI Metaverse Model (MPAI-MMM) – Functionality Profiles. </vt:lpstr>
      <vt:lpstr>PowerPoint Presentation</vt:lpstr>
      <vt:lpstr>MPAI-MMM basics</vt:lpstr>
      <vt:lpstr>Actions</vt:lpstr>
      <vt:lpstr>Action Request Format</vt:lpstr>
      <vt:lpstr>Action Response Format</vt:lpstr>
      <vt:lpstr>Items</vt:lpstr>
      <vt:lpstr>Item Metadata</vt:lpstr>
      <vt:lpstr>Data Types</vt:lpstr>
      <vt:lpstr>PowerPoint Presentation</vt:lpstr>
      <vt:lpstr>Baseline Profile: Functionalities</vt:lpstr>
      <vt:lpstr>Next Steps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MPAI Metaverse Model </dc:title>
  <dc:creator>renatov56 renatov56</dc:creator>
  <cp:lastModifiedBy>renatov56 renatov56</cp:lastModifiedBy>
  <cp:revision>1</cp:revision>
  <dcterms:created xsi:type="dcterms:W3CDTF">2023-04-03T13:09:04Z</dcterms:created>
  <dcterms:modified xsi:type="dcterms:W3CDTF">2023-04-03T13:09:44Z</dcterms:modified>
</cp:coreProperties>
</file>