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343" r:id="rId2"/>
    <p:sldId id="1925" r:id="rId3"/>
    <p:sldId id="2340" r:id="rId4"/>
    <p:sldId id="1939" r:id="rId5"/>
    <p:sldId id="1938" r:id="rId6"/>
    <p:sldId id="2341" r:id="rId7"/>
    <p:sldId id="234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B6D757-9CC5-4FB8-960E-7DF539D503A5}" v="1095" dt="2023-07-07T02:29:32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58" d="100"/>
          <a:sy n="58" d="100"/>
        </p:scale>
        <p:origin x="92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44BED-0306-421B-96EC-473715794E1B}" type="datetimeFigureOut">
              <a:rPr lang="it-IT" smtClean="0"/>
              <a:t>08/07/2023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7A9E7-FEC4-44CE-996C-D46F21CEDD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97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49372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341522"/>
            <a:ext cx="8915399" cy="1126283"/>
          </a:xfrm>
        </p:spPr>
        <p:txBody>
          <a:bodyPr anchor="t"/>
          <a:lstStyle>
            <a:lvl1pPr marL="0" indent="0" algn="l">
              <a:buNone/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Immagine 10" descr="Immagine che contiene testo, persona, mano&#10;&#10;Descrizione generata automaticamente">
            <a:extLst>
              <a:ext uri="{FF2B5EF4-FFF2-40B4-BE49-F238E27FC236}">
                <a16:creationId xmlns:a16="http://schemas.microsoft.com/office/drawing/2014/main" id="{2BF849D0-0CC3-4E7E-B491-799673715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212" y="0"/>
            <a:ext cx="12024828" cy="2306866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9DD7281-BA65-C815-B63F-B9461D75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212" y="6586076"/>
            <a:ext cx="994520" cy="365125"/>
          </a:xfrm>
        </p:spPr>
        <p:txBody>
          <a:bodyPr/>
          <a:lstStyle>
            <a:lvl1pPr>
              <a:defRPr sz="1200"/>
            </a:lvl1pPr>
          </a:lstStyle>
          <a:p>
            <a:fld id="{7951C460-57E7-4052-ABB4-B393537290A7}" type="datetime5">
              <a:rPr lang="en-US" smtClean="0"/>
              <a:t>23-Jul-8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69BD818-05FF-E809-A56A-9BFE96420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3512" y="6540357"/>
            <a:ext cx="558914" cy="45719"/>
          </a:xfrm>
        </p:spPr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AA88B21B-2ED2-3011-B94B-6A16278993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97012" y="6096136"/>
            <a:ext cx="1736075" cy="7274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748" y="609600"/>
            <a:ext cx="97331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10748" y="3505199"/>
            <a:ext cx="9300818" cy="73880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0748" y="4354046"/>
            <a:ext cx="999386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05AF7-2DB1-C525-5302-EE093961C1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212" y="6586076"/>
            <a:ext cx="994520" cy="365125"/>
          </a:xfrm>
        </p:spPr>
        <p:txBody>
          <a:bodyPr/>
          <a:lstStyle>
            <a:lvl1pPr>
              <a:defRPr sz="1200"/>
            </a:lvl1pPr>
          </a:lstStyle>
          <a:p>
            <a:fld id="{F2698A19-3A0C-4FF0-8F5D-8FF2A6FD9EB0}" type="datetime5">
              <a:rPr lang="en-US" smtClean="0"/>
              <a:t>23-Jul-8</a:t>
            </a:fld>
            <a:endParaRPr lang="en-US" dirty="0"/>
          </a:p>
        </p:txBody>
      </p:sp>
      <p:pic>
        <p:nvPicPr>
          <p:cNvPr id="6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8F880FBD-92F8-43AD-7519-CF13DB7AD8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7012" y="6096136"/>
            <a:ext cx="1736075" cy="727416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B542B0-734B-2EE6-B175-9C0531DA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1545" y="6563216"/>
            <a:ext cx="558914" cy="45719"/>
          </a:xfrm>
        </p:spPr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D541B4A-DE86-1C3A-73A6-BB922973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212" y="6586076"/>
            <a:ext cx="994520" cy="365125"/>
          </a:xfrm>
        </p:spPr>
        <p:txBody>
          <a:bodyPr/>
          <a:lstStyle>
            <a:lvl1pPr>
              <a:defRPr sz="1200"/>
            </a:lvl1pPr>
          </a:lstStyle>
          <a:p>
            <a:fld id="{9CF55854-50AA-490B-B242-8CAF9C8EE651}" type="datetime5">
              <a:rPr lang="en-US" smtClean="0"/>
              <a:t>23-Jul-8</a:t>
            </a:fld>
            <a:endParaRPr lang="en-US" dirty="0"/>
          </a:p>
        </p:txBody>
      </p:sp>
      <p:pic>
        <p:nvPicPr>
          <p:cNvPr id="9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C35D310C-E8CC-8CEC-83E5-795AC3F7C6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7012" y="6096136"/>
            <a:ext cx="1736075" cy="72741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FF05E-40C8-CAA7-D447-B4D5D51C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1545" y="6563216"/>
            <a:ext cx="558914" cy="45719"/>
          </a:xfrm>
        </p:spPr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1FED30D-5657-6895-4A33-24411DF3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212" y="6586076"/>
            <a:ext cx="994520" cy="365125"/>
          </a:xfrm>
        </p:spPr>
        <p:txBody>
          <a:bodyPr/>
          <a:lstStyle>
            <a:lvl1pPr>
              <a:defRPr sz="1200"/>
            </a:lvl1pPr>
          </a:lstStyle>
          <a:p>
            <a:fld id="{5ED10BBF-BACC-4522-8E66-8C02D9463D11}" type="datetime5">
              <a:rPr lang="en-US" smtClean="0"/>
              <a:t>23-Jul-8</a:t>
            </a:fld>
            <a:endParaRPr lang="en-US" dirty="0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D012BA79-2EFC-E6F7-0A87-EEB9B83BC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7012" y="6096136"/>
            <a:ext cx="1736075" cy="72741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144B0-A96A-233A-E6E5-9C09C769F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1545" y="6563216"/>
            <a:ext cx="558914" cy="45719"/>
          </a:xfrm>
        </p:spPr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0B9F27B-9742-FCEE-5730-40649A7714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212" y="6586076"/>
            <a:ext cx="994520" cy="365125"/>
          </a:xfrm>
        </p:spPr>
        <p:txBody>
          <a:bodyPr/>
          <a:lstStyle>
            <a:lvl1pPr>
              <a:defRPr sz="1200"/>
            </a:lvl1pPr>
          </a:lstStyle>
          <a:p>
            <a:fld id="{914E1761-4829-4AAD-8462-8613D5A31EFB}" type="datetime5">
              <a:rPr lang="en-US" smtClean="0"/>
              <a:t>23-Jul-8</a:t>
            </a:fld>
            <a:endParaRPr lang="en-US" dirty="0"/>
          </a:p>
        </p:txBody>
      </p:sp>
      <p:pic>
        <p:nvPicPr>
          <p:cNvPr id="6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C421568F-38DC-549E-10EC-4F5A5662F9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7012" y="6096136"/>
            <a:ext cx="1736075" cy="727416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5C274B-91A4-26F3-1E21-34526FAF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1545" y="6563216"/>
            <a:ext cx="558914" cy="45719"/>
          </a:xfrm>
        </p:spPr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027" y="624110"/>
            <a:ext cx="10202586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026" y="1904999"/>
            <a:ext cx="10202586" cy="45057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FA3E0-0B48-5F29-02AF-53334B0F2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212" y="6586076"/>
            <a:ext cx="994520" cy="365125"/>
          </a:xfrm>
        </p:spPr>
        <p:txBody>
          <a:bodyPr/>
          <a:lstStyle>
            <a:lvl1pPr>
              <a:defRPr sz="1200"/>
            </a:lvl1pPr>
          </a:lstStyle>
          <a:p>
            <a:fld id="{3A5799BA-AC88-42FB-B8BE-FF1867FF2DFC}" type="datetime5">
              <a:rPr lang="en-US" smtClean="0"/>
              <a:t>23-Jul-8</a:t>
            </a:fld>
            <a:endParaRPr lang="en-US" dirty="0"/>
          </a:p>
        </p:txBody>
      </p:sp>
      <p:pic>
        <p:nvPicPr>
          <p:cNvPr id="9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43D5051F-15C0-0841-873F-A0D3C6BA9D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7012" y="6096136"/>
            <a:ext cx="1736075" cy="72741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92FC7-F22B-96F5-EC36-56C5EBE7A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1545" y="6563216"/>
            <a:ext cx="558914" cy="45719"/>
          </a:xfrm>
        </p:spPr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930" y="2058750"/>
            <a:ext cx="10023681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0930" y="3530129"/>
            <a:ext cx="1002368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Immagine 7" descr="Immagine che contiene testo, persona, mano&#10;&#10;Descrizione generata automaticamente">
            <a:extLst>
              <a:ext uri="{FF2B5EF4-FFF2-40B4-BE49-F238E27FC236}">
                <a16:creationId xmlns:a16="http://schemas.microsoft.com/office/drawing/2014/main" id="{7A04E972-9E8C-40D1-AA2C-8CE104ECB6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212" y="0"/>
            <a:ext cx="12024828" cy="2306866"/>
          </a:xfrm>
          <a:prstGeom prst="rect">
            <a:avLst/>
          </a:prstGeom>
        </p:spPr>
      </p:pic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87B8BD-BA7D-530B-E22F-BF55F397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212" y="6586076"/>
            <a:ext cx="994520" cy="365125"/>
          </a:xfrm>
        </p:spPr>
        <p:txBody>
          <a:bodyPr/>
          <a:lstStyle>
            <a:lvl1pPr>
              <a:defRPr sz="1200"/>
            </a:lvl1pPr>
          </a:lstStyle>
          <a:p>
            <a:fld id="{BBFC8A02-69CE-4022-BC92-E0319BEAF265}" type="datetime5">
              <a:rPr lang="en-US" smtClean="0"/>
              <a:t>23-Jul-8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DF1F6D4-44A5-391B-7C2A-7970C4D5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3512" y="6540357"/>
            <a:ext cx="558914" cy="45719"/>
          </a:xfrm>
        </p:spPr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7CFD8F4D-B546-2BCE-4A26-4BB609F198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97012" y="6096136"/>
            <a:ext cx="1736075" cy="7274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1904" y="1905000"/>
            <a:ext cx="5059017" cy="45534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0921" y="1904999"/>
            <a:ext cx="5123689" cy="455342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2519CDC-64D5-ABEB-1200-CE250110E0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212" y="6586076"/>
            <a:ext cx="994520" cy="365125"/>
          </a:xfrm>
        </p:spPr>
        <p:txBody>
          <a:bodyPr/>
          <a:lstStyle>
            <a:lvl1pPr>
              <a:defRPr sz="1200"/>
            </a:lvl1pPr>
          </a:lstStyle>
          <a:p>
            <a:fld id="{062A16E3-455F-40B0-92E8-BFF9BA927C0E}" type="datetime5">
              <a:rPr lang="en-US" smtClean="0"/>
              <a:t>23-Jul-8</a:t>
            </a:fld>
            <a:endParaRPr lang="en-US" dirty="0"/>
          </a:p>
        </p:txBody>
      </p:sp>
      <p:pic>
        <p:nvPicPr>
          <p:cNvPr id="6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60AF3881-7571-E3CF-2215-28CE8F5BF7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7012" y="6096136"/>
            <a:ext cx="1736075" cy="727416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4D74A9-6810-E53E-C8D0-57088D11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1545" y="6563216"/>
            <a:ext cx="558914" cy="45719"/>
          </a:xfrm>
        </p:spPr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68AB7-A84C-7ABD-F461-F14E66A08D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212" y="6586076"/>
            <a:ext cx="994520" cy="365125"/>
          </a:xfrm>
        </p:spPr>
        <p:txBody>
          <a:bodyPr/>
          <a:lstStyle>
            <a:lvl1pPr>
              <a:defRPr sz="1200"/>
            </a:lvl1pPr>
          </a:lstStyle>
          <a:p>
            <a:fld id="{42AC49D9-311B-4A4C-B975-9A6E535768C4}" type="datetime5">
              <a:rPr lang="en-US" smtClean="0"/>
              <a:t>23-Jul-8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A44A8F-CAD8-E81A-067A-0207B4DA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1545" y="6563216"/>
            <a:ext cx="558914" cy="45719"/>
          </a:xfrm>
        </p:spPr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B9724CCE-4313-E005-0BC2-B2294F0596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7012" y="6096136"/>
            <a:ext cx="1736075" cy="7274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A5A6E06-37F6-D535-3094-29ADD174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212" y="6586076"/>
            <a:ext cx="994520" cy="365125"/>
          </a:xfrm>
        </p:spPr>
        <p:txBody>
          <a:bodyPr/>
          <a:lstStyle>
            <a:lvl1pPr>
              <a:defRPr sz="1200"/>
            </a:lvl1pPr>
          </a:lstStyle>
          <a:p>
            <a:fld id="{6C0CBBC7-A28A-46CD-96D7-477DC46FC735}" type="datetime5">
              <a:rPr lang="en-US" smtClean="0"/>
              <a:t>23-Jul-8</a:t>
            </a:fld>
            <a:endParaRPr lang="en-US" dirty="0"/>
          </a:p>
        </p:txBody>
      </p:sp>
      <p:pic>
        <p:nvPicPr>
          <p:cNvPr id="7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FCEBDEA2-8DA6-0CCD-FFD3-C59EFFF7DC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7012" y="6096136"/>
            <a:ext cx="1736075" cy="727416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81B8AEF-30D7-2CD2-ECD7-5282FF66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1545" y="6563216"/>
            <a:ext cx="558914" cy="45719"/>
          </a:xfrm>
        </p:spPr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174" y="446088"/>
            <a:ext cx="4653237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601234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1174" y="1598612"/>
            <a:ext cx="4653237" cy="4813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F1EC8C-ED91-B04B-DE0B-91669DD6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212" y="6586076"/>
            <a:ext cx="994520" cy="365125"/>
          </a:xfrm>
        </p:spPr>
        <p:txBody>
          <a:bodyPr/>
          <a:lstStyle>
            <a:lvl1pPr>
              <a:defRPr sz="1200"/>
            </a:lvl1pPr>
          </a:lstStyle>
          <a:p>
            <a:fld id="{717A02B1-549B-4A53-AA3E-14B434CF5894}" type="datetime5">
              <a:rPr lang="en-US" smtClean="0"/>
              <a:t>23-Jul-8</a:t>
            </a:fld>
            <a:endParaRPr lang="en-US" dirty="0"/>
          </a:p>
        </p:txBody>
      </p:sp>
      <p:pic>
        <p:nvPicPr>
          <p:cNvPr id="7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44033DCC-D158-DF90-2102-81BCC528DC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7012" y="6096136"/>
            <a:ext cx="1736075" cy="727416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79B9B94-6CA0-3898-F01C-F773DF1E4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1545" y="6563216"/>
            <a:ext cx="558914" cy="45719"/>
          </a:xfrm>
        </p:spPr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722" y="4800600"/>
            <a:ext cx="10152891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51722" y="634965"/>
            <a:ext cx="1015289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58A7FA9-50BD-90AF-F2CB-4DF6DDA8B5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212" y="6586076"/>
            <a:ext cx="994520" cy="365125"/>
          </a:xfrm>
        </p:spPr>
        <p:txBody>
          <a:bodyPr/>
          <a:lstStyle>
            <a:lvl1pPr>
              <a:defRPr sz="1200"/>
            </a:lvl1pPr>
          </a:lstStyle>
          <a:p>
            <a:fld id="{81B5C6CB-826C-4A6E-9063-71B498FB7552}" type="datetime5">
              <a:rPr lang="en-US" smtClean="0"/>
              <a:t>23-Jul-8</a:t>
            </a:fld>
            <a:endParaRPr lang="en-US" dirty="0"/>
          </a:p>
        </p:txBody>
      </p:sp>
      <p:pic>
        <p:nvPicPr>
          <p:cNvPr id="12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8895CB02-C7B9-847A-6A1A-EB842C058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7012" y="6096136"/>
            <a:ext cx="1736075" cy="727416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264F139-00A7-1F3A-7F9C-53B6188E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1545" y="6563216"/>
            <a:ext cx="558914" cy="45719"/>
          </a:xfrm>
        </p:spPr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992" y="609600"/>
            <a:ext cx="10033620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1418" y="4354046"/>
            <a:ext cx="10103194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337F5-CB7C-FA71-4C84-CD69AD0146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2212" y="6586076"/>
            <a:ext cx="994520" cy="365125"/>
          </a:xfrm>
        </p:spPr>
        <p:txBody>
          <a:bodyPr/>
          <a:lstStyle>
            <a:lvl1pPr>
              <a:defRPr sz="1200"/>
            </a:lvl1pPr>
          </a:lstStyle>
          <a:p>
            <a:fld id="{B1A69883-3336-413A-A9ED-E293EE46FEAE}" type="datetime5">
              <a:rPr lang="en-US" smtClean="0"/>
              <a:t>23-Jul-8</a:t>
            </a:fld>
            <a:endParaRPr lang="en-US" dirty="0"/>
          </a:p>
        </p:txBody>
      </p:sp>
      <p:pic>
        <p:nvPicPr>
          <p:cNvPr id="9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12311AB8-2A91-B430-3773-F9C2C1ACED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7012" y="6096136"/>
            <a:ext cx="1736075" cy="72741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BBFC4-EA5D-045D-75BC-050BD1049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71545" y="6563216"/>
            <a:ext cx="558914" cy="45719"/>
          </a:xfrm>
        </p:spPr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lumMod val="120000"/>
                <a:alpha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1904" y="624110"/>
            <a:ext cx="1018270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1532" y="1905000"/>
            <a:ext cx="10183080" cy="4553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F2EA3A01-28AF-46A8-4B4D-9289BC338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" y="6544128"/>
            <a:ext cx="1048971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E6297D0-C7A1-4675-B3F7-BFB22ED21CCC}" type="datetime5">
              <a:rPr lang="en-US" smtClean="0"/>
              <a:pPr/>
              <a:t>23-Jul-8</a:t>
            </a:fld>
            <a:endParaRPr lang="en-US" dirty="0"/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id="{92E4ABF2-7922-BFF1-00BA-322F4F460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0452" y="6458428"/>
            <a:ext cx="779767" cy="3651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4">
              <a:lumMod val="50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accent3">
              <a:lumMod val="7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200" kern="1200">
          <a:solidFill>
            <a:schemeClr val="accent3">
              <a:lumMod val="7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kern="1200">
          <a:solidFill>
            <a:schemeClr val="accent3">
              <a:lumMod val="7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accent3">
              <a:lumMod val="7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accent3">
              <a:lumMod val="7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F141E-FBEE-5647-435D-7CA4AA9BBC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/>
              <a:t>he </a:t>
            </a:r>
            <a:r>
              <a:rPr lang="en-US" dirty="0"/>
              <a:t>MPAI work program in six slides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83D61-0D91-C996-FEA2-1048158A8E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Leonardo Chiariglione</a:t>
            </a:r>
          </a:p>
          <a:p>
            <a:r>
              <a:rPr lang="en-US" dirty="0"/>
              <a:t>2023/07/06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454D3-C937-71D4-948D-5727890F0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C460-57E7-4052-ABB4-B393537290A7}" type="datetime5">
              <a:rPr lang="en-US" smtClean="0"/>
              <a:t>23-Jul-8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0D921-EA3B-C879-8A18-A656DF30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132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702E9-E293-5303-790C-809D8EDAD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849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Who is MPAI?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430C455-97E8-50F2-D956-FCD2ADA36387}"/>
              </a:ext>
            </a:extLst>
          </p:cNvPr>
          <p:cNvSpPr/>
          <p:nvPr/>
        </p:nvSpPr>
        <p:spPr>
          <a:xfrm>
            <a:off x="730348" y="1325456"/>
            <a:ext cx="6457260" cy="113964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tx1"/>
                </a:solidFill>
              </a:rPr>
              <a:t>Moving Picture, Audio, and Data Coding by Artificial Intelligence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A9C925C-6FF2-F963-7830-38AA4E05A5B0}"/>
              </a:ext>
            </a:extLst>
          </p:cNvPr>
          <p:cNvSpPr/>
          <p:nvPr/>
        </p:nvSpPr>
        <p:spPr>
          <a:xfrm>
            <a:off x="5531646" y="2558841"/>
            <a:ext cx="6036635" cy="113964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tx1"/>
                </a:solidFill>
              </a:rPr>
              <a:t>International, unaffiliated, non-profit SDO.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7A00117-ABF3-1BB7-FC78-9CF62AFC4AAD}"/>
              </a:ext>
            </a:extLst>
          </p:cNvPr>
          <p:cNvSpPr/>
          <p:nvPr/>
        </p:nvSpPr>
        <p:spPr>
          <a:xfrm>
            <a:off x="730347" y="3823074"/>
            <a:ext cx="6457261" cy="11396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tx1"/>
                </a:solidFill>
              </a:rPr>
              <a:t>Developing AI-based data coding standards.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AB9721F-751B-49F4-C4B7-DF5F7E06C518}"/>
              </a:ext>
            </a:extLst>
          </p:cNvPr>
          <p:cNvSpPr/>
          <p:nvPr/>
        </p:nvSpPr>
        <p:spPr>
          <a:xfrm>
            <a:off x="5507665" y="5048325"/>
            <a:ext cx="6092515" cy="113964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rgbClr val="002060"/>
                </a:solidFill>
              </a:rPr>
              <a:t>With clear Intellectual Property Rights licensing frameworks.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8BD7E-CB50-76F3-52AE-3284CE5C52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612" y="6586076"/>
            <a:ext cx="994520" cy="365125"/>
          </a:xfrm>
        </p:spPr>
        <p:txBody>
          <a:bodyPr/>
          <a:lstStyle/>
          <a:p>
            <a:fld id="{42AC49D9-311B-4A4C-B975-9A6E535768C4}" type="datetime5">
              <a:rPr lang="en-US" smtClean="0"/>
              <a:t>23-Jul-8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A1A7-195F-37A9-7523-1C6524BB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MPAI standards</a:t>
            </a:r>
            <a:endParaRPr lang="en-150" sz="32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414C7-A20F-05C0-C47D-3E97F5BEC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99BA-AC88-42FB-B8BE-FF1867FF2DFC}" type="datetime5">
              <a:rPr lang="en-US" smtClean="0"/>
              <a:t>23-Jul-8</a:t>
            </a:fld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A0AD500-FDFD-7B88-0B94-32FBC99C17A2}"/>
              </a:ext>
            </a:extLst>
          </p:cNvPr>
          <p:cNvSpPr txBox="1">
            <a:spLocks/>
          </p:cNvSpPr>
          <p:nvPr/>
        </p:nvSpPr>
        <p:spPr>
          <a:xfrm>
            <a:off x="10071545" y="6572179"/>
            <a:ext cx="558914" cy="457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216F8A2-2C17-4984-8674-813B12DB0243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70A45A-3B66-E266-0A96-C883317751C5}"/>
              </a:ext>
            </a:extLst>
          </p:cNvPr>
          <p:cNvSpPr/>
          <p:nvPr/>
        </p:nvSpPr>
        <p:spPr>
          <a:xfrm>
            <a:off x="0" y="3855388"/>
            <a:ext cx="12192000" cy="11213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i="1" dirty="0">
                <a:solidFill>
                  <a:srgbClr val="FF0000"/>
                </a:solidFill>
              </a:rPr>
              <a:t>1 foundational </a:t>
            </a:r>
            <a:r>
              <a:rPr lang="en-GB" sz="2200" b="1" i="1" dirty="0" err="1">
                <a:solidFill>
                  <a:srgbClr val="FF0000"/>
                </a:solidFill>
              </a:rPr>
              <a:t>Techical</a:t>
            </a:r>
            <a:r>
              <a:rPr lang="en-GB" sz="2200" b="1" i="1" dirty="0">
                <a:solidFill>
                  <a:srgbClr val="FF0000"/>
                </a:solidFill>
              </a:rPr>
              <a:t> Specification</a:t>
            </a:r>
            <a:r>
              <a:rPr lang="en-GB" sz="2200" b="1" i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2200" b="1" i="1" dirty="0">
                <a:solidFill>
                  <a:schemeClr val="bg1"/>
                </a:solidFill>
              </a:rPr>
              <a:t>AI Framework (MPAI-AIF)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4C4B79-0F6D-2E70-84B2-9D182D8EA752}"/>
              </a:ext>
            </a:extLst>
          </p:cNvPr>
          <p:cNvSpPr/>
          <p:nvPr/>
        </p:nvSpPr>
        <p:spPr>
          <a:xfrm>
            <a:off x="1479171" y="1616149"/>
            <a:ext cx="2653553" cy="18699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1800" b="1" i="1" dirty="0">
                <a:solidFill>
                  <a:srgbClr val="002060"/>
                </a:solidFill>
              </a:rPr>
              <a:t>MPAI’s AI standardisation is “component-based”.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0DB6EA-F0DC-F7E3-F01D-B9B5A200AB7E}"/>
              </a:ext>
            </a:extLst>
          </p:cNvPr>
          <p:cNvSpPr/>
          <p:nvPr/>
        </p:nvSpPr>
        <p:spPr>
          <a:xfrm>
            <a:off x="4722250" y="1616149"/>
            <a:ext cx="6369981" cy="18699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1800" b="1" i="1" dirty="0">
                <a:solidFill>
                  <a:srgbClr val="002060"/>
                </a:solidFill>
              </a:rPr>
              <a:t>An AI application:</a:t>
            </a:r>
          </a:p>
          <a:p>
            <a:pPr>
              <a:lnSpc>
                <a:spcPct val="150000"/>
              </a:lnSpc>
            </a:pPr>
            <a:r>
              <a:rPr lang="en-GB" sz="1800" b="1" i="1" dirty="0">
                <a:solidFill>
                  <a:srgbClr val="002060"/>
                </a:solidFill>
              </a:rPr>
              <a:t>- Subdivided in smaller components: AI modules (AIM).</a:t>
            </a:r>
          </a:p>
          <a:p>
            <a:pPr>
              <a:lnSpc>
                <a:spcPct val="150000"/>
              </a:lnSpc>
            </a:pPr>
            <a:r>
              <a:rPr lang="en-GB" sz="1800" b="1" i="1" dirty="0">
                <a:solidFill>
                  <a:srgbClr val="002060"/>
                </a:solidFill>
              </a:rPr>
              <a:t>- Aggregated in one or more AI workflows (AIW).</a:t>
            </a:r>
          </a:p>
          <a:p>
            <a:pPr>
              <a:lnSpc>
                <a:spcPct val="150000"/>
              </a:lnSpc>
            </a:pPr>
            <a:r>
              <a:rPr lang="en-GB" sz="1800" b="1" i="1" dirty="0">
                <a:solidFill>
                  <a:srgbClr val="002060"/>
                </a:solidFill>
              </a:rPr>
              <a:t>- Executed in a standard environment (AIF).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6804D83-A374-A26C-37BC-EE39E13EC6F2}"/>
              </a:ext>
            </a:extLst>
          </p:cNvPr>
          <p:cNvSpPr/>
          <p:nvPr/>
        </p:nvSpPr>
        <p:spPr>
          <a:xfrm>
            <a:off x="10160" y="5279456"/>
            <a:ext cx="12192000" cy="118072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i="1" dirty="0">
                <a:solidFill>
                  <a:srgbClr val="FF0000"/>
                </a:solidFill>
              </a:rPr>
              <a:t>1 system Technical Specification</a:t>
            </a:r>
            <a:r>
              <a:rPr lang="en-GB" sz="2200" b="1" i="1" dirty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en-GB" sz="2200" b="1" i="1" dirty="0">
                <a:solidFill>
                  <a:schemeClr val="bg1"/>
                </a:solidFill>
              </a:rPr>
              <a:t>Governance of the MPAI Ecosystem (MPAI-GME).</a:t>
            </a:r>
          </a:p>
        </p:txBody>
      </p:sp>
    </p:spTree>
    <p:extLst>
      <p:ext uri="{BB962C8B-B14F-4D97-AF65-F5344CB8AC3E}">
        <p14:creationId xmlns:p14="http://schemas.microsoft.com/office/powerpoint/2010/main" val="293153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06ADB6-8DA8-1B21-DD73-3765C627F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More MPAI standards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B56657-C12F-5362-51D1-58521F4E2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75292" y="6478585"/>
            <a:ext cx="753386" cy="47309"/>
          </a:xfrm>
        </p:spPr>
        <p:txBody>
          <a:bodyPr/>
          <a:lstStyle/>
          <a:p>
            <a:fld id="{4216F8A2-2C17-4984-8674-813B12DB0243}" type="slidenum">
              <a:rPr lang="en-GB" sz="180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endParaRPr lang="en-GB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24038C0-4BD2-9590-7994-098B0C9A1A88}"/>
              </a:ext>
            </a:extLst>
          </p:cNvPr>
          <p:cNvSpPr/>
          <p:nvPr/>
        </p:nvSpPr>
        <p:spPr>
          <a:xfrm>
            <a:off x="-104503" y="1594884"/>
            <a:ext cx="12401006" cy="490180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200" b="1" i="1" dirty="0">
                <a:solidFill>
                  <a:srgbClr val="FF0000"/>
                </a:solidFill>
              </a:rPr>
              <a:t>4 Technical Specifications</a:t>
            </a:r>
          </a:p>
          <a:p>
            <a:pPr marL="182563" indent="-182563">
              <a:lnSpc>
                <a:spcPct val="150000"/>
              </a:lnSpc>
            </a:pPr>
            <a:r>
              <a:rPr lang="en-GB" sz="2200" b="1" i="1" dirty="0">
                <a:solidFill>
                  <a:schemeClr val="tx1"/>
                </a:solidFill>
              </a:rPr>
              <a:t>- Context-based Audio Enhancement (MPAI-CAE)</a:t>
            </a:r>
          </a:p>
          <a:p>
            <a:pPr>
              <a:lnSpc>
                <a:spcPct val="150000"/>
              </a:lnSpc>
            </a:pPr>
            <a:r>
              <a:rPr lang="en-GB" sz="2200" b="1" i="1" dirty="0">
                <a:solidFill>
                  <a:schemeClr val="tx1"/>
                </a:solidFill>
              </a:rPr>
              <a:t>- Compression and Understanding of Financial Data (MPAI-CUI)</a:t>
            </a:r>
          </a:p>
          <a:p>
            <a:pPr>
              <a:lnSpc>
                <a:spcPct val="150000"/>
              </a:lnSpc>
            </a:pPr>
            <a:r>
              <a:rPr lang="en-GB" sz="2200" b="1" i="1" dirty="0">
                <a:solidFill>
                  <a:schemeClr val="tx1"/>
                </a:solidFill>
              </a:rPr>
              <a:t>- Multimodal Conversation (MPAI-MMC)</a:t>
            </a:r>
          </a:p>
          <a:p>
            <a:pPr>
              <a:lnSpc>
                <a:spcPct val="150000"/>
              </a:lnSpc>
            </a:pPr>
            <a:r>
              <a:rPr lang="en-GB" sz="2200" b="1" i="1" dirty="0">
                <a:solidFill>
                  <a:schemeClr val="tx1"/>
                </a:solidFill>
              </a:rPr>
              <a:t>- Neural Network Watermarking (MPAI-NNW)</a:t>
            </a:r>
          </a:p>
          <a:p>
            <a:pPr algn="ctr">
              <a:lnSpc>
                <a:spcPct val="150000"/>
              </a:lnSpc>
            </a:pPr>
            <a:r>
              <a:rPr lang="en-GB" sz="2200" b="1" i="1" dirty="0">
                <a:solidFill>
                  <a:srgbClr val="FF0000"/>
                </a:solidFill>
              </a:rPr>
              <a:t>2 Technical Reports</a:t>
            </a:r>
          </a:p>
          <a:p>
            <a:pPr>
              <a:lnSpc>
                <a:spcPct val="150000"/>
              </a:lnSpc>
            </a:pPr>
            <a:r>
              <a:rPr lang="en-GB" sz="2200" b="1" i="1" dirty="0">
                <a:solidFill>
                  <a:schemeClr val="tx1"/>
                </a:solidFill>
              </a:rPr>
              <a:t>- MPAI Metaverse Model (MPAI-MMM) – Functionalities</a:t>
            </a:r>
          </a:p>
          <a:p>
            <a:pPr>
              <a:lnSpc>
                <a:spcPct val="150000"/>
              </a:lnSpc>
            </a:pPr>
            <a:r>
              <a:rPr lang="en-GB" sz="2200" b="1" i="1" dirty="0">
                <a:solidFill>
                  <a:schemeClr val="tx1"/>
                </a:solidFill>
              </a:rPr>
              <a:t>- MPAI Metaverse Model (MPAI-MMM) – Functionality Profiles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GB" sz="2200" b="1" i="1" dirty="0">
              <a:solidFill>
                <a:schemeClr val="tx1"/>
              </a:solidFill>
            </a:endParaRP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D3FDC315-579C-0B01-290D-610E37BB5F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358" y="6480175"/>
            <a:ext cx="1340559" cy="377825"/>
          </a:xfrm>
        </p:spPr>
        <p:txBody>
          <a:bodyPr/>
          <a:lstStyle/>
          <a:p>
            <a:fld id="{42AC49D9-311B-4A4C-B975-9A6E535768C4}" type="datetime5">
              <a:rPr lang="en-US" sz="1800" smtClean="0">
                <a:latin typeface="Calibri" panose="020F0502020204030204" pitchFamily="34" charset="0"/>
                <a:cs typeface="Calibri" panose="020F0502020204030204" pitchFamily="34" charset="0"/>
              </a:rPr>
              <a:t>23-Jul-8</a:t>
            </a:fld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4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8C664-BD92-D6DB-A110-ABB0BB33E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354492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Five more standards available soon (September 2023)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89414B-C3F0-6491-7F94-0E57CBABE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F8A2-2C17-4984-8674-813B12DB0243}" type="slidenum">
              <a:rPr lang="en-GB" smtClean="0"/>
              <a:t>5</a:t>
            </a:fld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02C6AAC-E730-E618-DBF0-71BAE60602BD}"/>
              </a:ext>
            </a:extLst>
          </p:cNvPr>
          <p:cNvSpPr/>
          <p:nvPr/>
        </p:nvSpPr>
        <p:spPr>
          <a:xfrm>
            <a:off x="1208314" y="1924492"/>
            <a:ext cx="9984377" cy="433170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100" b="1" i="1" dirty="0">
                <a:solidFill>
                  <a:srgbClr val="FF0000"/>
                </a:solidFill>
              </a:rPr>
              <a:t>Currently developing</a:t>
            </a:r>
            <a:endParaRPr lang="en-GB" sz="2100" b="1" i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100" b="1" i="1" dirty="0">
                <a:solidFill>
                  <a:schemeClr val="tx1"/>
                </a:solidFill>
              </a:rPr>
              <a:t>- AI Framework V2 MPAI-AIF) </a:t>
            </a:r>
          </a:p>
          <a:p>
            <a:pPr>
              <a:lnSpc>
                <a:spcPct val="150000"/>
              </a:lnSpc>
            </a:pPr>
            <a:r>
              <a:rPr lang="en-GB" sz="2100" b="1" i="1" dirty="0">
                <a:solidFill>
                  <a:schemeClr val="tx1"/>
                </a:solidFill>
              </a:rPr>
              <a:t>- Avatar Representation and Animation (MPAI-ARA)</a:t>
            </a:r>
          </a:p>
          <a:p>
            <a:pPr>
              <a:lnSpc>
                <a:spcPct val="150000"/>
              </a:lnSpc>
            </a:pPr>
            <a:r>
              <a:rPr lang="en-GB" sz="2100" b="1" i="1" dirty="0">
                <a:solidFill>
                  <a:schemeClr val="tx1"/>
                </a:solidFill>
              </a:rPr>
              <a:t>- Connected Autonomous Vehicles (MPAI-CAV)</a:t>
            </a:r>
          </a:p>
          <a:p>
            <a:pPr>
              <a:lnSpc>
                <a:spcPct val="150000"/>
              </a:lnSpc>
            </a:pPr>
            <a:r>
              <a:rPr lang="en-GB" sz="2100" b="1" i="1" dirty="0">
                <a:solidFill>
                  <a:schemeClr val="tx1"/>
                </a:solidFill>
              </a:rPr>
              <a:t>- Multimodal Conversation V2 (MPAI-MMC)</a:t>
            </a:r>
          </a:p>
          <a:p>
            <a:pPr>
              <a:lnSpc>
                <a:spcPct val="150000"/>
              </a:lnSpc>
            </a:pPr>
            <a:r>
              <a:rPr lang="en-GB" sz="2100" b="1" i="1" dirty="0">
                <a:solidFill>
                  <a:schemeClr val="tx1"/>
                </a:solidFill>
              </a:rPr>
              <a:t>- MPAI Metaverse Model (MPAI-MMM) – Architecture</a:t>
            </a:r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ADA5F81A-C569-9A57-EDF7-DD794D417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612" y="6596236"/>
            <a:ext cx="994520" cy="365125"/>
          </a:xfrm>
        </p:spPr>
        <p:txBody>
          <a:bodyPr/>
          <a:lstStyle/>
          <a:p>
            <a:fld id="{42AC49D9-311B-4A4C-B975-9A6E535768C4}" type="datetime5">
              <a:rPr lang="en-US" smtClean="0"/>
              <a:t>23-Jul-8</a:t>
            </a:fld>
            <a:endParaRPr 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97066D8-E38D-5F70-A60F-26B629C10E1C}"/>
              </a:ext>
            </a:extLst>
          </p:cNvPr>
          <p:cNvSpPr txBox="1">
            <a:spLocks/>
          </p:cNvSpPr>
          <p:nvPr/>
        </p:nvSpPr>
        <p:spPr>
          <a:xfrm>
            <a:off x="10223945" y="6715616"/>
            <a:ext cx="558914" cy="457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8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C25D-CBE6-144B-5994-C6287B796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Brewing in the pot</a:t>
            </a:r>
            <a:br>
              <a:rPr lang="it-IT" dirty="0"/>
            </a:br>
            <a:endParaRPr lang="en-1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89F03-642D-7983-9417-0FA1C4ACB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99BA-AC88-42FB-B8BE-FF1867FF2DFC}" type="datetime5">
              <a:rPr lang="en-US" smtClean="0"/>
              <a:t>23-Jul-8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4F7F14-2944-3A96-37AE-805C0EA7B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9960151-CBF5-6387-4DC7-0E4AED43EB4B}"/>
              </a:ext>
            </a:extLst>
          </p:cNvPr>
          <p:cNvSpPr/>
          <p:nvPr/>
        </p:nvSpPr>
        <p:spPr>
          <a:xfrm>
            <a:off x="687971" y="1534278"/>
            <a:ext cx="11181803" cy="473574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100" b="1" i="1" dirty="0">
                <a:solidFill>
                  <a:srgbClr val="FF0000"/>
                </a:solidFill>
              </a:rPr>
              <a:t>Soon to be standard activities</a:t>
            </a:r>
          </a:p>
          <a:p>
            <a:pPr>
              <a:lnSpc>
                <a:spcPct val="150000"/>
              </a:lnSpc>
            </a:pPr>
            <a:r>
              <a:rPr lang="en-GB" sz="2100" b="1" i="1" dirty="0">
                <a:solidFill>
                  <a:schemeClr val="tx1"/>
                </a:solidFill>
              </a:rPr>
              <a:t>1 – Artificial Intelligence for Health (MPAI-AIH) </a:t>
            </a:r>
          </a:p>
          <a:p>
            <a:pPr>
              <a:lnSpc>
                <a:spcPct val="150000"/>
              </a:lnSpc>
            </a:pPr>
            <a:r>
              <a:rPr lang="en-GB" sz="2100" b="1" i="1" dirty="0">
                <a:solidFill>
                  <a:schemeClr val="tx1"/>
                </a:solidFill>
              </a:rPr>
              <a:t>2 – Extended Reality Venues (MPAI-XRV)</a:t>
            </a:r>
          </a:p>
          <a:p>
            <a:pPr algn="ctr">
              <a:lnSpc>
                <a:spcPct val="150000"/>
              </a:lnSpc>
            </a:pPr>
            <a:r>
              <a:rPr lang="en-GB" sz="2100" b="1" i="1" dirty="0">
                <a:solidFill>
                  <a:srgbClr val="FF0000"/>
                </a:solidFill>
              </a:rPr>
              <a:t>Exploring</a:t>
            </a:r>
          </a:p>
          <a:p>
            <a:pPr>
              <a:lnSpc>
                <a:spcPct val="150000"/>
              </a:lnSpc>
            </a:pPr>
            <a:r>
              <a:rPr lang="en-GB" sz="2100" b="1" i="1" dirty="0">
                <a:solidFill>
                  <a:schemeClr val="tx1"/>
                </a:solidFill>
              </a:rPr>
              <a:t>3 - AI-based End-to-End Video Coding</a:t>
            </a:r>
          </a:p>
          <a:p>
            <a:pPr>
              <a:lnSpc>
                <a:spcPct val="150000"/>
              </a:lnSpc>
            </a:pPr>
            <a:r>
              <a:rPr lang="en-GB" sz="2100" b="1" i="1" dirty="0">
                <a:solidFill>
                  <a:schemeClr val="tx1"/>
                </a:solidFill>
              </a:rPr>
              <a:t>4 - AI-Enhanced Video Coding</a:t>
            </a:r>
          </a:p>
          <a:p>
            <a:pPr>
              <a:lnSpc>
                <a:spcPct val="150000"/>
              </a:lnSpc>
            </a:pPr>
            <a:r>
              <a:rPr lang="en-GB" sz="2100" b="1" i="1" dirty="0">
                <a:solidFill>
                  <a:schemeClr val="tx1"/>
                </a:solidFill>
              </a:rPr>
              <a:t>5 - Server-based Predictive Multiplayer Gaming (MPAI-SPG) </a:t>
            </a:r>
          </a:p>
        </p:txBody>
      </p:sp>
    </p:spTree>
    <p:extLst>
      <p:ext uri="{BB962C8B-B14F-4D97-AF65-F5344CB8AC3E}">
        <p14:creationId xmlns:p14="http://schemas.microsoft.com/office/powerpoint/2010/main" val="321013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B09D3-7B39-861C-A108-37EA724B0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MPAI and IEEE</a:t>
            </a:r>
            <a:endParaRPr lang="en-15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07C9A-CD4F-44F3-0FE2-5461079C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99BA-AC88-42FB-B8BE-FF1867FF2DFC}" type="datetime5">
              <a:rPr lang="en-US" smtClean="0"/>
              <a:t>23-Jul-8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3EB234-35B2-520A-CC63-84D16814A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B8D577-0932-74E6-54C2-AF1E65811D52}"/>
              </a:ext>
            </a:extLst>
          </p:cNvPr>
          <p:cNvSpPr/>
          <p:nvPr/>
        </p:nvSpPr>
        <p:spPr>
          <a:xfrm>
            <a:off x="2091782" y="1731274"/>
            <a:ext cx="8181785" cy="3319175"/>
          </a:xfrm>
          <a:prstGeom prst="rect">
            <a:avLst/>
          </a:prstGeom>
          <a:gradFill flip="none" rotWithShape="1">
            <a:gsLst>
              <a:gs pos="59000">
                <a:srgbClr val="FFFF00"/>
              </a:gs>
              <a:gs pos="99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100" b="1" i="1" dirty="0">
                <a:solidFill>
                  <a:srgbClr val="FF0000"/>
                </a:solidFill>
              </a:rPr>
              <a:t>MPAI Technical Specifications adopted as IEEE standards</a:t>
            </a:r>
          </a:p>
          <a:p>
            <a:pPr marL="2286000" lvl="4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b="1" i="1" dirty="0">
                <a:solidFill>
                  <a:schemeClr val="tx1"/>
                </a:solidFill>
              </a:rPr>
              <a:t>MPAI-AIF – 3301-2022</a:t>
            </a:r>
          </a:p>
          <a:p>
            <a:pPr marL="2286000" lvl="4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b="1" i="1" dirty="0">
                <a:solidFill>
                  <a:schemeClr val="tx1"/>
                </a:solidFill>
              </a:rPr>
              <a:t>MPAI-CAE – 3302-2022</a:t>
            </a:r>
          </a:p>
          <a:p>
            <a:pPr marL="2286000" lvl="4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b="1" i="1" dirty="0">
                <a:solidFill>
                  <a:schemeClr val="tx1"/>
                </a:solidFill>
              </a:rPr>
              <a:t>MPAI-MMC – 3300-2022</a:t>
            </a:r>
          </a:p>
          <a:p>
            <a:pPr marL="2286000" lvl="4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b="1" i="1" dirty="0">
                <a:solidFill>
                  <a:schemeClr val="tx1"/>
                </a:solidFill>
              </a:rPr>
              <a:t>MPAI-CUI – 3303-2023</a:t>
            </a:r>
          </a:p>
          <a:p>
            <a:pPr marL="2286000" lvl="4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b="1" i="1" dirty="0">
                <a:solidFill>
                  <a:schemeClr val="tx1"/>
                </a:solidFill>
              </a:rPr>
              <a:t>MPAI-NNW (on its way)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9CE05F-8D58-7133-52C2-6AF9E5F33053}"/>
              </a:ext>
            </a:extLst>
          </p:cNvPr>
          <p:cNvSpPr txBox="1"/>
          <p:nvPr/>
        </p:nvSpPr>
        <p:spPr>
          <a:xfrm>
            <a:off x="2317898" y="5336837"/>
            <a:ext cx="7771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this achieved in less than 3 years!</a:t>
            </a:r>
            <a:endParaRPr lang="en-GB" sz="4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6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PAI-new.potx" id="{ABC009C9-822D-4165-8021-9375D78AFCA6}" vid="{2FC7A188-69B2-4DCD-A995-53AC11DBF10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MPAI-new</Template>
  <TotalTime>3051</TotalTime>
  <Words>317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Filo</vt:lpstr>
      <vt:lpstr>The MPAI work program in six slides</vt:lpstr>
      <vt:lpstr>Who is MPAI?</vt:lpstr>
      <vt:lpstr>MPAI standards</vt:lpstr>
      <vt:lpstr>More MPAI standards</vt:lpstr>
      <vt:lpstr>Five more standards available soon (September 2023) </vt:lpstr>
      <vt:lpstr>Brewing in the pot </vt:lpstr>
      <vt:lpstr>MPAI and IEEE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Metaverse functionalities</dc:title>
  <dc:creator>Leonardo Chiariglione</dc:creator>
  <cp:lastModifiedBy>Leonardo Chiariglione</cp:lastModifiedBy>
  <cp:revision>7</cp:revision>
  <dcterms:created xsi:type="dcterms:W3CDTF">2023-06-18T14:55:25Z</dcterms:created>
  <dcterms:modified xsi:type="dcterms:W3CDTF">2023-07-08T01:56:56Z</dcterms:modified>
</cp:coreProperties>
</file>