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1046" r:id="rId2"/>
    <p:sldId id="1472" r:id="rId3"/>
    <p:sldId id="1048" r:id="rId4"/>
    <p:sldId id="1047" r:id="rId5"/>
    <p:sldId id="1050" r:id="rId6"/>
    <p:sldId id="1051" r:id="rId7"/>
    <p:sldId id="1477" r:id="rId8"/>
    <p:sldId id="1474" r:id="rId9"/>
    <p:sldId id="1475" r:id="rId10"/>
    <p:sldId id="1476" r:id="rId11"/>
    <p:sldId id="1482" r:id="rId12"/>
    <p:sldId id="1484" r:id="rId13"/>
    <p:sldId id="1483" r:id="rId14"/>
    <p:sldId id="1488" r:id="rId15"/>
    <p:sldId id="1489" r:id="rId16"/>
    <p:sldId id="1478" r:id="rId17"/>
    <p:sldId id="2682" r:id="rId18"/>
    <p:sldId id="14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E0E3FB-5D7A-4F5E-FD72-C1F51DE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05EA6-CE62-E835-8508-A880E960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87F59A-79E0-EA17-418F-CF6C0FE83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F9DF0-33DE-692D-A35A-4C9AC2E0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1B6EA4-70AB-A6C3-D098-2393F9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5F9BB-F7B2-742B-C640-3E8C058B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94F0D3-A7EA-FE4D-0296-D7CB4872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5990F-C2C1-3C01-7C90-A5941AFF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58BACD-F832-F811-EDF7-CCA498BA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A950FF-3E9E-D373-81DC-68A71058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031BE-3B6A-3DD7-F0B3-B409869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9C0730-5EC3-7BA6-7056-5D910A2C7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EEAB7-0068-BFF0-3552-33A40307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872378-FB29-14EC-5C29-D9270E3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BA72-C385-B528-1F4C-32C9DAB1F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849C46-B45C-7CEB-FB2D-02225E153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3BCAE7-E9AE-3E3D-465D-1F5FC73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88D8A-17B3-E4D2-F90E-FEB10C8E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68D966-3350-4CD2-B498-40B1AE2D1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707" y="6487604"/>
            <a:ext cx="779767" cy="370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2023/03/31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5756" y="6492875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C8385-D5CA-12F6-7186-B57902B79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1B92-46AF-E048-B44A-7F71254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35B-6773-A5D5-7B8F-6CE2233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EE744B-6B6C-E184-59C7-83FDC36E8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82779F-AD61-4C1D-0FF0-EA73B61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EE99-96A4-3077-86E1-C3F316C1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90CE6-7311-56C8-7FB3-14F1268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6DD186-AF0C-C1D3-0CAE-728BA75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7B546C-5E52-CC0F-6695-EAFFE6E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0D185-5924-603F-C320-D428482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2D24FE-D459-E8CD-B95C-84020541D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how-to-join/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s://www.mpai.communit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hyperlink" Target="https://experts.mpai.community/software/mpai-nnw" TargetMode="External"/><Relationship Id="rId4" Type="http://schemas.openxmlformats.org/officeDocument/2006/relationships/hyperlink" Target="http://nnw.mpai.communit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pai.commun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pai.community/how-to-join/" TargetMode="External"/><Relationship Id="rId4" Type="http://schemas.openxmlformats.org/officeDocument/2006/relationships/hyperlink" Target="http://nnw.mpai.commun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C880AF-2D9A-D9B0-96AA-DD347C21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99" y="2887902"/>
            <a:ext cx="9628042" cy="2024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Neural Network Watermarking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C9B92D-F2D8-DEA1-24FD-C11E6319B339}"/>
              </a:ext>
            </a:extLst>
          </p:cNvPr>
          <p:cNvSpPr txBox="1">
            <a:spLocks/>
          </p:cNvSpPr>
          <p:nvPr/>
        </p:nvSpPr>
        <p:spPr>
          <a:xfrm>
            <a:off x="6789743" y="4632160"/>
            <a:ext cx="4996328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7BAE80-F767-9F0A-48F2-A9B321FF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47" y="4912306"/>
            <a:ext cx="9853365" cy="9913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2023/12/12 T15:00UTC</a:t>
            </a:r>
          </a:p>
          <a:p>
            <a:pPr algn="ctr"/>
            <a:r>
              <a:rPr lang="en-GB" sz="2400" dirty="0"/>
              <a:t>http://</a:t>
            </a:r>
            <a:r>
              <a:rPr lang="en-GB" sz="2400" dirty="0" err="1"/>
              <a:t>nnw.mpai.community</a:t>
            </a:r>
            <a:r>
              <a:rPr lang="en-GB" sz="2400" dirty="0"/>
              <a:t> </a:t>
            </a:r>
            <a:endParaRPr lang="en-150" sz="2400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98503FC-DF1E-A726-AE52-5A2CFD1F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06" y="4083565"/>
            <a:ext cx="5635702" cy="1833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68" y="2096413"/>
            <a:ext cx="5701937" cy="129884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907838" y="2153784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cxnSp>
        <p:nvCxnSpPr>
          <p:cNvPr id="8" name="Connecteur droit avec flèche 7"/>
          <p:cNvCxnSpPr>
            <a:cxnSpLocks/>
            <a:stCxn id="7" idx="4"/>
          </p:cNvCxnSpPr>
          <p:nvPr/>
        </p:nvCxnSpPr>
        <p:spPr>
          <a:xfrm>
            <a:off x="4539605" y="2598768"/>
            <a:ext cx="2" cy="438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866228" y="4583959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6508" y="3043752"/>
            <a:ext cx="2245840" cy="345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Memory_footprint</a:t>
            </a:r>
            <a:endParaRPr lang="en-GB" dirty="0"/>
          </a:p>
        </p:txBody>
      </p:sp>
      <p:cxnSp>
        <p:nvCxnSpPr>
          <p:cNvPr id="15" name="Connecteur droit avec flèche 14"/>
          <p:cNvCxnSpPr>
            <a:cxnSpLocks/>
            <a:stCxn id="14" idx="2"/>
            <a:endCxn id="16" idx="0"/>
          </p:cNvCxnSpPr>
          <p:nvPr/>
        </p:nvCxnSpPr>
        <p:spPr>
          <a:xfrm flipH="1">
            <a:off x="4497996" y="3388964"/>
            <a:ext cx="1432" cy="43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460733" y="3821043"/>
            <a:ext cx="2074525" cy="345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Time_module</a:t>
            </a:r>
            <a:endParaRPr lang="en-GB" dirty="0"/>
          </a:p>
        </p:txBody>
      </p:sp>
      <p:cxnSp>
        <p:nvCxnSpPr>
          <p:cNvPr id="17" name="Connecteur droit avec flèche 16"/>
          <p:cNvCxnSpPr>
            <a:stCxn id="16" idx="2"/>
            <a:endCxn id="10" idx="0"/>
          </p:cNvCxnSpPr>
          <p:nvPr/>
        </p:nvCxnSpPr>
        <p:spPr>
          <a:xfrm flipH="1">
            <a:off x="4497995" y="4166255"/>
            <a:ext cx="1" cy="41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F6231D52-3C19-FB5C-EAD1-FA99C58C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DBC5694-F743-B89E-0E22-2B15A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dirty="0"/>
              <a:t>								</a:t>
            </a:r>
            <a:r>
              <a:rPr lang="en-GB" i="1" dirty="0"/>
              <a:t>Computational cost evaluation</a:t>
            </a:r>
          </a:p>
        </p:txBody>
      </p:sp>
      <p:grpSp>
        <p:nvGrpSpPr>
          <p:cNvPr id="2" name="Groupe 8">
            <a:extLst>
              <a:ext uri="{FF2B5EF4-FFF2-40B4-BE49-F238E27FC236}">
                <a16:creationId xmlns:a16="http://schemas.microsoft.com/office/drawing/2014/main" id="{51ED31E2-E0CC-C378-5B85-EF48D049500A}"/>
              </a:ext>
            </a:extLst>
          </p:cNvPr>
          <p:cNvGrpSpPr/>
          <p:nvPr/>
        </p:nvGrpSpPr>
        <p:grpSpPr>
          <a:xfrm>
            <a:off x="9917666" y="69669"/>
            <a:ext cx="2274333" cy="797908"/>
            <a:chOff x="9616066" y="0"/>
            <a:chExt cx="2848623" cy="1101069"/>
          </a:xfrm>
        </p:grpSpPr>
        <p:pic>
          <p:nvPicPr>
            <p:cNvPr id="3" name="Picture 4" descr="Measurement Icon #218105 - Free Icons Library">
              <a:extLst>
                <a:ext uri="{FF2B5EF4-FFF2-40B4-BE49-F238E27FC236}">
                  <a16:creationId xmlns:a16="http://schemas.microsoft.com/office/drawing/2014/main" id="{031861CE-5441-F22A-A0FE-CF49974E7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066" y="238299"/>
              <a:ext cx="593696" cy="59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6">
              <a:extLst>
                <a:ext uri="{FF2B5EF4-FFF2-40B4-BE49-F238E27FC236}">
                  <a16:creationId xmlns:a16="http://schemas.microsoft.com/office/drawing/2014/main" id="{C5214660-49F7-9801-F66E-8FBA10B1F35F}"/>
                </a:ext>
              </a:extLst>
            </p:cNvPr>
            <p:cNvSpPr txBox="1"/>
            <p:nvPr/>
          </p:nvSpPr>
          <p:spPr>
            <a:xfrm>
              <a:off x="10209763" y="0"/>
              <a:ext cx="1982237" cy="57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</a:t>
              </a: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of the insertion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ZoneTexte 7">
              <a:extLst>
                <a:ext uri="{FF2B5EF4-FFF2-40B4-BE49-F238E27FC236}">
                  <a16:creationId xmlns:a16="http://schemas.microsoft.com/office/drawing/2014/main" id="{A321F399-C679-C834-44E7-B72E22073B43}"/>
                </a:ext>
              </a:extLst>
            </p:cNvPr>
            <p:cNvSpPr txBox="1"/>
            <p:nvPr/>
          </p:nvSpPr>
          <p:spPr>
            <a:xfrm>
              <a:off x="10209763" y="506469"/>
              <a:ext cx="2254926" cy="59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</a:t>
              </a: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of the detection/decoding phase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E23DB-D356-CC07-7454-65B3F399AE09}"/>
              </a:ext>
            </a:extLst>
          </p:cNvPr>
          <p:cNvSpPr/>
          <p:nvPr/>
        </p:nvSpPr>
        <p:spPr>
          <a:xfrm>
            <a:off x="9917665" y="28980"/>
            <a:ext cx="2238660" cy="8385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7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F6231D52-3C19-FB5C-EAD1-FA99C58C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DBC5694-F743-B89E-0E22-2B15A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424868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sz="2200" i="1" dirty="0"/>
              <a:t>Upgrading convention MPAI workflows with watermarking </a:t>
            </a:r>
            <a:br>
              <a:rPr lang="en-GB" sz="2200" i="1" dirty="0"/>
            </a:br>
            <a:r>
              <a:rPr lang="en-GB" sz="2200" i="1" dirty="0"/>
              <a:t>functionalities</a:t>
            </a:r>
            <a:endParaRPr lang="en-GB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B99AD-2352-F47C-D48B-BA6493D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09857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Example: End-user use-case “Question Answering AIM” </a:t>
            </a:r>
          </a:p>
          <a:p>
            <a:pPr lvl="1"/>
            <a:r>
              <a:rPr lang="en-GB" sz="1800" dirty="0"/>
              <a:t>Buy a “Question Answering” solution </a:t>
            </a:r>
          </a:p>
          <a:p>
            <a:pPr lvl="1"/>
            <a:r>
              <a:rPr lang="en-GB" sz="1800" dirty="0"/>
              <a:t>Make sure about the authenticity of the inference produced by that AIM: </a:t>
            </a:r>
          </a:p>
          <a:p>
            <a:pPr lvl="3"/>
            <a:r>
              <a:rPr lang="en-GB" sz="1400" dirty="0"/>
              <a:t>IPR protection</a:t>
            </a:r>
          </a:p>
          <a:p>
            <a:pPr lvl="3"/>
            <a:r>
              <a:rPr lang="en-GB" sz="1400" dirty="0"/>
              <a:t>No counter fighting</a:t>
            </a:r>
          </a:p>
          <a:p>
            <a:pPr lvl="3"/>
            <a:r>
              <a:rPr lang="en-GB" sz="1400" dirty="0"/>
              <a:t>No malicious (</a:t>
            </a:r>
            <a:r>
              <a:rPr lang="en-GB" sz="1400" i="1" dirty="0" err="1"/>
              <a:t>adversial</a:t>
            </a:r>
            <a:r>
              <a:rPr lang="en-GB" sz="1400" dirty="0"/>
              <a:t>) tempering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b="1" i="1" dirty="0">
              <a:highlight>
                <a:srgbClr val="00FF00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F8C83E-7ED1-1695-F7F5-84B2F56A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29" y="3630004"/>
            <a:ext cx="5288194" cy="2546363"/>
          </a:xfrm>
          <a:prstGeom prst="rect">
            <a:avLst/>
          </a:prstGeom>
        </p:spPr>
      </p:pic>
      <p:grpSp>
        <p:nvGrpSpPr>
          <p:cNvPr id="5" name="Groupe 6">
            <a:extLst>
              <a:ext uri="{FF2B5EF4-FFF2-40B4-BE49-F238E27FC236}">
                <a16:creationId xmlns:a16="http://schemas.microsoft.com/office/drawing/2014/main" id="{CCFA725F-1444-5683-3C55-BD1986B0B973}"/>
              </a:ext>
            </a:extLst>
          </p:cNvPr>
          <p:cNvGrpSpPr/>
          <p:nvPr/>
        </p:nvGrpSpPr>
        <p:grpSpPr>
          <a:xfrm>
            <a:off x="1302026" y="4571311"/>
            <a:ext cx="4464181" cy="1866490"/>
            <a:chOff x="6126234" y="4634203"/>
            <a:chExt cx="5294993" cy="2111858"/>
          </a:xfrm>
        </p:grpSpPr>
        <p:grpSp>
          <p:nvGrpSpPr>
            <p:cNvPr id="7" name="Groupe 23">
              <a:extLst>
                <a:ext uri="{FF2B5EF4-FFF2-40B4-BE49-F238E27FC236}">
                  <a16:creationId xmlns:a16="http://schemas.microsoft.com/office/drawing/2014/main" id="{C8505F45-CB58-8A3E-B768-FF2654C544F4}"/>
                </a:ext>
              </a:extLst>
            </p:cNvPr>
            <p:cNvGrpSpPr/>
            <p:nvPr/>
          </p:nvGrpSpPr>
          <p:grpSpPr>
            <a:xfrm>
              <a:off x="7031553" y="4834108"/>
              <a:ext cx="1073708" cy="1071537"/>
              <a:chOff x="4969645" y="4522928"/>
              <a:chExt cx="1433649" cy="1433649"/>
            </a:xfrm>
          </p:grpSpPr>
          <p:pic>
            <p:nvPicPr>
              <p:cNvPr id="20" name="Picture 6" descr="Neural Network Icons - Download Free Vector Icons | Noun Project">
                <a:extLst>
                  <a:ext uri="{FF2B5EF4-FFF2-40B4-BE49-F238E27FC236}">
                    <a16:creationId xmlns:a16="http://schemas.microsoft.com/office/drawing/2014/main" id="{CEE562AA-62E3-5051-A6D5-5987C0478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645" y="4522928"/>
                <a:ext cx="1433649" cy="1433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5">
                <a:extLst>
                  <a:ext uri="{FF2B5EF4-FFF2-40B4-BE49-F238E27FC236}">
                    <a16:creationId xmlns:a16="http://schemas.microsoft.com/office/drawing/2014/main" id="{D561B2D1-2C10-910C-5BBE-27280A22E854}"/>
                  </a:ext>
                </a:extLst>
              </p:cNvPr>
              <p:cNvSpPr/>
              <p:nvPr/>
            </p:nvSpPr>
            <p:spPr>
              <a:xfrm>
                <a:off x="5680714" y="5153275"/>
                <a:ext cx="76597" cy="1703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e 26">
              <a:extLst>
                <a:ext uri="{FF2B5EF4-FFF2-40B4-BE49-F238E27FC236}">
                  <a16:creationId xmlns:a16="http://schemas.microsoft.com/office/drawing/2014/main" id="{717F4396-31A2-0B59-72DC-561C56A63E0F}"/>
                </a:ext>
              </a:extLst>
            </p:cNvPr>
            <p:cNvGrpSpPr/>
            <p:nvPr/>
          </p:nvGrpSpPr>
          <p:grpSpPr>
            <a:xfrm>
              <a:off x="6297415" y="5329297"/>
              <a:ext cx="1736959" cy="1167002"/>
              <a:chOff x="6083117" y="824359"/>
              <a:chExt cx="1736959" cy="1167002"/>
            </a:xfrm>
          </p:grpSpPr>
          <p:pic>
            <p:nvPicPr>
              <p:cNvPr id="17" name="Graphique 44" descr="Utilisateur contour">
                <a:extLst>
                  <a:ext uri="{FF2B5EF4-FFF2-40B4-BE49-F238E27FC236}">
                    <a16:creationId xmlns:a16="http://schemas.microsoft.com/office/drawing/2014/main" id="{0D026EEB-835D-BD92-6C21-4EDCAB4E9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53575" y="82435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6C23B166-AE3D-3746-7481-E87780C07DF3}"/>
                  </a:ext>
                </a:extLst>
              </p:cNvPr>
              <p:cNvSpPr txBox="1"/>
              <p:nvPr/>
            </p:nvSpPr>
            <p:spPr>
              <a:xfrm>
                <a:off x="6083117" y="1714362"/>
                <a:ext cx="17369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End-user</a:t>
                </a:r>
              </a:p>
            </p:txBody>
          </p:sp>
        </p:grpSp>
        <p:sp>
          <p:nvSpPr>
            <p:cNvPr id="9" name="ZoneTexte 29">
              <a:extLst>
                <a:ext uri="{FF2B5EF4-FFF2-40B4-BE49-F238E27FC236}">
                  <a16:creationId xmlns:a16="http://schemas.microsoft.com/office/drawing/2014/main" id="{F8F58948-472C-BA5C-2D30-BF9F29A15136}"/>
                </a:ext>
              </a:extLst>
            </p:cNvPr>
            <p:cNvSpPr txBox="1"/>
            <p:nvPr/>
          </p:nvSpPr>
          <p:spPr>
            <a:xfrm>
              <a:off x="7031553" y="5690132"/>
              <a:ext cx="1156275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Watermarked NN</a:t>
              </a:r>
            </a:p>
          </p:txBody>
        </p:sp>
        <p:sp>
          <p:nvSpPr>
            <p:cNvPr id="10" name="Ellipse 30">
              <a:extLst>
                <a:ext uri="{FF2B5EF4-FFF2-40B4-BE49-F238E27FC236}">
                  <a16:creationId xmlns:a16="http://schemas.microsoft.com/office/drawing/2014/main" id="{08F353D9-2363-CDE9-98A2-C59CE9DB3E1E}"/>
                </a:ext>
              </a:extLst>
            </p:cNvPr>
            <p:cNvSpPr/>
            <p:nvPr/>
          </p:nvSpPr>
          <p:spPr>
            <a:xfrm>
              <a:off x="6126234" y="4634203"/>
              <a:ext cx="2024754" cy="21118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èche droite 31">
              <a:extLst>
                <a:ext uri="{FF2B5EF4-FFF2-40B4-BE49-F238E27FC236}">
                  <a16:creationId xmlns:a16="http://schemas.microsoft.com/office/drawing/2014/main" id="{EDA87DAB-A417-CA9C-F0B1-103B6C6BF4E8}"/>
                </a:ext>
              </a:extLst>
            </p:cNvPr>
            <p:cNvSpPr/>
            <p:nvPr/>
          </p:nvSpPr>
          <p:spPr>
            <a:xfrm>
              <a:off x="8237920" y="5298291"/>
              <a:ext cx="1014145" cy="8702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e 32">
              <a:extLst>
                <a:ext uri="{FF2B5EF4-FFF2-40B4-BE49-F238E27FC236}">
                  <a16:creationId xmlns:a16="http://schemas.microsoft.com/office/drawing/2014/main" id="{2AC9393F-4A49-BD14-A974-C857CD7DC00C}"/>
                </a:ext>
              </a:extLst>
            </p:cNvPr>
            <p:cNvGrpSpPr/>
            <p:nvPr/>
          </p:nvGrpSpPr>
          <p:grpSpPr>
            <a:xfrm>
              <a:off x="9401042" y="4941043"/>
              <a:ext cx="1379153" cy="1341225"/>
              <a:chOff x="4969645" y="4522928"/>
              <a:chExt cx="1433649" cy="1433649"/>
            </a:xfrm>
          </p:grpSpPr>
          <p:pic>
            <p:nvPicPr>
              <p:cNvPr id="15" name="Picture 6" descr="Neural Network Icons - Download Free Vector Icons | Noun Project">
                <a:extLst>
                  <a:ext uri="{FF2B5EF4-FFF2-40B4-BE49-F238E27FC236}">
                    <a16:creationId xmlns:a16="http://schemas.microsoft.com/office/drawing/2014/main" id="{454B9E6D-0D15-4047-4EC8-11C8DB288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645" y="4522928"/>
                <a:ext cx="1433649" cy="1433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Ellipse 34">
                <a:extLst>
                  <a:ext uri="{FF2B5EF4-FFF2-40B4-BE49-F238E27FC236}">
                    <a16:creationId xmlns:a16="http://schemas.microsoft.com/office/drawing/2014/main" id="{859DE1B8-96B6-200B-2455-C67D4B1D2870}"/>
                  </a:ext>
                </a:extLst>
              </p:cNvPr>
              <p:cNvSpPr/>
              <p:nvPr/>
            </p:nvSpPr>
            <p:spPr>
              <a:xfrm>
                <a:off x="5680714" y="5153275"/>
                <a:ext cx="76597" cy="1703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6" descr="https://cdn-icons-png.flaticon.com/512/1212/1212158.png">
              <a:extLst>
                <a:ext uri="{FF2B5EF4-FFF2-40B4-BE49-F238E27FC236}">
                  <a16:creationId xmlns:a16="http://schemas.microsoft.com/office/drawing/2014/main" id="{2ADBAF6A-4C75-B642-CC3B-D591ACA28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100" y="5606185"/>
              <a:ext cx="526762" cy="5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36">
              <a:extLst>
                <a:ext uri="{FF2B5EF4-FFF2-40B4-BE49-F238E27FC236}">
                  <a16:creationId xmlns:a16="http://schemas.microsoft.com/office/drawing/2014/main" id="{F3DFB3A1-2132-7027-65A0-20133CB74156}"/>
                </a:ext>
              </a:extLst>
            </p:cNvPr>
            <p:cNvSpPr txBox="1"/>
            <p:nvPr/>
          </p:nvSpPr>
          <p:spPr>
            <a:xfrm>
              <a:off x="8990972" y="6188522"/>
              <a:ext cx="24302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Certification of the AI solution</a:t>
              </a:r>
            </a:p>
          </p:txBody>
        </p:sp>
      </p:grpSp>
      <p:pic>
        <p:nvPicPr>
          <p:cNvPr id="2" name="Image 5">
            <a:extLst>
              <a:ext uri="{FF2B5EF4-FFF2-40B4-BE49-F238E27FC236}">
                <a16:creationId xmlns:a16="http://schemas.microsoft.com/office/drawing/2014/main" id="{92D6D9FC-C026-0199-D7A1-D980AA417F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30051" r="50872" b="19093"/>
          <a:stretch/>
        </p:blipFill>
        <p:spPr>
          <a:xfrm>
            <a:off x="9967351" y="518508"/>
            <a:ext cx="2039367" cy="1492094"/>
          </a:xfrm>
          <a:prstGeom prst="rect">
            <a:avLst/>
          </a:prstGeom>
        </p:spPr>
      </p:pic>
      <p:sp>
        <p:nvSpPr>
          <p:cNvPr id="23" name="ZoneTexte 23">
            <a:extLst>
              <a:ext uri="{FF2B5EF4-FFF2-40B4-BE49-F238E27FC236}">
                <a16:creationId xmlns:a16="http://schemas.microsoft.com/office/drawing/2014/main" id="{BE01C121-2DB5-49ED-6E0A-F59149E3450B}"/>
              </a:ext>
            </a:extLst>
          </p:cNvPr>
          <p:cNvSpPr txBox="1"/>
          <p:nvPr/>
        </p:nvSpPr>
        <p:spPr>
          <a:xfrm>
            <a:off x="10144800" y="178998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What city is this?</a:t>
            </a:r>
          </a:p>
        </p:txBody>
      </p:sp>
    </p:spTree>
    <p:extLst>
      <p:ext uri="{BB962C8B-B14F-4D97-AF65-F5344CB8AC3E}">
        <p14:creationId xmlns:p14="http://schemas.microsoft.com/office/powerpoint/2010/main" val="258098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78" y="4641425"/>
            <a:ext cx="1124588" cy="948859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2556639"/>
          </a:xfrm>
        </p:spPr>
        <p:txBody>
          <a:bodyPr>
            <a:normAutofit/>
          </a:bodyPr>
          <a:lstStyle/>
          <a:p>
            <a:r>
              <a:rPr lang="en-GB" sz="2000" dirty="0"/>
              <a:t>Main novelty of MPAI-NNW RS v1.1 </a:t>
            </a:r>
          </a:p>
          <a:p>
            <a:pPr lvl="1"/>
            <a:r>
              <a:rPr lang="en-GB" sz="1800" dirty="0"/>
              <a:t>Python-based MPAI AIF implementation</a:t>
            </a:r>
          </a:p>
          <a:p>
            <a:pPr lvl="2"/>
            <a:r>
              <a:rPr lang="en-GB" sz="1600" dirty="0"/>
              <a:t>AIMs represented as Python classes with attributes being the ports and a “run” function </a:t>
            </a:r>
          </a:p>
          <a:p>
            <a:pPr lvl="2"/>
            <a:r>
              <a:rPr lang="en-GB" sz="1600" dirty="0"/>
              <a:t>Controller and User Agent built as server/client program</a:t>
            </a:r>
          </a:p>
          <a:p>
            <a:pPr lvl="2"/>
            <a:r>
              <a:rPr lang="en-GB" sz="1600" dirty="0"/>
              <a:t>JSON AIM/AIW metadata parsed in fully automatized manner for standard topologies (written from top to bottom and left to right)</a:t>
            </a:r>
          </a:p>
          <a:p>
            <a:pPr lvl="2"/>
            <a:r>
              <a:rPr lang="en-GB" sz="1600" dirty="0"/>
              <a:t>Hooks for C code are provided</a:t>
            </a:r>
            <a:endParaRPr lang="en-GB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sz="2200" i="1" dirty="0"/>
              <a:t>Upgrading convention MPAI workflows with watermarking functionalities</a:t>
            </a:r>
            <a:endParaRPr lang="en-GB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70" y="4862038"/>
            <a:ext cx="549049" cy="549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370" y="4977070"/>
            <a:ext cx="403806" cy="4038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77902" y="5626409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JSON &amp; AIMs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071" y="4747142"/>
            <a:ext cx="885825" cy="8858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675" y="4729753"/>
            <a:ext cx="885825" cy="8858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373" y="4729753"/>
            <a:ext cx="885825" cy="8858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86" y="4605638"/>
            <a:ext cx="3836645" cy="19380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434149" y="5626409"/>
            <a:ext cx="133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Controller.py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58788" y="5626409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Input.py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329241" y="562640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APIs.py</a:t>
            </a:r>
          </a:p>
        </p:txBody>
      </p:sp>
    </p:spTree>
    <p:extLst>
      <p:ext uri="{BB962C8B-B14F-4D97-AF65-F5344CB8AC3E}">
        <p14:creationId xmlns:p14="http://schemas.microsoft.com/office/powerpoint/2010/main" val="123073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5455" r="592" b="37091"/>
          <a:stretch/>
        </p:blipFill>
        <p:spPr>
          <a:xfrm>
            <a:off x="1787324" y="3479200"/>
            <a:ext cx="8763452" cy="2958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7207" y="6451086"/>
            <a:ext cx="8180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265991">
                    <a:lumMod val="75000"/>
                  </a:srgbClr>
                </a:solidFill>
              </a:rPr>
              <a:t>*</a:t>
            </a:r>
            <a:r>
              <a:rPr lang="en-GB" sz="1600" i="1" dirty="0" err="1">
                <a:solidFill>
                  <a:srgbClr val="265991">
                    <a:lumMod val="75000"/>
                  </a:srgbClr>
                </a:solidFill>
              </a:rPr>
              <a:t>getparse</a:t>
            </a:r>
            <a:r>
              <a:rPr lang="en-GB" sz="1600" i="1" dirty="0">
                <a:solidFill>
                  <a:srgbClr val="265991">
                    <a:lumMod val="75000"/>
                  </a:srgbClr>
                </a:solidFill>
              </a:rPr>
              <a:t> command asks for a .zip folder containing the AIMs and the JSON</a:t>
            </a:r>
            <a:endParaRPr lang="en-US" i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4A7FED3-FA42-68DF-6D86-EF880000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sz="2200" i="1" dirty="0"/>
              <a:t>Upgrading convention MPAI workflows with watermarking functionalities</a:t>
            </a:r>
            <a:endParaRPr lang="en-GB" i="1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694F055-7684-67AA-FA50-F17F850A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Main novelty of MPAI-NNW RS v1.1 </a:t>
            </a:r>
          </a:p>
          <a:p>
            <a:pPr lvl="1"/>
            <a:r>
              <a:rPr lang="en-GB" sz="1800" dirty="0"/>
              <a:t>Python-based MPAI AIF implementation</a:t>
            </a:r>
          </a:p>
          <a:p>
            <a:pPr lvl="2"/>
            <a:r>
              <a:rPr lang="en-GB" sz="1600" dirty="0"/>
              <a:t>AIMs represented as Python classes with attributes being the ports and a “run” function </a:t>
            </a:r>
          </a:p>
          <a:p>
            <a:pPr lvl="2"/>
            <a:r>
              <a:rPr lang="en-GB" sz="1600" dirty="0"/>
              <a:t>Controller and User Agent built as server/client program</a:t>
            </a:r>
          </a:p>
        </p:txBody>
      </p:sp>
    </p:spTree>
    <p:extLst>
      <p:ext uri="{BB962C8B-B14F-4D97-AF65-F5344CB8AC3E}">
        <p14:creationId xmlns:p14="http://schemas.microsoft.com/office/powerpoint/2010/main" val="25421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Main novelty of MPAI-NNW RS v1.1 </a:t>
            </a:r>
          </a:p>
          <a:p>
            <a:pPr lvl="1"/>
            <a:r>
              <a:rPr lang="en-GB" sz="1800" dirty="0"/>
              <a:t>Python-based MPAI AIF implementation</a:t>
            </a:r>
          </a:p>
          <a:p>
            <a:pPr lvl="2"/>
            <a:r>
              <a:rPr lang="en-GB" sz="1600" dirty="0"/>
              <a:t>AIMs represented as Python classes with attributes being the ports and a “run” function </a:t>
            </a:r>
          </a:p>
          <a:p>
            <a:pPr lvl="2"/>
            <a:r>
              <a:rPr lang="en-GB" sz="1600" dirty="0"/>
              <a:t>Controller and User Agent built as server/client program</a:t>
            </a:r>
          </a:p>
          <a:p>
            <a:pPr lvl="2"/>
            <a:r>
              <a:rPr lang="en-GB" sz="1600" dirty="0"/>
              <a:t>JSON AIM/AIW metadata parsed in fully automatized manner for standard topologies (written from top to bottom and left to right)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sz="2200" i="1" dirty="0"/>
              <a:t>Upgrading convention MPAI workflows with watermarking functionalities</a:t>
            </a:r>
            <a:endParaRPr lang="en-GB" i="1" dirty="0"/>
          </a:p>
        </p:txBody>
      </p:sp>
      <p:pic>
        <p:nvPicPr>
          <p:cNvPr id="2" name="Image 6">
            <a:extLst>
              <a:ext uri="{FF2B5EF4-FFF2-40B4-BE49-F238E27FC236}">
                <a16:creationId xmlns:a16="http://schemas.microsoft.com/office/drawing/2014/main" id="{A3CB5FF0-B4C3-F928-DDBF-789B5DB7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74" y="4191413"/>
            <a:ext cx="7367675" cy="26115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686E2A-628F-EC04-3880-C4BD008AD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5963" r="440" b="38482"/>
          <a:stretch/>
        </p:blipFill>
        <p:spPr>
          <a:xfrm>
            <a:off x="4928761" y="4002196"/>
            <a:ext cx="7280728" cy="23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Main novelty of MPAI-NNW RS v1.1 </a:t>
            </a:r>
          </a:p>
          <a:p>
            <a:pPr lvl="1"/>
            <a:r>
              <a:rPr lang="en-GB" sz="1800" dirty="0"/>
              <a:t>Python-based MPAI AIF implementation </a:t>
            </a:r>
          </a:p>
          <a:p>
            <a:pPr lvl="1"/>
            <a:r>
              <a:rPr lang="en-GB" sz="1800" dirty="0"/>
              <a:t>Achieves inference authentication through NNW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sz="2200" i="1" dirty="0"/>
              <a:t>Upgrading convention MPAI workflows with watermarking functionalities</a:t>
            </a:r>
            <a:endParaRPr lang="en-GB" i="1" dirty="0"/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id="{AE9E2D6B-6F7E-2631-4BAC-0F41D9DC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17" y="177660"/>
            <a:ext cx="3821029" cy="1839896"/>
          </a:xfrm>
          <a:prstGeom prst="rect">
            <a:avLst/>
          </a:prstGeom>
          <a:ln>
            <a:noFill/>
          </a:ln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0C2925B9-7C4A-A690-61F9-AB74632C2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575" r="591" b="9091"/>
          <a:stretch/>
        </p:blipFill>
        <p:spPr>
          <a:xfrm>
            <a:off x="2171700" y="3181937"/>
            <a:ext cx="7060178" cy="354267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B1E4F9F-8483-8B41-73AF-BA35115E2B70}"/>
              </a:ext>
            </a:extLst>
          </p:cNvPr>
          <p:cNvSpPr txBox="1">
            <a:spLocks/>
          </p:cNvSpPr>
          <p:nvPr/>
        </p:nvSpPr>
        <p:spPr>
          <a:xfrm>
            <a:off x="9500215" y="3499542"/>
            <a:ext cx="3156065" cy="225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/>
              <a:t>Answer</a:t>
            </a:r>
          </a:p>
          <a:p>
            <a:r>
              <a:rPr lang="en-GB" sz="2000" dirty="0"/>
              <a:t>Singapore</a:t>
            </a:r>
          </a:p>
          <a:p>
            <a:pPr marL="0" indent="0">
              <a:buNone/>
            </a:pPr>
            <a:r>
              <a:rPr lang="en-GB" sz="2000" dirty="0"/>
              <a:t>Authenticity proof:</a:t>
            </a:r>
          </a:p>
          <a:p>
            <a:r>
              <a:rPr lang="en-GB" sz="2000" dirty="0"/>
              <a:t>True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" name="Connecteur droit avec flèche 9">
            <a:extLst>
              <a:ext uri="{FF2B5EF4-FFF2-40B4-BE49-F238E27FC236}">
                <a16:creationId xmlns:a16="http://schemas.microsoft.com/office/drawing/2014/main" id="{EE0A4421-E155-98CB-5ACD-BFE115F95A08}"/>
              </a:ext>
            </a:extLst>
          </p:cNvPr>
          <p:cNvCxnSpPr/>
          <p:nvPr/>
        </p:nvCxnSpPr>
        <p:spPr>
          <a:xfrm flipH="1" flipV="1">
            <a:off x="3572296" y="3739931"/>
            <a:ext cx="5881736" cy="347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695796"/>
            <a:ext cx="10202586" cy="4714942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Develop a set of API to facilitate use of MPAI-NNW Reference Software</a:t>
            </a:r>
          </a:p>
          <a:p>
            <a:r>
              <a:rPr lang="en-GB" sz="2000" dirty="0"/>
              <a:t>Apply the MPAI-NNW Reference Software for other MPAI use cases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b="1" i="1" dirty="0">
              <a:highlight>
                <a:srgbClr val="00FF00"/>
              </a:highlight>
            </a:endParaRPr>
          </a:p>
          <a:p>
            <a:r>
              <a:rPr lang="en-GB" sz="2000" dirty="0"/>
              <a:t>The MPAI-NNW Standard is an IEEE Standard (3304)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9F5C6A-4D52-535E-6078-89E3F010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F14F63-745D-BF04-675B-CD6331C9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Next steps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BBB1A67-DD34-DB01-963D-4CF03E85C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40695"/>
              </p:ext>
            </p:extLst>
          </p:nvPr>
        </p:nvGraphicFramePr>
        <p:xfrm>
          <a:off x="5296609" y="2635806"/>
          <a:ext cx="58674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67400" imgH="2673350" progId="Paint.Picture">
                  <p:embed/>
                </p:oleObj>
              </mc:Choice>
              <mc:Fallback>
                <p:oleObj r:id="rId2" imgW="5867400" imgH="26733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609" y="2635806"/>
                        <a:ext cx="58674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548A175-F700-B67C-02C3-11F2EF384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9"/>
          <a:stretch/>
        </p:blipFill>
        <p:spPr>
          <a:xfrm>
            <a:off x="7154494" y="3325939"/>
            <a:ext cx="901700" cy="4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0" y="1996612"/>
            <a:ext cx="9340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https://www.mpai.community/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https://mpai.community/how-to-join/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http://nnw.mpai.community/</a:t>
            </a:r>
            <a:endParaRPr lang="fr-FR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MPAI-NNW RS </a:t>
            </a:r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at: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https://experts.mpai.community/software/mpai-nnw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23-Dec-12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17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17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17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17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3E11168-B8CD-4624-B5F7-97A5523B11C8}"/>
              </a:ext>
            </a:extLst>
          </p:cNvPr>
          <p:cNvSpPr txBox="1"/>
          <p:nvPr/>
        </p:nvSpPr>
        <p:spPr>
          <a:xfrm>
            <a:off x="3076071" y="5288383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linkClick r:id="rId2"/>
              </a:rPr>
              <a:t>https://www.mpai.community/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2693EC-3E44-40D9-8B9D-307CC71DD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2" y="887562"/>
            <a:ext cx="4871649" cy="2046092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74FF0AB-AEB8-814F-4C3F-713E3863AF41}"/>
              </a:ext>
            </a:extLst>
          </p:cNvPr>
          <p:cNvSpPr txBox="1"/>
          <p:nvPr/>
        </p:nvSpPr>
        <p:spPr>
          <a:xfrm>
            <a:off x="1520835" y="5925269"/>
            <a:ext cx="888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about NNW at </a:t>
            </a:r>
            <a:r>
              <a:rPr lang="en-US" sz="2800" dirty="0">
                <a:hlinkClick r:id="rId4"/>
              </a:rPr>
              <a:t>http://nnw.mpai.community/</a:t>
            </a:r>
            <a:endParaRPr lang="en-US" sz="2800" dirty="0"/>
          </a:p>
          <a:p>
            <a:pPr algn="ctr"/>
            <a:endParaRPr lang="en-150" sz="2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200D7FB-30FD-4D6E-836B-CDC7031BCF9F}"/>
              </a:ext>
            </a:extLst>
          </p:cNvPr>
          <p:cNvSpPr txBox="1"/>
          <p:nvPr/>
        </p:nvSpPr>
        <p:spPr>
          <a:xfrm>
            <a:off x="2928301" y="1189407"/>
            <a:ext cx="4437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Join MPAI</a:t>
            </a:r>
          </a:p>
          <a:p>
            <a:r>
              <a:rPr lang="en-GB" sz="4000" dirty="0"/>
              <a:t>Share the fun, </a:t>
            </a:r>
          </a:p>
          <a:p>
            <a:r>
              <a:rPr lang="en-GB" sz="4000" dirty="0"/>
              <a:t>Build the future!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0C9DB-5C41-4630-7F0D-0D9B2B078CE2}"/>
              </a:ext>
            </a:extLst>
          </p:cNvPr>
          <p:cNvSpPr txBox="1"/>
          <p:nvPr/>
        </p:nvSpPr>
        <p:spPr>
          <a:xfrm>
            <a:off x="3049793" y="3634309"/>
            <a:ext cx="7598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FR" dirty="0">
                <a:hlinkClick r:id="rId5"/>
              </a:rPr>
              <a:t>https://mpai.community/how-to-join/</a:t>
            </a:r>
            <a:endParaRPr lang="en-FR" dirty="0"/>
          </a:p>
          <a:p>
            <a:endParaRPr lang="en-FR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FCE222A6-A99D-521B-554F-32F4F17F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9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1490"/>
          </a:xfrm>
        </p:spPr>
        <p:txBody>
          <a:bodyPr/>
          <a:lstStyle/>
          <a:p>
            <a:r>
              <a:rPr lang="en-GB" dirty="0"/>
              <a:t>Neural Networks today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Deployed in an increasing variety of domains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Continuously renewed (industry &amp; academia)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the heart of various autonomous systems: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robots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Unmanned vehicles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Deployed in more and more critical domains: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Medical 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vehicles with passengers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Autonomous car with HUD (Head Up Display). Self-driving vehicle on city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80" y="3218869"/>
            <a:ext cx="2757833" cy="1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earcher at data analysis from experiment in the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9" y="5050146"/>
            <a:ext cx="2493539" cy="16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512/2234/22349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00" y="1523159"/>
            <a:ext cx="1324883" cy="13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008F82-4A28-5F6E-7582-597211E5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watermarking is useful for Neural Networks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Machine learning is a costly field:</a:t>
            </a:r>
          </a:p>
          <a:p>
            <a:pPr lvl="1"/>
            <a:r>
              <a:rPr lang="en-GB" dirty="0"/>
              <a:t>Buying AI solution ranges from $ 6000 to $300.000</a:t>
            </a:r>
          </a:p>
          <a:p>
            <a:pPr lvl="1"/>
            <a:r>
              <a:rPr lang="en-GB" dirty="0"/>
              <a:t>Renting a pre-built module costs around $ 40.000/year</a:t>
            </a:r>
          </a:p>
          <a:p>
            <a:r>
              <a:rPr lang="en-US" dirty="0"/>
              <a:t>A</a:t>
            </a:r>
            <a:r>
              <a:rPr lang="en-GB" dirty="0"/>
              <a:t>n AI solution could:</a:t>
            </a:r>
            <a:endParaRPr lang="en-US" dirty="0"/>
          </a:p>
          <a:p>
            <a:pPr lvl="1"/>
            <a:r>
              <a:rPr lang="en-GB" dirty="0"/>
              <a:t>use multiple alternative Neural Networks to provide an inference -&gt; identifying the one that actually produced the inference is important</a:t>
            </a:r>
          </a:p>
          <a:p>
            <a:pPr lvl="1"/>
            <a:r>
              <a:rPr lang="en-GB" dirty="0"/>
              <a:t>be shared among multiple users -&gt; keeping track of this process is useful </a:t>
            </a:r>
          </a:p>
          <a:p>
            <a:pPr lvl="1"/>
            <a:r>
              <a:rPr lang="en-GB" dirty="0"/>
              <a:t>be altered or maliciously attacked -&gt; identifying such modifications avoid faulty functioning </a:t>
            </a:r>
          </a:p>
          <a:p>
            <a:pPr lvl="1"/>
            <a:endParaRPr lang="en-GB" dirty="0"/>
          </a:p>
          <a:p>
            <a:r>
              <a:rPr lang="en-GB" sz="2000" b="1" dirty="0"/>
              <a:t>Ensuring traceability and integrity of Neural Networks becomes mandatory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4444" y="3499658"/>
            <a:ext cx="328337" cy="2519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5477" y="4121330"/>
            <a:ext cx="328337" cy="251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241" y="4487603"/>
            <a:ext cx="328337" cy="251979"/>
          </a:xfrm>
          <a:prstGeom prst="rect">
            <a:avLst/>
          </a:prstGeom>
        </p:spPr>
      </p:pic>
      <p:pic>
        <p:nvPicPr>
          <p:cNvPr id="1026" name="Picture 2" descr="Artificial Intelligence Market Size, Statistics 2022 to 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52" y="1495003"/>
            <a:ext cx="2816559" cy="16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E071314E-3BC9-FCCE-99BE-65737062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Watermarking synopsis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904999"/>
            <a:ext cx="10717762" cy="4704523"/>
          </a:xfrm>
        </p:spPr>
        <p:txBody>
          <a:bodyPr>
            <a:normAutofit/>
          </a:bodyPr>
          <a:lstStyle/>
          <a:p>
            <a:r>
              <a:rPr lang="en-GB" dirty="0"/>
              <a:t>Watermarking provides tools allowing to </a:t>
            </a:r>
            <a:r>
              <a:rPr lang="en-GB" b="1" dirty="0"/>
              <a:t>imperceptibly</a:t>
            </a:r>
            <a:r>
              <a:rPr lang="en-GB" dirty="0"/>
              <a:t> and </a:t>
            </a:r>
            <a:r>
              <a:rPr lang="en-GB" b="1" dirty="0"/>
              <a:t>persistently</a:t>
            </a:r>
            <a:r>
              <a:rPr lang="en-GB" dirty="0"/>
              <a:t> insert some </a:t>
            </a:r>
            <a:r>
              <a:rPr lang="en-GB" b="1" dirty="0"/>
              <a:t>data</a:t>
            </a:r>
            <a:r>
              <a:rPr lang="en-GB" dirty="0"/>
              <a:t> into original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Watermarking Neural Network is a new challenge:</a:t>
            </a:r>
          </a:p>
          <a:p>
            <a:pPr lvl="1"/>
            <a:r>
              <a:rPr lang="en-GB" dirty="0"/>
              <a:t>Watermark insertion is not </a:t>
            </a:r>
            <a:r>
              <a:rPr lang="en-GB" b="1" dirty="0"/>
              <a:t>static</a:t>
            </a:r>
            <a:r>
              <a:rPr lang="en-GB" dirty="0"/>
              <a:t> (as it was for media) but </a:t>
            </a:r>
            <a:r>
              <a:rPr lang="en-GB" b="1" dirty="0"/>
              <a:t>dynamic</a:t>
            </a:r>
            <a:r>
              <a:rPr lang="en-GB" dirty="0"/>
              <a:t>, as the watermark can also be:</a:t>
            </a:r>
          </a:p>
          <a:p>
            <a:pPr lvl="2"/>
            <a:r>
              <a:rPr lang="en-GB" i="1" dirty="0"/>
              <a:t>inserted during training</a:t>
            </a:r>
          </a:p>
          <a:p>
            <a:pPr lvl="2"/>
            <a:r>
              <a:rPr lang="en-GB" i="1" dirty="0"/>
              <a:t>detected from inference</a:t>
            </a:r>
          </a:p>
          <a:p>
            <a:pPr lvl="1"/>
            <a:r>
              <a:rPr lang="en-GB" dirty="0"/>
              <a:t>Evaluation of watermark impact on inference is much more complex than on multimedia quality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8349556" y="2730305"/>
            <a:ext cx="2855070" cy="1157212"/>
            <a:chOff x="7973185" y="2275140"/>
            <a:chExt cx="2855070" cy="1157212"/>
          </a:xfrm>
        </p:grpSpPr>
        <p:sp>
          <p:nvSpPr>
            <p:cNvPr id="29" name="Ellipse 28"/>
            <p:cNvSpPr/>
            <p:nvPr/>
          </p:nvSpPr>
          <p:spPr>
            <a:xfrm>
              <a:off x="8546041" y="2610140"/>
              <a:ext cx="1795932" cy="67081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Watermarking</a:t>
              </a:r>
            </a:p>
          </p:txBody>
        </p:sp>
        <p:sp>
          <p:nvSpPr>
            <p:cNvPr id="30" name="Oval 4"/>
            <p:cNvSpPr>
              <a:spLocks noChangeAspect="1" noChangeArrowheads="1"/>
            </p:cNvSpPr>
            <p:nvPr/>
          </p:nvSpPr>
          <p:spPr bwMode="auto">
            <a:xfrm>
              <a:off x="7973185" y="2941806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Robustness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spect="1" noChangeArrowheads="1"/>
            </p:cNvSpPr>
            <p:nvPr/>
          </p:nvSpPr>
          <p:spPr bwMode="auto">
            <a:xfrm>
              <a:off x="8843829" y="2275140"/>
              <a:ext cx="1104279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Imperceptibility</a:t>
              </a:r>
            </a:p>
          </p:txBody>
        </p:sp>
        <p:sp>
          <p:nvSpPr>
            <p:cNvPr id="32" name="Oval 5"/>
            <p:cNvSpPr>
              <a:spLocks noChangeAspect="1" noChangeArrowheads="1"/>
            </p:cNvSpPr>
            <p:nvPr/>
          </p:nvSpPr>
          <p:spPr bwMode="auto">
            <a:xfrm>
              <a:off x="9854772" y="2941807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Data payload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358" y="2535417"/>
            <a:ext cx="6368701" cy="1988277"/>
          </a:xfrm>
          <a:prstGeom prst="rect">
            <a:avLst/>
          </a:prstGeom>
        </p:spPr>
      </p:pic>
      <p:pic>
        <p:nvPicPr>
          <p:cNvPr id="1026" name="Picture 2" descr="https://cdn-icons-png.flaticon.com/512/8637/86371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2" y="4091865"/>
            <a:ext cx="518197" cy="5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91" b="-22179"/>
          <a:stretch/>
        </p:blipFill>
        <p:spPr bwMode="auto">
          <a:xfrm>
            <a:off x="8938647" y="4059038"/>
            <a:ext cx="410327" cy="7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-1" b="-9188"/>
          <a:stretch/>
        </p:blipFill>
        <p:spPr bwMode="auto">
          <a:xfrm>
            <a:off x="10063575" y="4050523"/>
            <a:ext cx="408889" cy="6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EBD9B0-A43E-55CD-EF50-962D57A9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que 17" descr="Loupe contour">
            <a:extLst>
              <a:ext uri="{FF2B5EF4-FFF2-40B4-BE49-F238E27FC236}">
                <a16:creationId xmlns:a16="http://schemas.microsoft.com/office/drawing/2014/main" id="{FF027A82-01E0-4C55-B239-DA59C600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762178" y="3981797"/>
            <a:ext cx="4003501" cy="3079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Watermarking use cases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4110" y="1904999"/>
            <a:ext cx="9800502" cy="4505739"/>
          </a:xfrm>
        </p:spPr>
        <p:txBody>
          <a:bodyPr/>
          <a:lstStyle/>
          <a:p>
            <a:pPr lvl="0"/>
            <a:r>
              <a:rPr lang="en-US" i="1" dirty="0"/>
              <a:t>Identify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the NN itself.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US" i="1" dirty="0"/>
              <a:t>Identify the actors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some or all the actors.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GB" dirty="0"/>
          </a:p>
          <a:p>
            <a:r>
              <a:rPr lang="en-US" i="1" dirty="0"/>
              <a:t>Verify the integrity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NN integrity.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6613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4" name="Picture 6" descr="Neural Network Icons - Download Free Vector Icons | Noun Project">
            <a:extLst>
              <a:ext uri="{FF2B5EF4-FFF2-40B4-BE49-F238E27FC236}">
                <a16:creationId xmlns:a16="http://schemas.microsoft.com/office/drawing/2014/main" id="{5BD88C16-D47B-4E37-9055-AB1131B0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73" y="4746465"/>
            <a:ext cx="1011081" cy="9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E6A5C01-3638-482E-B36B-5238B72D7F94}"/>
              </a:ext>
            </a:extLst>
          </p:cNvPr>
          <p:cNvCxnSpPr>
            <a:cxnSpLocks/>
          </p:cNvCxnSpPr>
          <p:nvPr/>
        </p:nvCxnSpPr>
        <p:spPr>
          <a:xfrm>
            <a:off x="8784499" y="5241548"/>
            <a:ext cx="83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553D20F5-012B-4EA3-8E2B-4C03DED4254A}"/>
              </a:ext>
            </a:extLst>
          </p:cNvPr>
          <p:cNvSpPr txBox="1"/>
          <p:nvPr/>
        </p:nvSpPr>
        <p:spPr>
          <a:xfrm>
            <a:off x="8501627" y="4828441"/>
            <a:ext cx="1117072" cy="3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/>
              <a:t>modification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C0F1F2C-EA33-4473-97E5-DE6A2E6DCC6E}"/>
              </a:ext>
            </a:extLst>
          </p:cNvPr>
          <p:cNvGrpSpPr/>
          <p:nvPr/>
        </p:nvGrpSpPr>
        <p:grpSpPr>
          <a:xfrm>
            <a:off x="7987518" y="4763500"/>
            <a:ext cx="888758" cy="990164"/>
            <a:chOff x="2940565" y="1917876"/>
            <a:chExt cx="1066245" cy="1066245"/>
          </a:xfrm>
        </p:grpSpPr>
        <p:pic>
          <p:nvPicPr>
            <p:cNvPr id="38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D97A7ECC-BB30-4C3F-A11A-169ACEE4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CF9C6D4-8E89-42D6-9660-6DADBE62467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5FAF5585-B9AA-4229-9BCA-55BB3513CF56}"/>
              </a:ext>
            </a:extLst>
          </p:cNvPr>
          <p:cNvSpPr txBox="1"/>
          <p:nvPr/>
        </p:nvSpPr>
        <p:spPr>
          <a:xfrm rot="19240891">
            <a:off x="6940897" y="6151051"/>
            <a:ext cx="1487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Integrity </a:t>
            </a:r>
          </a:p>
          <a:p>
            <a:pPr algn="ctr"/>
            <a:r>
              <a:rPr lang="en-US" sz="1050" i="1" dirty="0"/>
              <a:t>checker</a:t>
            </a:r>
          </a:p>
        </p:txBody>
      </p:sp>
      <p:sp>
        <p:nvSpPr>
          <p:cNvPr id="42" name="Organigramme : Disque magnétique 41">
            <a:extLst>
              <a:ext uri="{FF2B5EF4-FFF2-40B4-BE49-F238E27FC236}">
                <a16:creationId xmlns:a16="http://schemas.microsoft.com/office/drawing/2014/main" id="{46D60B9D-1DA3-4CEE-A850-4B754823F848}"/>
              </a:ext>
            </a:extLst>
          </p:cNvPr>
          <p:cNvSpPr/>
          <p:nvPr/>
        </p:nvSpPr>
        <p:spPr>
          <a:xfrm rot="16200000">
            <a:off x="8710604" y="2801777"/>
            <a:ext cx="715559" cy="28902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931A023-72A1-4E4A-A146-E8E5471B96CE}"/>
              </a:ext>
            </a:extLst>
          </p:cNvPr>
          <p:cNvSpPr/>
          <p:nvPr/>
        </p:nvSpPr>
        <p:spPr>
          <a:xfrm rot="16200000">
            <a:off x="8925254" y="2847199"/>
            <a:ext cx="102524" cy="103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e 43"/>
          <p:cNvGrpSpPr/>
          <p:nvPr/>
        </p:nvGrpSpPr>
        <p:grpSpPr>
          <a:xfrm>
            <a:off x="9137417" y="2655025"/>
            <a:ext cx="868277" cy="637230"/>
            <a:chOff x="9611534" y="4626559"/>
            <a:chExt cx="705629" cy="637230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6A954FA-6AF4-486F-B689-6E2A5D27CAE1}"/>
                </a:ext>
              </a:extLst>
            </p:cNvPr>
            <p:cNvSpPr txBox="1"/>
            <p:nvPr/>
          </p:nvSpPr>
          <p:spPr>
            <a:xfrm>
              <a:off x="9611534" y="4806050"/>
              <a:ext cx="705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accent1"/>
                  </a:solidFill>
                </a:rPr>
                <a:t>Detector</a:t>
              </a:r>
            </a:p>
          </p:txBody>
        </p:sp>
        <p:sp>
          <p:nvSpPr>
            <p:cNvPr id="46" name="Flèche droite 45"/>
            <p:cNvSpPr/>
            <p:nvPr/>
          </p:nvSpPr>
          <p:spPr>
            <a:xfrm>
              <a:off x="9696796" y="4626559"/>
              <a:ext cx="596443" cy="637230"/>
            </a:xfrm>
            <a:prstGeom prst="rightArrow">
              <a:avLst>
                <a:gd name="adj1" fmla="val 3946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Organigramme : Disque magnétique 46">
            <a:extLst>
              <a:ext uri="{FF2B5EF4-FFF2-40B4-BE49-F238E27FC236}">
                <a16:creationId xmlns:a16="http://schemas.microsoft.com/office/drawing/2014/main" id="{04F0A5F1-A324-4A3C-9792-F50A1AC9F840}"/>
              </a:ext>
            </a:extLst>
          </p:cNvPr>
          <p:cNvSpPr/>
          <p:nvPr/>
        </p:nvSpPr>
        <p:spPr>
          <a:xfrm rot="16200000">
            <a:off x="7716767" y="2815822"/>
            <a:ext cx="658311" cy="26093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input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0113274" y="2227248"/>
            <a:ext cx="755335" cy="285020"/>
            <a:chOff x="10289684" y="4806050"/>
            <a:chExt cx="755335" cy="28502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285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289684" y="4806050"/>
              <a:ext cx="7553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NN - 007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C0F1F2C-EA33-4473-97E5-DE6A2E6DCC6E}"/>
              </a:ext>
            </a:extLst>
          </p:cNvPr>
          <p:cNvGrpSpPr/>
          <p:nvPr/>
        </p:nvGrpSpPr>
        <p:grpSpPr>
          <a:xfrm>
            <a:off x="8087758" y="2520039"/>
            <a:ext cx="888758" cy="990164"/>
            <a:chOff x="2940565" y="1917876"/>
            <a:chExt cx="1066245" cy="1066245"/>
          </a:xfrm>
        </p:grpSpPr>
        <p:pic>
          <p:nvPicPr>
            <p:cNvPr id="53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D97A7ECC-BB30-4C3F-A11A-169ACEE4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CF9C6D4-8E89-42D6-9660-6DADBE62467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0040560" y="3274334"/>
            <a:ext cx="921149" cy="471666"/>
            <a:chOff x="10323604" y="4806050"/>
            <a:chExt cx="714239" cy="471666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4716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395789" y="4831066"/>
              <a:ext cx="5698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MPAI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property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221397-8BA2-A9E6-600F-5B39AB0C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Scope of the MPAI-NNW Standard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378" y="1616768"/>
            <a:ext cx="9836233" cy="45057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MPAI-NNW specifies methodologies </a:t>
            </a:r>
            <a:r>
              <a:rPr lang="en-US" b="1" dirty="0"/>
              <a:t>to evaluate </a:t>
            </a:r>
            <a:r>
              <a:rPr lang="en-US" dirty="0"/>
              <a:t>the following aspects of a neural network watermarking technology:</a:t>
            </a:r>
            <a:endParaRPr lang="en-GB" dirty="0"/>
          </a:p>
          <a:p>
            <a:pPr lvl="0">
              <a:buFont typeface="+mj-lt"/>
              <a:buAutoNum type="arabicPeriod"/>
            </a:pPr>
            <a:r>
              <a:rPr lang="en-US" b="1" dirty="0"/>
              <a:t>The impact on the performance of a watermarked neural network and/or on its inference.</a:t>
            </a:r>
            <a:endParaRPr lang="en-GB" b="1" dirty="0"/>
          </a:p>
          <a:p>
            <a:pPr lvl="0">
              <a:buFont typeface="+mj-lt"/>
              <a:buAutoNum type="arabicPeriod"/>
            </a:pPr>
            <a:r>
              <a:rPr lang="en-US" b="1" dirty="0"/>
              <a:t>How well a neural network watermarking detector/decoder can detect/decode a payload when the watermarked neural network has been modified.</a:t>
            </a:r>
            <a:endParaRPr lang="en-GB" b="1" dirty="0"/>
          </a:p>
          <a:p>
            <a:pPr lvl="0">
              <a:buFont typeface="+mj-lt"/>
              <a:buAutoNum type="arabicPeriod"/>
            </a:pPr>
            <a:r>
              <a:rPr lang="en-US" b="1" dirty="0"/>
              <a:t>The computational cost of injecting, detecting or decoding a payload in the watermarked neural network.</a:t>
            </a:r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r>
              <a:rPr lang="en-US" b="1" dirty="0"/>
              <a:t>s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4DF519-662F-C7E4-C5FC-2E437124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098EF7-A7BE-4E67-508A-4D39FCE0D9CA}"/>
              </a:ext>
            </a:extLst>
          </p:cNvPr>
          <p:cNvGrpSpPr/>
          <p:nvPr/>
        </p:nvGrpSpPr>
        <p:grpSpPr>
          <a:xfrm>
            <a:off x="1245570" y="4722654"/>
            <a:ext cx="3506193" cy="1544131"/>
            <a:chOff x="1166732" y="4581461"/>
            <a:chExt cx="4444486" cy="211185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BE8EE3-A113-5587-C618-A2F3F32F0E4D}"/>
                </a:ext>
              </a:extLst>
            </p:cNvPr>
            <p:cNvSpPr/>
            <p:nvPr/>
          </p:nvSpPr>
          <p:spPr>
            <a:xfrm>
              <a:off x="1166732" y="4581461"/>
              <a:ext cx="2024754" cy="211185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2A5F877-D0E3-D23F-7D89-53373D22C83D}"/>
                </a:ext>
              </a:extLst>
            </p:cNvPr>
            <p:cNvGrpSpPr/>
            <p:nvPr/>
          </p:nvGrpSpPr>
          <p:grpSpPr>
            <a:xfrm>
              <a:off x="4144741" y="4977370"/>
              <a:ext cx="1466477" cy="1360413"/>
              <a:chOff x="3535997" y="557300"/>
              <a:chExt cx="1144041" cy="1099362"/>
            </a:xfrm>
          </p:grpSpPr>
          <p:pic>
            <p:nvPicPr>
              <p:cNvPr id="8" name="Graphique 17" descr="Utilisateur avec un remplissage uni">
                <a:extLst>
                  <a:ext uri="{FF2B5EF4-FFF2-40B4-BE49-F238E27FC236}">
                    <a16:creationId xmlns:a16="http://schemas.microsoft.com/office/drawing/2014/main" id="{FA7F95FE-D642-F557-9BC1-14684A6B6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8331" y="5573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8D6E30-D20F-1D97-F70E-B27D3BE9CC6A}"/>
                  </a:ext>
                </a:extLst>
              </p:cNvPr>
              <p:cNvSpPr txBox="1"/>
              <p:nvPr/>
            </p:nvSpPr>
            <p:spPr>
              <a:xfrm>
                <a:off x="3535997" y="1316499"/>
                <a:ext cx="1144041" cy="34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MPAI Tester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77B825A-4503-8ABF-7AD1-C53B888EEC25}"/>
                </a:ext>
              </a:extLst>
            </p:cNvPr>
            <p:cNvGrpSpPr/>
            <p:nvPr/>
          </p:nvGrpSpPr>
          <p:grpSpPr>
            <a:xfrm>
              <a:off x="1337913" y="5276555"/>
              <a:ext cx="1736959" cy="1143584"/>
              <a:chOff x="6083117" y="824359"/>
              <a:chExt cx="1736959" cy="1143584"/>
            </a:xfrm>
          </p:grpSpPr>
          <p:pic>
            <p:nvPicPr>
              <p:cNvPr id="12" name="Graphique 44" descr="Utilisateur contour">
                <a:extLst>
                  <a:ext uri="{FF2B5EF4-FFF2-40B4-BE49-F238E27FC236}">
                    <a16:creationId xmlns:a16="http://schemas.microsoft.com/office/drawing/2014/main" id="{0F4058A4-73C9-DAE2-F5F7-CE8A01DD4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575" y="82435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268C807-1839-AA05-3024-FB527F1BAE04}"/>
                  </a:ext>
                </a:extLst>
              </p:cNvPr>
              <p:cNvSpPr txBox="1"/>
              <p:nvPr/>
            </p:nvSpPr>
            <p:spPr>
              <a:xfrm>
                <a:off x="6083117" y="1610148"/>
                <a:ext cx="1736959" cy="35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Watermark provider</a:t>
                </a: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026375-8540-7A67-9CCE-2311314A7D30}"/>
                </a:ext>
              </a:extLst>
            </p:cNvPr>
            <p:cNvSpPr txBox="1"/>
            <p:nvPr/>
          </p:nvSpPr>
          <p:spPr>
            <a:xfrm>
              <a:off x="2316406" y="5147106"/>
              <a:ext cx="540326" cy="4209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0C416C2-8589-FBC0-B5B6-AC5B6EE78B3A}"/>
                </a:ext>
              </a:extLst>
            </p:cNvPr>
            <p:cNvSpPr txBox="1"/>
            <p:nvPr/>
          </p:nvSpPr>
          <p:spPr>
            <a:xfrm>
              <a:off x="2316406" y="5739653"/>
              <a:ext cx="540326" cy="4209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D5A7DF8-454E-C3E4-F128-E384C42E3966}"/>
                </a:ext>
              </a:extLst>
            </p:cNvPr>
            <p:cNvGrpSpPr/>
            <p:nvPr/>
          </p:nvGrpSpPr>
          <p:grpSpPr>
            <a:xfrm>
              <a:off x="1337913" y="4984584"/>
              <a:ext cx="891730" cy="291971"/>
              <a:chOff x="411208" y="5133975"/>
              <a:chExt cx="1957922" cy="81456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09D941-F3BD-25A6-020A-02BC216AC868}"/>
                  </a:ext>
                </a:extLst>
              </p:cNvPr>
              <p:cNvSpPr/>
              <p:nvPr/>
            </p:nvSpPr>
            <p:spPr>
              <a:xfrm>
                <a:off x="678762" y="5390405"/>
                <a:ext cx="1690368" cy="558136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injector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CE0DF292-6BAF-16A6-1256-63CDEFB9A214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>
                <a:off x="411208" y="5669473"/>
                <a:ext cx="26755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Connecteur en angle 164">
                <a:extLst>
                  <a:ext uri="{FF2B5EF4-FFF2-40B4-BE49-F238E27FC236}">
                    <a16:creationId xmlns:a16="http://schemas.microsoft.com/office/drawing/2014/main" id="{54ED8E30-A653-B650-17DE-C5B3E7F11D35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663575" y="5133975"/>
                <a:ext cx="860371" cy="256430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0" name="Flèche droite 125">
              <a:extLst>
                <a:ext uri="{FF2B5EF4-FFF2-40B4-BE49-F238E27FC236}">
                  <a16:creationId xmlns:a16="http://schemas.microsoft.com/office/drawing/2014/main" id="{CE389269-1236-7E86-8CC7-31209CC2723D}"/>
                </a:ext>
              </a:extLst>
            </p:cNvPr>
            <p:cNvSpPr/>
            <p:nvPr/>
          </p:nvSpPr>
          <p:spPr>
            <a:xfrm>
              <a:off x="3312689" y="5081124"/>
              <a:ext cx="1071642" cy="1046189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FF8FAB6-9EA6-D678-39C1-4CFA21B90E51}"/>
                </a:ext>
              </a:extLst>
            </p:cNvPr>
            <p:cNvGrpSpPr/>
            <p:nvPr/>
          </p:nvGrpSpPr>
          <p:grpSpPr>
            <a:xfrm>
              <a:off x="2256266" y="5076498"/>
              <a:ext cx="865495" cy="906759"/>
              <a:chOff x="1623880" y="2591970"/>
              <a:chExt cx="1158808" cy="1643755"/>
            </a:xfrm>
          </p:grpSpPr>
          <p:sp>
            <p:nvSpPr>
              <p:cNvPr id="22" name="Trapèze 21">
                <a:extLst>
                  <a:ext uri="{FF2B5EF4-FFF2-40B4-BE49-F238E27FC236}">
                    <a16:creationId xmlns:a16="http://schemas.microsoft.com/office/drawing/2014/main" id="{1EED4B18-B3F7-BCA8-965D-D5370DD17852}"/>
                  </a:ext>
                </a:extLst>
              </p:cNvPr>
              <p:cNvSpPr/>
              <p:nvPr/>
            </p:nvSpPr>
            <p:spPr>
              <a:xfrm rot="5400000">
                <a:off x="1358154" y="2898459"/>
                <a:ext cx="1643755" cy="1030778"/>
              </a:xfrm>
              <a:prstGeom prst="trapezoid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829233B-AC17-DE9B-D10E-634A5514B6F7}"/>
                  </a:ext>
                </a:extLst>
              </p:cNvPr>
              <p:cNvSpPr txBox="1"/>
              <p:nvPr/>
            </p:nvSpPr>
            <p:spPr>
              <a:xfrm>
                <a:off x="1623880" y="2841797"/>
                <a:ext cx="1143550" cy="64860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detector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B174CEC8-F10D-5743-6720-566267E93EB4}"/>
                  </a:ext>
                </a:extLst>
              </p:cNvPr>
              <p:cNvSpPr txBox="1"/>
              <p:nvPr/>
            </p:nvSpPr>
            <p:spPr>
              <a:xfrm>
                <a:off x="1639138" y="3382213"/>
                <a:ext cx="1143550" cy="64860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decoder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D6DE34E5-015E-7EE2-C5CC-1E36C7C4EE9D}"/>
                  </a:ext>
                </a:extLst>
              </p:cNvPr>
              <p:cNvCxnSpPr>
                <a:stCxn id="22" idx="2"/>
                <a:endCxn id="22" idx="0"/>
              </p:cNvCxnSpPr>
              <p:nvPr/>
            </p:nvCxnSpPr>
            <p:spPr>
              <a:xfrm>
                <a:off x="1664643" y="3413849"/>
                <a:ext cx="103077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F3F44F61-3E9D-16FC-9723-0AD849859B3E}"/>
              </a:ext>
            </a:extLst>
          </p:cNvPr>
          <p:cNvGrpSpPr/>
          <p:nvPr/>
        </p:nvGrpSpPr>
        <p:grpSpPr>
          <a:xfrm>
            <a:off x="4705348" y="3720436"/>
            <a:ext cx="5343849" cy="1566963"/>
            <a:chOff x="4705348" y="3660802"/>
            <a:chExt cx="5343849" cy="1566963"/>
          </a:xfrm>
        </p:grpSpPr>
        <p:pic>
          <p:nvPicPr>
            <p:cNvPr id="4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B1A9A5C1-7814-BD59-4E98-2A0EF1F64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012672" y="4426374"/>
              <a:ext cx="664318" cy="51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D4FB02F3-BEB1-B3F8-179F-6C746F2D2784}"/>
                </a:ext>
              </a:extLst>
            </p:cNvPr>
            <p:cNvGrpSpPr/>
            <p:nvPr/>
          </p:nvGrpSpPr>
          <p:grpSpPr>
            <a:xfrm>
              <a:off x="5761566" y="4285939"/>
              <a:ext cx="1188532" cy="535771"/>
              <a:chOff x="471894" y="5094376"/>
              <a:chExt cx="1897233" cy="84922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F05F5B7-2F36-39BF-42D0-473E9EBE9142}"/>
                  </a:ext>
                </a:extLst>
              </p:cNvPr>
              <p:cNvSpPr/>
              <p:nvPr/>
            </p:nvSpPr>
            <p:spPr>
              <a:xfrm>
                <a:off x="1005840" y="5486400"/>
                <a:ext cx="1363287" cy="457200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injector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99B3878C-1398-71FD-F7E9-208B2FF7F74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>
                <a:off x="471894" y="5715000"/>
                <a:ext cx="53394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Connecteur en angle 161">
                <a:extLst>
                  <a:ext uri="{FF2B5EF4-FFF2-40B4-BE49-F238E27FC236}">
                    <a16:creationId xmlns:a16="http://schemas.microsoft.com/office/drawing/2014/main" id="{05F38C79-7E6F-4DCE-8761-28B706307E98}"/>
                  </a:ext>
                </a:extLst>
              </p:cNvPr>
              <p:cNvCxnSpPr>
                <a:cxnSpLocks/>
                <a:stCxn id="56" idx="3"/>
                <a:endCxn id="51" idx="0"/>
              </p:cNvCxnSpPr>
              <p:nvPr/>
            </p:nvCxnSpPr>
            <p:spPr>
              <a:xfrm>
                <a:off x="662243" y="5094376"/>
                <a:ext cx="1025241" cy="392024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EEC9BF-0A15-5DE7-AA1B-076DB0D7525B}"/>
                </a:ext>
              </a:extLst>
            </p:cNvPr>
            <p:cNvSpPr/>
            <p:nvPr/>
          </p:nvSpPr>
          <p:spPr>
            <a:xfrm>
              <a:off x="4705348" y="3660802"/>
              <a:ext cx="5247229" cy="30646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NNW - Evaluate performances of watermarking NN</a:t>
              </a:r>
            </a:p>
          </p:txBody>
        </p:sp>
        <p:sp>
          <p:nvSpPr>
            <p:cNvPr id="55" name="Rectangle à coins arrondis 123">
              <a:extLst>
                <a:ext uri="{FF2B5EF4-FFF2-40B4-BE49-F238E27FC236}">
                  <a16:creationId xmlns:a16="http://schemas.microsoft.com/office/drawing/2014/main" id="{20EBCD4F-48B0-96FA-6E5C-1E73625FD8E8}"/>
                </a:ext>
              </a:extLst>
            </p:cNvPr>
            <p:cNvSpPr/>
            <p:nvPr/>
          </p:nvSpPr>
          <p:spPr>
            <a:xfrm>
              <a:off x="4705348" y="3967271"/>
              <a:ext cx="5247229" cy="1260494"/>
            </a:xfrm>
            <a:prstGeom prst="round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3CD9CB-3352-162E-11EE-F10CBEB1F9C8}"/>
                </a:ext>
              </a:extLst>
            </p:cNvPr>
            <p:cNvSpPr/>
            <p:nvPr/>
          </p:nvSpPr>
          <p:spPr>
            <a:xfrm>
              <a:off x="4812519" y="4175988"/>
              <a:ext cx="1068292" cy="219901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2C498AA-010B-4A6C-1157-041487252397}"/>
                </a:ext>
              </a:extLst>
            </p:cNvPr>
            <p:cNvSpPr txBox="1"/>
            <p:nvPr/>
          </p:nvSpPr>
          <p:spPr>
            <a:xfrm>
              <a:off x="4830230" y="4937359"/>
              <a:ext cx="943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Trained NN</a:t>
              </a:r>
            </a:p>
          </p:txBody>
        </p:sp>
        <p:pic>
          <p:nvPicPr>
            <p:cNvPr id="58" name="Picture 2" descr="Vector SEO Performance Icon 421225 Vector Art at Vecteezy">
              <a:extLst>
                <a:ext uri="{FF2B5EF4-FFF2-40B4-BE49-F238E27FC236}">
                  <a16:creationId xmlns:a16="http://schemas.microsoft.com/office/drawing/2014/main" id="{AF19F599-7F50-ADDE-D82D-D3B34CBD8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795" y="4157868"/>
              <a:ext cx="379136" cy="30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AEDA7817-8383-743F-2E6D-A2C6932DE9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7016237" y="4426373"/>
              <a:ext cx="664318" cy="52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D9E1970-DB89-CDC8-A43F-9BF8EBC1A10A}"/>
                </a:ext>
              </a:extLst>
            </p:cNvPr>
            <p:cNvSpPr txBox="1"/>
            <p:nvPr/>
          </p:nvSpPr>
          <p:spPr>
            <a:xfrm>
              <a:off x="6688011" y="4928626"/>
              <a:ext cx="1320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Watermarked NN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E92D6256-C41F-A6F9-A45B-3507C9FAC3CD}"/>
                </a:ext>
              </a:extLst>
            </p:cNvPr>
            <p:cNvCxnSpPr>
              <a:endCxn id="51" idx="3"/>
            </p:cNvCxnSpPr>
            <p:nvPr/>
          </p:nvCxnSpPr>
          <p:spPr>
            <a:xfrm flipH="1">
              <a:off x="6950098" y="4677266"/>
              <a:ext cx="84577" cy="22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8F96037-C69F-9B28-8190-470C1A763305}"/>
                </a:ext>
              </a:extLst>
            </p:cNvPr>
            <p:cNvSpPr txBox="1"/>
            <p:nvPr/>
          </p:nvSpPr>
          <p:spPr>
            <a:xfrm>
              <a:off x="8204194" y="3992938"/>
              <a:ext cx="1845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Modification of performance induced by the watermarking process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36387334-0DD6-FFD8-ADCA-9EC6FEBC54B6}"/>
              </a:ext>
            </a:extLst>
          </p:cNvPr>
          <p:cNvGrpSpPr/>
          <p:nvPr/>
        </p:nvGrpSpPr>
        <p:grpSpPr>
          <a:xfrm>
            <a:off x="7908906" y="4655207"/>
            <a:ext cx="2010807" cy="1857757"/>
            <a:chOff x="7908906" y="4655207"/>
            <a:chExt cx="2010807" cy="1857757"/>
          </a:xfrm>
        </p:grpSpPr>
        <p:pic>
          <p:nvPicPr>
            <p:cNvPr id="59" name="Picture 4" descr="Measurement Icon #218105 - Free Icons Library">
              <a:extLst>
                <a:ext uri="{FF2B5EF4-FFF2-40B4-BE49-F238E27FC236}">
                  <a16:creationId xmlns:a16="http://schemas.microsoft.com/office/drawing/2014/main" id="{71940801-44E4-0200-E468-F52AFDC2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06" y="4715749"/>
              <a:ext cx="367963" cy="30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AE2432D-D2B4-2EE4-663F-6224B82CDF54}"/>
                </a:ext>
              </a:extLst>
            </p:cNvPr>
            <p:cNvSpPr txBox="1"/>
            <p:nvPr/>
          </p:nvSpPr>
          <p:spPr>
            <a:xfrm>
              <a:off x="8223816" y="4655207"/>
              <a:ext cx="1695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of the insertion</a:t>
              </a:r>
            </a:p>
          </p:txBody>
        </p:sp>
        <p:pic>
          <p:nvPicPr>
            <p:cNvPr id="77" name="Picture 4" descr="Measurement Icon #218105 - Free Icons Library">
              <a:extLst>
                <a:ext uri="{FF2B5EF4-FFF2-40B4-BE49-F238E27FC236}">
                  <a16:creationId xmlns:a16="http://schemas.microsoft.com/office/drawing/2014/main" id="{F96FD64D-65C1-BB02-2DAD-2E7F3DA55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460" y="6178439"/>
              <a:ext cx="375946" cy="33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5575769-2D6C-8C8A-74D3-172F8B21B73B}"/>
                </a:ext>
              </a:extLst>
            </p:cNvPr>
            <p:cNvSpPr txBox="1"/>
            <p:nvPr/>
          </p:nvSpPr>
          <p:spPr>
            <a:xfrm>
              <a:off x="8292224" y="6051594"/>
              <a:ext cx="1585155" cy="36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of the detection/decoding phase</a:t>
              </a: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F8587A9-88D6-4C7A-FA17-9FD66425D3CA}"/>
              </a:ext>
            </a:extLst>
          </p:cNvPr>
          <p:cNvGrpSpPr/>
          <p:nvPr/>
        </p:nvGrpSpPr>
        <p:grpSpPr>
          <a:xfrm>
            <a:off x="4649494" y="5283422"/>
            <a:ext cx="5303083" cy="1568976"/>
            <a:chOff x="4649494" y="5223788"/>
            <a:chExt cx="5303083" cy="1568976"/>
          </a:xfrm>
        </p:grpSpPr>
        <p:sp>
          <p:nvSpPr>
            <p:cNvPr id="68" name="Rectangle à coins arrondis 124">
              <a:extLst>
                <a:ext uri="{FF2B5EF4-FFF2-40B4-BE49-F238E27FC236}">
                  <a16:creationId xmlns:a16="http://schemas.microsoft.com/office/drawing/2014/main" id="{E6540526-375C-55CC-6DF6-AEB9F40AFCBC}"/>
                </a:ext>
              </a:extLst>
            </p:cNvPr>
            <p:cNvSpPr/>
            <p:nvPr/>
          </p:nvSpPr>
          <p:spPr>
            <a:xfrm>
              <a:off x="4649494" y="5223788"/>
              <a:ext cx="5303083" cy="1562195"/>
            </a:xfrm>
            <a:prstGeom prst="round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071C5A73-68CC-EBF2-5E63-35AD57457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14180" y="5283671"/>
              <a:ext cx="496111" cy="42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rapèze 69">
              <a:extLst>
                <a:ext uri="{FF2B5EF4-FFF2-40B4-BE49-F238E27FC236}">
                  <a16:creationId xmlns:a16="http://schemas.microsoft.com/office/drawing/2014/main" id="{B1725A86-CE68-8768-1767-9003D3F4DD39}"/>
                </a:ext>
              </a:extLst>
            </p:cNvPr>
            <p:cNvSpPr/>
            <p:nvPr/>
          </p:nvSpPr>
          <p:spPr>
            <a:xfrm rot="5400000">
              <a:off x="5618621" y="5552573"/>
              <a:ext cx="1256291" cy="905761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F82AD81-BC5C-7793-A662-C3E7B5835D55}"/>
                </a:ext>
              </a:extLst>
            </p:cNvPr>
            <p:cNvSpPr txBox="1"/>
            <p:nvPr/>
          </p:nvSpPr>
          <p:spPr>
            <a:xfrm>
              <a:off x="5774187" y="5584434"/>
              <a:ext cx="933551" cy="3155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</a:t>
              </a:r>
            </a:p>
          </p:txBody>
        </p:sp>
        <p:pic>
          <p:nvPicPr>
            <p:cNvPr id="72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9237B3C5-F23E-919B-15A6-CDB947D35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01982" y="5743283"/>
              <a:ext cx="520505" cy="43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9EBD0671-0CEC-648B-FF1B-CAF029DE0109}"/>
                </a:ext>
              </a:extLst>
            </p:cNvPr>
            <p:cNvCxnSpPr>
              <a:cxnSpLocks/>
              <a:stCxn id="71" idx="3"/>
              <a:endCxn id="76" idx="2"/>
            </p:cNvCxnSpPr>
            <p:nvPr/>
          </p:nvCxnSpPr>
          <p:spPr>
            <a:xfrm flipV="1">
              <a:off x="6707738" y="5510391"/>
              <a:ext cx="444951" cy="23184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985E0BD2-853B-0F6C-5C27-2AFB16DD80CD}"/>
                </a:ext>
              </a:extLst>
            </p:cNvPr>
            <p:cNvSpPr/>
            <p:nvPr/>
          </p:nvSpPr>
          <p:spPr>
            <a:xfrm>
              <a:off x="7169044" y="5737314"/>
              <a:ext cx="608666" cy="2991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85A0CBC-A551-7364-FD8D-C96F02393955}"/>
                </a:ext>
              </a:extLst>
            </p:cNvPr>
            <p:cNvCxnSpPr>
              <a:cxnSpLocks/>
              <a:stCxn id="71" idx="3"/>
              <a:endCxn id="74" idx="2"/>
            </p:cNvCxnSpPr>
            <p:nvPr/>
          </p:nvCxnSpPr>
          <p:spPr>
            <a:xfrm>
              <a:off x="6707738" y="5742232"/>
              <a:ext cx="461306" cy="14465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8482F34-9A00-A58C-943F-80179662451D}"/>
                </a:ext>
              </a:extLst>
            </p:cNvPr>
            <p:cNvSpPr/>
            <p:nvPr/>
          </p:nvSpPr>
          <p:spPr>
            <a:xfrm>
              <a:off x="7152689" y="5350572"/>
              <a:ext cx="659019" cy="319638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pic>
          <p:nvPicPr>
            <p:cNvPr id="7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534CBC25-3C21-DFD2-9380-50B5EA08D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18852" y="6203766"/>
              <a:ext cx="496111" cy="42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3376CD0-6F2B-A1A8-1915-0C53E919A51D}"/>
                </a:ext>
              </a:extLst>
            </p:cNvPr>
            <p:cNvSpPr/>
            <p:nvPr/>
          </p:nvSpPr>
          <p:spPr>
            <a:xfrm>
              <a:off x="6746134" y="6106949"/>
              <a:ext cx="1065574" cy="249464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9827F59-1BD4-A2E4-9735-143D29F91A32}"/>
                </a:ext>
              </a:extLst>
            </p:cNvPr>
            <p:cNvSpPr txBox="1"/>
            <p:nvPr/>
          </p:nvSpPr>
          <p:spPr>
            <a:xfrm>
              <a:off x="8237342" y="5373360"/>
              <a:ext cx="1695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Performance criteria for the detector/decoder</a:t>
              </a:r>
            </a:p>
          </p:txBody>
        </p:sp>
        <p:pic>
          <p:nvPicPr>
            <p:cNvPr id="82" name="Picture 8" descr="Checked Results Icon - Download Checked Results Icon 25759 | Noun Project">
              <a:extLst>
                <a:ext uri="{FF2B5EF4-FFF2-40B4-BE49-F238E27FC236}">
                  <a16:creationId xmlns:a16="http://schemas.microsoft.com/office/drawing/2014/main" id="{0ADB9978-00BE-A070-06C7-3C8E99DBA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03" y="5439494"/>
              <a:ext cx="365380" cy="32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Pirate Icon #56405 - Free Icons Library">
              <a:extLst>
                <a:ext uri="{FF2B5EF4-FFF2-40B4-BE49-F238E27FC236}">
                  <a16:creationId xmlns:a16="http://schemas.microsoft.com/office/drawing/2014/main" id="{81A85E57-31EB-43B3-F40D-FC4028701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06" r="66655"/>
            <a:stretch/>
          </p:blipFill>
          <p:spPr bwMode="auto">
            <a:xfrm>
              <a:off x="5313524" y="6398115"/>
              <a:ext cx="481209" cy="39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2C96298-C917-9324-A643-C38283E9E424}"/>
                </a:ext>
              </a:extLst>
            </p:cNvPr>
            <p:cNvSpPr txBox="1"/>
            <p:nvPr/>
          </p:nvSpPr>
          <p:spPr>
            <a:xfrm>
              <a:off x="5793640" y="6074643"/>
              <a:ext cx="907102" cy="3155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AB10E7A3-CF17-C826-73F0-BC12609FA348}"/>
                </a:ext>
              </a:extLst>
            </p:cNvPr>
            <p:cNvCxnSpPr>
              <a:cxnSpLocks/>
              <a:stCxn id="70" idx="2"/>
              <a:endCxn id="70" idx="0"/>
            </p:cNvCxnSpPr>
            <p:nvPr/>
          </p:nvCxnSpPr>
          <p:spPr>
            <a:xfrm>
              <a:off x="5793886" y="6005454"/>
              <a:ext cx="90576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9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b="6386"/>
          <a:stretch/>
        </p:blipFill>
        <p:spPr>
          <a:xfrm>
            <a:off x="7493023" y="3692630"/>
            <a:ext cx="4535211" cy="1606438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The purposes of MPAI-NNW Reference software is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provide an instance of MPAI-NNW Software for the image classification task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upgrade conventional AI-based processing workflows with traceability and integrity checking functions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Two key software components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MPAI-NNW Reference software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90349" y="5301429"/>
            <a:ext cx="1268670" cy="1142791"/>
            <a:chOff x="3578639" y="557300"/>
            <a:chExt cx="1053782" cy="914400"/>
          </a:xfrm>
        </p:grpSpPr>
        <p:pic>
          <p:nvPicPr>
            <p:cNvPr id="23" name="Graphique 17" descr="Utilisateur avec un remplissage uni">
              <a:extLst>
                <a:ext uri="{FF2B5EF4-FFF2-40B4-BE49-F238E27FC236}">
                  <a16:creationId xmlns:a16="http://schemas.microsoft.com/office/drawing/2014/main" id="{0FD16E24-637D-4335-A06A-A5AB3EFC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8331" y="557300"/>
              <a:ext cx="914400" cy="9144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8202BA6-B698-42F6-964A-AB13ADE92256}"/>
                </a:ext>
              </a:extLst>
            </p:cNvPr>
            <p:cNvSpPr txBox="1"/>
            <p:nvPr/>
          </p:nvSpPr>
          <p:spPr>
            <a:xfrm>
              <a:off x="3578639" y="1285806"/>
              <a:ext cx="1053782" cy="18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MPAI User</a:t>
              </a:r>
            </a:p>
          </p:txBody>
        </p:sp>
      </p:grpSp>
      <p:sp>
        <p:nvSpPr>
          <p:cNvPr id="66" name="Accolade ouvrante 65"/>
          <p:cNvSpPr/>
          <p:nvPr/>
        </p:nvSpPr>
        <p:spPr>
          <a:xfrm>
            <a:off x="7515466" y="4211524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ccolade ouvrante 67"/>
          <p:cNvSpPr/>
          <p:nvPr/>
        </p:nvSpPr>
        <p:spPr>
          <a:xfrm>
            <a:off x="7515466" y="4519649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Ellipse 69"/>
          <p:cNvSpPr/>
          <p:nvPr/>
        </p:nvSpPr>
        <p:spPr>
          <a:xfrm>
            <a:off x="2262554" y="5763439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cxnSp>
        <p:nvCxnSpPr>
          <p:cNvPr id="72" name="Connecteur droit avec flèche 71"/>
          <p:cNvCxnSpPr>
            <a:stCxn id="70" idx="6"/>
            <a:endCxn id="73" idx="1"/>
          </p:cNvCxnSpPr>
          <p:nvPr/>
        </p:nvCxnSpPr>
        <p:spPr>
          <a:xfrm>
            <a:off x="3526088" y="5985931"/>
            <a:ext cx="537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4063958" y="5694688"/>
            <a:ext cx="1332417" cy="582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 </a:t>
            </a:r>
            <a:r>
              <a:rPr lang="en-GB" sz="1600" dirty="0"/>
              <a:t>Evaluation</a:t>
            </a:r>
            <a:endParaRPr lang="en-GB" dirty="0"/>
          </a:p>
        </p:txBody>
      </p:sp>
      <p:sp>
        <p:nvSpPr>
          <p:cNvPr id="74" name="Ellipse 73"/>
          <p:cNvSpPr/>
          <p:nvPr/>
        </p:nvSpPr>
        <p:spPr>
          <a:xfrm>
            <a:off x="6066309" y="5758927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75" name="Connecteur droit avec flèche 74"/>
          <p:cNvCxnSpPr>
            <a:stCxn id="73" idx="3"/>
            <a:endCxn id="74" idx="2"/>
          </p:cNvCxnSpPr>
          <p:nvPr/>
        </p:nvCxnSpPr>
        <p:spPr>
          <a:xfrm flipV="1">
            <a:off x="5396375" y="5981419"/>
            <a:ext cx="669934" cy="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 vers le bas 77"/>
          <p:cNvSpPr/>
          <p:nvPr/>
        </p:nvSpPr>
        <p:spPr>
          <a:xfrm>
            <a:off x="4659507" y="5328159"/>
            <a:ext cx="124691" cy="354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329254" y="497883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D6B04-82C7-ABA1-4478-76F64914B4C0}"/>
              </a:ext>
            </a:extLst>
          </p:cNvPr>
          <p:cNvSpPr/>
          <p:nvPr/>
        </p:nvSpPr>
        <p:spPr>
          <a:xfrm>
            <a:off x="6712575" y="4189876"/>
            <a:ext cx="753196" cy="21563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injector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6AE4F12-87AA-0556-B752-66E1B4F18874}"/>
              </a:ext>
            </a:extLst>
          </p:cNvPr>
          <p:cNvGrpSpPr/>
          <p:nvPr/>
        </p:nvGrpSpPr>
        <p:grpSpPr>
          <a:xfrm>
            <a:off x="6635747" y="4470774"/>
            <a:ext cx="820411" cy="369333"/>
            <a:chOff x="6635747" y="4470774"/>
            <a:chExt cx="820411" cy="369333"/>
          </a:xfrm>
        </p:grpSpPr>
        <p:sp>
          <p:nvSpPr>
            <p:cNvPr id="12" name="Trapèze 11">
              <a:extLst>
                <a:ext uri="{FF2B5EF4-FFF2-40B4-BE49-F238E27FC236}">
                  <a16:creationId xmlns:a16="http://schemas.microsoft.com/office/drawing/2014/main" id="{2B200BCD-53F8-81F2-6258-6EEC016226FE}"/>
                </a:ext>
              </a:extLst>
            </p:cNvPr>
            <p:cNvSpPr/>
            <p:nvPr/>
          </p:nvSpPr>
          <p:spPr>
            <a:xfrm rot="5400000">
              <a:off x="6876766" y="4312138"/>
              <a:ext cx="369333" cy="686605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123D235-7365-E2BA-F136-B2306FCE30F0}"/>
                </a:ext>
              </a:extLst>
            </p:cNvPr>
            <p:cNvSpPr txBox="1"/>
            <p:nvPr/>
          </p:nvSpPr>
          <p:spPr>
            <a:xfrm>
              <a:off x="6635747" y="4495849"/>
              <a:ext cx="820411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3215216" y="1931867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7" name="Ellipse 16"/>
          <p:cNvSpPr/>
          <p:nvPr/>
        </p:nvSpPr>
        <p:spPr>
          <a:xfrm>
            <a:off x="3215216" y="4543311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9581" y="2669091"/>
            <a:ext cx="18165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Training dataset</a:t>
            </a:r>
          </a:p>
        </p:txBody>
      </p:sp>
      <p:cxnSp>
        <p:nvCxnSpPr>
          <p:cNvPr id="29" name="Connecteur droit avec flèche 28"/>
          <p:cNvCxnSpPr>
            <a:cxnSpLocks/>
            <a:endCxn id="30" idx="0"/>
          </p:cNvCxnSpPr>
          <p:nvPr/>
        </p:nvCxnSpPr>
        <p:spPr>
          <a:xfrm>
            <a:off x="3846984" y="2374275"/>
            <a:ext cx="0" cy="43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2985328" y="2804884"/>
            <a:ext cx="1723311" cy="345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Embedder</a:t>
            </a:r>
          </a:p>
        </p:txBody>
      </p:sp>
      <p:cxnSp>
        <p:nvCxnSpPr>
          <p:cNvPr id="34" name="Connecteur droit avec flèche 33"/>
          <p:cNvCxnSpPr>
            <a:cxnSpLocks/>
            <a:stCxn id="30" idx="2"/>
            <a:endCxn id="38" idx="0"/>
          </p:cNvCxnSpPr>
          <p:nvPr/>
        </p:nvCxnSpPr>
        <p:spPr>
          <a:xfrm flipH="1">
            <a:off x="3845259" y="3150096"/>
            <a:ext cx="1725" cy="43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2823957" y="3582175"/>
            <a:ext cx="2042604" cy="5718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Imperceptibility Evaluation</a:t>
            </a:r>
          </a:p>
        </p:txBody>
      </p:sp>
      <p:cxnSp>
        <p:nvCxnSpPr>
          <p:cNvPr id="39" name="Connecteur droit avec flèche 38"/>
          <p:cNvCxnSpPr>
            <a:endCxn id="17" idx="0"/>
          </p:cNvCxnSpPr>
          <p:nvPr/>
        </p:nvCxnSpPr>
        <p:spPr>
          <a:xfrm>
            <a:off x="3846982" y="4165923"/>
            <a:ext cx="1" cy="37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vers le bas 39"/>
          <p:cNvSpPr/>
          <p:nvPr/>
        </p:nvSpPr>
        <p:spPr>
          <a:xfrm rot="5400000" flipV="1">
            <a:off x="2392213" y="3676097"/>
            <a:ext cx="249751" cy="398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919580" y="3582175"/>
            <a:ext cx="151550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Testing dataset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24408" y="2397887"/>
            <a:ext cx="2322905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Injector “Uchida et al.” method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“0” type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“CIFAR 10” training dataset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09614" y="4566961"/>
            <a:ext cx="23474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“CIFAR 10”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t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esting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dataset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82B4CC46-577B-5F8C-F1DD-093E3B03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873B76D-0974-BC1A-0328-1447B641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dirty="0"/>
              <a:t>								</a:t>
            </a:r>
            <a:r>
              <a:rPr lang="en-GB" i="1" dirty="0"/>
              <a:t>Imperceptibility evaluation</a:t>
            </a:r>
          </a:p>
        </p:txBody>
      </p:sp>
      <p:sp>
        <p:nvSpPr>
          <p:cNvPr id="3" name="Flèche vers le bas 39">
            <a:extLst>
              <a:ext uri="{FF2B5EF4-FFF2-40B4-BE49-F238E27FC236}">
                <a16:creationId xmlns:a16="http://schemas.microsoft.com/office/drawing/2014/main" id="{AC34DABD-7FCE-41C9-5438-796DC5874F2E}"/>
              </a:ext>
            </a:extLst>
          </p:cNvPr>
          <p:cNvSpPr/>
          <p:nvPr/>
        </p:nvSpPr>
        <p:spPr>
          <a:xfrm rot="5400000" flipV="1">
            <a:off x="2392213" y="2776422"/>
            <a:ext cx="249751" cy="398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8360C0-7520-AB18-FB04-BE892144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89" y="2470177"/>
            <a:ext cx="4088903" cy="3097970"/>
          </a:xfrm>
          <a:prstGeom prst="rect">
            <a:avLst/>
          </a:prstGeom>
        </p:spPr>
      </p:pic>
      <p:grpSp>
        <p:nvGrpSpPr>
          <p:cNvPr id="7" name="Groupe 15">
            <a:extLst>
              <a:ext uri="{FF2B5EF4-FFF2-40B4-BE49-F238E27FC236}">
                <a16:creationId xmlns:a16="http://schemas.microsoft.com/office/drawing/2014/main" id="{A4C27D4D-D672-5822-4E0A-306A540C4ABC}"/>
              </a:ext>
            </a:extLst>
          </p:cNvPr>
          <p:cNvGrpSpPr/>
          <p:nvPr/>
        </p:nvGrpSpPr>
        <p:grpSpPr>
          <a:xfrm>
            <a:off x="9407583" y="28980"/>
            <a:ext cx="2748742" cy="1068333"/>
            <a:chOff x="8635853" y="198531"/>
            <a:chExt cx="3556147" cy="1451142"/>
          </a:xfrm>
        </p:grpSpPr>
        <p:pic>
          <p:nvPicPr>
            <p:cNvPr id="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C86A7C59-2943-CC7E-C6CB-9EC54E9918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8866056" y="547092"/>
              <a:ext cx="861332" cy="81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e 6">
              <a:extLst>
                <a:ext uri="{FF2B5EF4-FFF2-40B4-BE49-F238E27FC236}">
                  <a16:creationId xmlns:a16="http://schemas.microsoft.com/office/drawing/2014/main" id="{8EAAF01E-097A-BF19-4AC3-A4F82BC1CCF5}"/>
                </a:ext>
              </a:extLst>
            </p:cNvPr>
            <p:cNvGrpSpPr/>
            <p:nvPr/>
          </p:nvGrpSpPr>
          <p:grpSpPr>
            <a:xfrm>
              <a:off x="9727388" y="364094"/>
              <a:ext cx="1366976" cy="809625"/>
              <a:chOff x="471894" y="5133975"/>
              <a:chExt cx="1897233" cy="80962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BD63E6-FD5E-C361-69DE-50E3878CA64A}"/>
                  </a:ext>
                </a:extLst>
              </p:cNvPr>
              <p:cNvSpPr/>
              <p:nvPr/>
            </p:nvSpPr>
            <p:spPr>
              <a:xfrm>
                <a:off x="1005840" y="5486400"/>
                <a:ext cx="1363287" cy="457200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injector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Connecteur droit 8">
                <a:extLst>
                  <a:ext uri="{FF2B5EF4-FFF2-40B4-BE49-F238E27FC236}">
                    <a16:creationId xmlns:a16="http://schemas.microsoft.com/office/drawing/2014/main" id="{F072525D-97DC-4C42-2D11-FE39659B495B}"/>
                  </a:ext>
                </a:extLst>
              </p:cNvPr>
              <p:cNvCxnSpPr>
                <a:stCxn id="19" idx="1"/>
              </p:cNvCxnSpPr>
              <p:nvPr/>
            </p:nvCxnSpPr>
            <p:spPr>
              <a:xfrm flipH="1">
                <a:off x="471894" y="5715000"/>
                <a:ext cx="53394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Connecteur en angle 9">
                <a:extLst>
                  <a:ext uri="{FF2B5EF4-FFF2-40B4-BE49-F238E27FC236}">
                    <a16:creationId xmlns:a16="http://schemas.microsoft.com/office/drawing/2014/main" id="{675D5814-5DD1-7C40-247C-592403783F24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>
                <a:off x="663575" y="5133975"/>
                <a:ext cx="1023909" cy="352425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02F722-1E66-D286-3F6C-1BAA60FCF0B1}"/>
                </a:ext>
              </a:extLst>
            </p:cNvPr>
            <p:cNvSpPr/>
            <p:nvPr/>
          </p:nvSpPr>
          <p:spPr>
            <a:xfrm>
              <a:off x="8635853" y="198531"/>
              <a:ext cx="1212650" cy="319048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0 1 0 0 0 1 1 1</a:t>
              </a:r>
            </a:p>
          </p:txBody>
        </p:sp>
        <p:sp>
          <p:nvSpPr>
            <p:cNvPr id="13" name="ZoneTexte 11">
              <a:extLst>
                <a:ext uri="{FF2B5EF4-FFF2-40B4-BE49-F238E27FC236}">
                  <a16:creationId xmlns:a16="http://schemas.microsoft.com/office/drawing/2014/main" id="{C721F946-845E-4C63-DCDF-FC437F44A668}"/>
                </a:ext>
              </a:extLst>
            </p:cNvPr>
            <p:cNvSpPr txBox="1"/>
            <p:nvPr/>
          </p:nvSpPr>
          <p:spPr>
            <a:xfrm>
              <a:off x="8840734" y="1357030"/>
              <a:ext cx="893529" cy="29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Trained NN</a:t>
              </a:r>
            </a:p>
          </p:txBody>
        </p:sp>
        <p:pic>
          <p:nvPicPr>
            <p:cNvPr id="15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040D7BAD-27D9-CF11-CACB-E6DFCE4AE8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11170433" y="540306"/>
              <a:ext cx="861332" cy="83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3">
              <a:extLst>
                <a:ext uri="{FF2B5EF4-FFF2-40B4-BE49-F238E27FC236}">
                  <a16:creationId xmlns:a16="http://schemas.microsoft.com/office/drawing/2014/main" id="{F48CE9C2-BB97-5AB4-C02A-47F4C9BD946F}"/>
                </a:ext>
              </a:extLst>
            </p:cNvPr>
            <p:cNvSpPr txBox="1"/>
            <p:nvPr/>
          </p:nvSpPr>
          <p:spPr>
            <a:xfrm>
              <a:off x="10909035" y="1335087"/>
              <a:ext cx="1282965" cy="29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Watermarked NN</a:t>
              </a:r>
            </a:p>
          </p:txBody>
        </p:sp>
        <p:cxnSp>
          <p:nvCxnSpPr>
            <p:cNvPr id="18" name="Connecteur droit 14">
              <a:extLst>
                <a:ext uri="{FF2B5EF4-FFF2-40B4-BE49-F238E27FC236}">
                  <a16:creationId xmlns:a16="http://schemas.microsoft.com/office/drawing/2014/main" id="{A21E8208-FAB5-D0D2-57C6-6245DBAB401E}"/>
                </a:ext>
              </a:extLst>
            </p:cNvPr>
            <p:cNvCxnSpPr>
              <a:endCxn id="19" idx="3"/>
            </p:cNvCxnSpPr>
            <p:nvPr/>
          </p:nvCxnSpPr>
          <p:spPr>
            <a:xfrm flipH="1">
              <a:off x="11094364" y="944768"/>
              <a:ext cx="97275" cy="35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53956-1F37-FBEE-2839-4113E661C08B}"/>
              </a:ext>
            </a:extLst>
          </p:cNvPr>
          <p:cNvSpPr/>
          <p:nvPr/>
        </p:nvSpPr>
        <p:spPr>
          <a:xfrm>
            <a:off x="9407583" y="28980"/>
            <a:ext cx="2748742" cy="10521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06" y="2940795"/>
            <a:ext cx="4859032" cy="1502793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3068186" y="2363545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22" name="Ellipse 21"/>
          <p:cNvSpPr/>
          <p:nvPr/>
        </p:nvSpPr>
        <p:spPr>
          <a:xfrm>
            <a:off x="3068186" y="5802159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25" name="Connecteur droit avec flèche 24"/>
          <p:cNvCxnSpPr>
            <a:cxnSpLocks/>
            <a:endCxn id="26" idx="0"/>
          </p:cNvCxnSpPr>
          <p:nvPr/>
        </p:nvCxnSpPr>
        <p:spPr>
          <a:xfrm>
            <a:off x="3699951" y="2842591"/>
            <a:ext cx="3" cy="40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2838298" y="3242848"/>
            <a:ext cx="1723311" cy="345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Modifications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838297" y="4856687"/>
            <a:ext cx="1723311" cy="568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Robustness Evaluation</a:t>
            </a:r>
          </a:p>
        </p:txBody>
      </p:sp>
      <p:cxnSp>
        <p:nvCxnSpPr>
          <p:cNvPr id="29" name="Connecteur droit avec flèche 28"/>
          <p:cNvCxnSpPr>
            <a:endCxn id="22" idx="0"/>
          </p:cNvCxnSpPr>
          <p:nvPr/>
        </p:nvCxnSpPr>
        <p:spPr>
          <a:xfrm>
            <a:off x="3699952" y="5424771"/>
            <a:ext cx="1" cy="37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vers le bas 31"/>
          <p:cNvSpPr/>
          <p:nvPr/>
        </p:nvSpPr>
        <p:spPr>
          <a:xfrm rot="5400000" flipV="1">
            <a:off x="2514135" y="3232284"/>
            <a:ext cx="249751" cy="398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39282" y="3078096"/>
            <a:ext cx="1973617" cy="71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Modification ID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583638" y="2228414"/>
                <a:ext cx="2689860" cy="2270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Decoder “Uchida et al.” method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“4” type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105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105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Quantizing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=[16,8,4]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38" y="2228414"/>
                <a:ext cx="2689860" cy="2270878"/>
              </a:xfrm>
              <a:prstGeom prst="rect">
                <a:avLst/>
              </a:prstGeom>
              <a:blipFill>
                <a:blip r:embed="rId4"/>
                <a:stretch>
                  <a:fillRect l="-1408" t="-2778" r="-3286" b="-277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A027B8-5645-BE5D-DED3-E3F50542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23-Dec-12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029629-9B15-61D1-4AB4-C25FA7C9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software:</a:t>
            </a:r>
            <a:br>
              <a:rPr lang="en-GB" dirty="0"/>
            </a:br>
            <a:r>
              <a:rPr lang="en-GB" dirty="0"/>
              <a:t>								           </a:t>
            </a:r>
            <a:r>
              <a:rPr lang="en-GB" i="1" dirty="0"/>
              <a:t>Robustness evaluation</a:t>
            </a:r>
          </a:p>
        </p:txBody>
      </p:sp>
      <p:sp>
        <p:nvSpPr>
          <p:cNvPr id="14" name="Rectangle à coins arrondis 25">
            <a:extLst>
              <a:ext uri="{FF2B5EF4-FFF2-40B4-BE49-F238E27FC236}">
                <a16:creationId xmlns:a16="http://schemas.microsoft.com/office/drawing/2014/main" id="{309DDF98-CF3C-29E0-87D4-950A52A202FA}"/>
              </a:ext>
            </a:extLst>
          </p:cNvPr>
          <p:cNvSpPr/>
          <p:nvPr/>
        </p:nvSpPr>
        <p:spPr>
          <a:xfrm>
            <a:off x="2838296" y="3938927"/>
            <a:ext cx="1723311" cy="5680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Detector/</a:t>
            </a:r>
          </a:p>
          <a:p>
            <a:pPr algn="ctr"/>
            <a:r>
              <a:rPr lang="en-GB" dirty="0"/>
              <a:t>Decoder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B8982D-45A8-6C56-1E7D-C20EAC83FEA8}"/>
              </a:ext>
            </a:extLst>
          </p:cNvPr>
          <p:cNvSpPr/>
          <p:nvPr/>
        </p:nvSpPr>
        <p:spPr>
          <a:xfrm>
            <a:off x="579956" y="4052152"/>
            <a:ext cx="17668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Test dataset</a:t>
            </a:r>
          </a:p>
        </p:txBody>
      </p:sp>
      <p:cxnSp>
        <p:nvCxnSpPr>
          <p:cNvPr id="17" name="Connecteur droit avec flèche 24">
            <a:extLst>
              <a:ext uri="{FF2B5EF4-FFF2-40B4-BE49-F238E27FC236}">
                <a16:creationId xmlns:a16="http://schemas.microsoft.com/office/drawing/2014/main" id="{3CD0CC4A-0A42-5E8C-FEE9-0208B86E8EA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691457" y="3591425"/>
            <a:ext cx="8495" cy="34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4">
            <a:extLst>
              <a:ext uri="{FF2B5EF4-FFF2-40B4-BE49-F238E27FC236}">
                <a16:creationId xmlns:a16="http://schemas.microsoft.com/office/drawing/2014/main" id="{29184407-BB65-3875-DCDB-6AADC4B2859C}"/>
              </a:ext>
            </a:extLst>
          </p:cNvPr>
          <p:cNvCxnSpPr>
            <a:cxnSpLocks/>
          </p:cNvCxnSpPr>
          <p:nvPr/>
        </p:nvCxnSpPr>
        <p:spPr>
          <a:xfrm>
            <a:off x="3682962" y="4526957"/>
            <a:ext cx="8495" cy="34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 vers le bas 31">
            <a:extLst>
              <a:ext uri="{FF2B5EF4-FFF2-40B4-BE49-F238E27FC236}">
                <a16:creationId xmlns:a16="http://schemas.microsoft.com/office/drawing/2014/main" id="{06EB9B43-6962-7107-C79B-C7E8C385C5E0}"/>
              </a:ext>
            </a:extLst>
          </p:cNvPr>
          <p:cNvSpPr/>
          <p:nvPr/>
        </p:nvSpPr>
        <p:spPr>
          <a:xfrm rot="5400000" flipV="1">
            <a:off x="2509336" y="4028964"/>
            <a:ext cx="249751" cy="398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e 5">
            <a:extLst>
              <a:ext uri="{FF2B5EF4-FFF2-40B4-BE49-F238E27FC236}">
                <a16:creationId xmlns:a16="http://schemas.microsoft.com/office/drawing/2014/main" id="{C3F8746E-7C1D-0194-B4CD-583CF2723ED1}"/>
              </a:ext>
            </a:extLst>
          </p:cNvPr>
          <p:cNvGrpSpPr/>
          <p:nvPr/>
        </p:nvGrpSpPr>
        <p:grpSpPr>
          <a:xfrm>
            <a:off x="10493828" y="77374"/>
            <a:ext cx="1615831" cy="979319"/>
            <a:chOff x="7661205" y="83127"/>
            <a:chExt cx="2306146" cy="1719258"/>
          </a:xfrm>
        </p:grpSpPr>
        <p:sp>
          <p:nvSpPr>
            <p:cNvPr id="3" name="Trapèze 6">
              <a:extLst>
                <a:ext uri="{FF2B5EF4-FFF2-40B4-BE49-F238E27FC236}">
                  <a16:creationId xmlns:a16="http://schemas.microsoft.com/office/drawing/2014/main" id="{235E48DD-382C-37BD-0C35-CEDD31ED6DC5}"/>
                </a:ext>
              </a:extLst>
            </p:cNvPr>
            <p:cNvSpPr/>
            <p:nvPr/>
          </p:nvSpPr>
          <p:spPr>
            <a:xfrm rot="5400000">
              <a:off x="7354716" y="465119"/>
              <a:ext cx="1643755" cy="1030778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F324F010-102E-B4B1-8F6C-85CFBA5B04D2}"/>
                </a:ext>
              </a:extLst>
            </p:cNvPr>
            <p:cNvSpPr txBox="1"/>
            <p:nvPr/>
          </p:nvSpPr>
          <p:spPr>
            <a:xfrm>
              <a:off x="7663835" y="479060"/>
              <a:ext cx="10229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</a:t>
              </a:r>
            </a:p>
          </p:txBody>
        </p:sp>
        <p:cxnSp>
          <p:nvCxnSpPr>
            <p:cNvPr id="8" name="Connecteur droit avec flèche 8">
              <a:extLst>
                <a:ext uri="{FF2B5EF4-FFF2-40B4-BE49-F238E27FC236}">
                  <a16:creationId xmlns:a16="http://schemas.microsoft.com/office/drawing/2014/main" id="{10AD510D-3C21-5279-47A8-DE506A98E32D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8701188" y="287525"/>
              <a:ext cx="529263" cy="1971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" name="Ellipse 9">
              <a:extLst>
                <a:ext uri="{FF2B5EF4-FFF2-40B4-BE49-F238E27FC236}">
                  <a16:creationId xmlns:a16="http://schemas.microsoft.com/office/drawing/2014/main" id="{85B2C335-DE5D-1E57-1891-26BFA5D11365}"/>
                </a:ext>
              </a:extLst>
            </p:cNvPr>
            <p:cNvSpPr/>
            <p:nvPr/>
          </p:nvSpPr>
          <p:spPr>
            <a:xfrm>
              <a:off x="9238649" y="604579"/>
              <a:ext cx="692677" cy="3825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10" name="Connecteur droit avec flèche 10">
              <a:extLst>
                <a:ext uri="{FF2B5EF4-FFF2-40B4-BE49-F238E27FC236}">
                  <a16:creationId xmlns:a16="http://schemas.microsoft.com/office/drawing/2014/main" id="{82F63AE6-E11A-E284-B4F6-951884DA9219}"/>
                </a:ext>
              </a:extLst>
            </p:cNvPr>
            <p:cNvCxnSpPr>
              <a:stCxn id="7" idx="3"/>
              <a:endCxn id="9" idx="2"/>
            </p:cNvCxnSpPr>
            <p:nvPr/>
          </p:nvCxnSpPr>
          <p:spPr>
            <a:xfrm>
              <a:off x="8686826" y="602171"/>
              <a:ext cx="551823" cy="19370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Ellipse 11">
              <a:extLst>
                <a:ext uri="{FF2B5EF4-FFF2-40B4-BE49-F238E27FC236}">
                  <a16:creationId xmlns:a16="http://schemas.microsoft.com/office/drawing/2014/main" id="{3D32DEBA-4327-6B93-578B-7D755131B99A}"/>
                </a:ext>
              </a:extLst>
            </p:cNvPr>
            <p:cNvSpPr/>
            <p:nvPr/>
          </p:nvSpPr>
          <p:spPr>
            <a:xfrm>
              <a:off x="9230451" y="83127"/>
              <a:ext cx="692677" cy="408796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18B62C-BC47-4238-4AC6-C88659472350}"/>
                </a:ext>
              </a:extLst>
            </p:cNvPr>
            <p:cNvSpPr/>
            <p:nvPr/>
          </p:nvSpPr>
          <p:spPr>
            <a:xfrm>
              <a:off x="8754701" y="1191477"/>
              <a:ext cx="1212650" cy="319048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0 1 0 0 0 1 1 1</a:t>
              </a:r>
            </a:p>
          </p:txBody>
        </p:sp>
        <p:sp>
          <p:nvSpPr>
            <p:cNvPr id="15" name="ZoneTexte 13">
              <a:extLst>
                <a:ext uri="{FF2B5EF4-FFF2-40B4-BE49-F238E27FC236}">
                  <a16:creationId xmlns:a16="http://schemas.microsoft.com/office/drawing/2014/main" id="{552BBC32-A541-FB77-5E4D-949515562C44}"/>
                </a:ext>
              </a:extLst>
            </p:cNvPr>
            <p:cNvSpPr txBox="1"/>
            <p:nvPr/>
          </p:nvSpPr>
          <p:spPr>
            <a:xfrm>
              <a:off x="7670517" y="1124803"/>
              <a:ext cx="10229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  <p:cxnSp>
          <p:nvCxnSpPr>
            <p:cNvPr id="18" name="Connecteur droit 14">
              <a:extLst>
                <a:ext uri="{FF2B5EF4-FFF2-40B4-BE49-F238E27FC236}">
                  <a16:creationId xmlns:a16="http://schemas.microsoft.com/office/drawing/2014/main" id="{2F6A8BDB-CBF4-FF26-00E0-0A779BF6C541}"/>
                </a:ext>
              </a:extLst>
            </p:cNvPr>
            <p:cNvCxnSpPr>
              <a:stCxn id="3" idx="2"/>
              <a:endCxn id="3" idx="0"/>
            </p:cNvCxnSpPr>
            <p:nvPr/>
          </p:nvCxnSpPr>
          <p:spPr>
            <a:xfrm>
              <a:off x="7661205" y="980509"/>
              <a:ext cx="103077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1801B31-24EB-96C2-06BE-EAA604132055}"/>
              </a:ext>
            </a:extLst>
          </p:cNvPr>
          <p:cNvSpPr/>
          <p:nvPr/>
        </p:nvSpPr>
        <p:spPr>
          <a:xfrm>
            <a:off x="10345783" y="28980"/>
            <a:ext cx="1810542" cy="10521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8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4A3AE-D7B6-41F8-9274-D8DA583BB0BE}" vid="{C773E296-0AB3-4706-9D3F-177C67903C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1118</Words>
  <Application>Microsoft Office PowerPoint</Application>
  <PresentationFormat>Widescreen</PresentationFormat>
  <Paragraphs>270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Wingdings 3</vt:lpstr>
      <vt:lpstr>Filo</vt:lpstr>
      <vt:lpstr>Paintbrush Picture</vt:lpstr>
      <vt:lpstr>Neural Network Watermarking</vt:lpstr>
      <vt:lpstr>Neural Networks today</vt:lpstr>
      <vt:lpstr>Why watermarking is useful for Neural Networks</vt:lpstr>
      <vt:lpstr>Neural Network Watermarking synopsis </vt:lpstr>
      <vt:lpstr>Neural Network Watermarking use cases </vt:lpstr>
      <vt:lpstr>Scope of the MPAI-NNW Standard</vt:lpstr>
      <vt:lpstr>MPAI-NNW Reference software</vt:lpstr>
      <vt:lpstr>MPAI-NNW Reference software:         Imperceptibility evaluation</vt:lpstr>
      <vt:lpstr>MPAI-NNW Reference software:                    Robustness evaluation</vt:lpstr>
      <vt:lpstr>MPAI-NNW Reference software:         Computational cost evaluation</vt:lpstr>
      <vt:lpstr>MPAI-NNW Reference software: Upgrading convention MPAI workflows with watermarking  functionalities</vt:lpstr>
      <vt:lpstr>MPAI-NNW Reference software: Upgrading convention MPAI workflows with watermarking functionalities</vt:lpstr>
      <vt:lpstr>MPAI-NNW Reference software: Upgrading convention MPAI workflows with watermarking functionalities</vt:lpstr>
      <vt:lpstr>MPAI-NNW Reference software: Upgrading convention MPAI workflows with watermarking functionalities</vt:lpstr>
      <vt:lpstr>MPAI-NNW Reference software: Upgrading convention MPAI workflows with watermarking functionalities</vt:lpstr>
      <vt:lpstr>Next steps</vt:lpstr>
      <vt:lpstr>PowerPoint Presentation</vt:lpstr>
      <vt:lpstr>PowerPoint Presentation</vt:lpstr>
    </vt:vector>
  </TitlesOfParts>
  <Company>DISI-ISR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MPAI-NNW  Neural Networks Watermarking Call for technologies</dc:title>
  <dc:creator>Carl Dst</dc:creator>
  <cp:lastModifiedBy>Leonardo Chiariglione</cp:lastModifiedBy>
  <cp:revision>89</cp:revision>
  <dcterms:created xsi:type="dcterms:W3CDTF">2022-07-05T17:14:26Z</dcterms:created>
  <dcterms:modified xsi:type="dcterms:W3CDTF">2023-12-12T15:48:35Z</dcterms:modified>
</cp:coreProperties>
</file>