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98" r:id="rId2"/>
    <p:sldId id="2600" r:id="rId3"/>
    <p:sldId id="2601" r:id="rId4"/>
    <p:sldId id="2613" r:id="rId5"/>
    <p:sldId id="2603" r:id="rId6"/>
    <p:sldId id="2604" r:id="rId7"/>
    <p:sldId id="2195" r:id="rId8"/>
    <p:sldId id="2196" r:id="rId9"/>
    <p:sldId id="2615" r:id="rId10"/>
    <p:sldId id="2616" r:id="rId11"/>
    <p:sldId id="2617" r:id="rId12"/>
    <p:sldId id="2606" r:id="rId13"/>
    <p:sldId id="2609" r:id="rId14"/>
    <p:sldId id="2610" r:id="rId15"/>
    <p:sldId id="2608" r:id="rId16"/>
    <p:sldId id="2611" r:id="rId17"/>
    <p:sldId id="2525" r:id="rId18"/>
    <p:sldId id="2614" r:id="rId19"/>
    <p:sldId id="26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9720A0-79CE-46EA-8C81-A3DB1F092C41}" v="17" dt="2024-03-03T15:16:53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24-Mar-11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24-Mar-11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24-Mar-11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24-Mar-11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24-Mar-11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24-Mar-11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308912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780291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24-Mar-11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24-Mar-11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24-Mar-11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24-Mar-11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24-Mar-11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24-Mar-11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24-Mar-11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24-Mar-11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mpai.community/standards/mpai-aif/mpai-aif-metadata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aif/mpai-aif-basic-api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aif/mpai-aif-security-api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aif/mpai-aif-profile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pai.communit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aif/mpai-aif-security-api/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mpai.community/standards/mpai-aif/mpai-aif-basic-api/" TargetMode="External"/><Relationship Id="rId2" Type="http://schemas.openxmlformats.org/officeDocument/2006/relationships/hyperlink" Target="https://mpai.community/standards/mpai-aif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pai.community/standards/mpai-aif/mpai-aif-Common-API-Features/" TargetMode="External"/><Relationship Id="rId5" Type="http://schemas.openxmlformats.org/officeDocument/2006/relationships/hyperlink" Target="https://mpai.community/standards/mpai-aif/mpai-aif-metadata/" TargetMode="External"/><Relationship Id="rId4" Type="http://schemas.openxmlformats.org/officeDocument/2006/relationships/hyperlink" Target="https://mpai.community/standards/mpai-aif/mpai-aif-architecture/" TargetMode="External"/><Relationship Id="rId9" Type="http://schemas.openxmlformats.org/officeDocument/2006/relationships/hyperlink" Target="https://mpai.community/standards/mpai-aif/mpai-aif-profile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D15135-5298-1207-5AC4-E90B33D5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30" y="2322702"/>
            <a:ext cx="10023681" cy="1468800"/>
          </a:xfrm>
        </p:spPr>
        <p:txBody>
          <a:bodyPr/>
          <a:lstStyle/>
          <a:p>
            <a:r>
              <a:rPr lang="en-US" dirty="0"/>
              <a:t>AI Framework (MPAI-AIF)</a:t>
            </a:r>
            <a:endParaRPr lang="en-15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AA2BE-04F9-B6F0-26E2-C1D1E1BE1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0930" y="3794081"/>
            <a:ext cx="10023681" cy="860400"/>
          </a:xfrm>
        </p:spPr>
        <p:txBody>
          <a:bodyPr/>
          <a:lstStyle/>
          <a:p>
            <a:r>
              <a:rPr lang="en-US" dirty="0"/>
              <a:t>Andrea Basso</a:t>
            </a:r>
          </a:p>
          <a:p>
            <a:r>
              <a:rPr lang="en-US" dirty="0"/>
              <a:t>16 UTC 11 March 2024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6429B-D3EA-3956-9B9B-9576BC52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C928C-C785-D4D4-2F7C-DA1AC0EB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87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F0AA1-1351-119B-4CC2-43B4D97B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5" y="624110"/>
            <a:ext cx="5057776" cy="1280890"/>
          </a:xfrm>
        </p:spPr>
        <p:txBody>
          <a:bodyPr/>
          <a:lstStyle/>
          <a:p>
            <a:r>
              <a:rPr lang="en-US" dirty="0"/>
              <a:t>Secure AIF Components/1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5D3AF-9D39-64F4-9BFF-454D2048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24-Mar-11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51CEE-6F00-3763-E100-BB6D4EDF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Content Placeholder 6" descr="White puzzle with one red piece">
            <a:extLst>
              <a:ext uri="{FF2B5EF4-FFF2-40B4-BE49-F238E27FC236}">
                <a16:creationId xmlns:a16="http://schemas.microsoft.com/office/drawing/2014/main" id="{D0C7F5BF-ABE0-C271-9FBD-FF4F9CDA1F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9555" r="17948" b="-2"/>
          <a:stretch/>
        </p:blipFill>
        <p:spPr>
          <a:xfrm>
            <a:off x="1322388" y="1905322"/>
            <a:ext cx="5057775" cy="4552306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D3A84C-8D4A-A5B6-E534-2ADDFADB7313}"/>
              </a:ext>
            </a:extLst>
          </p:cNvPr>
          <p:cNvSpPr txBox="1">
            <a:spLocks/>
          </p:cNvSpPr>
          <p:nvPr/>
        </p:nvSpPr>
        <p:spPr>
          <a:xfrm>
            <a:off x="6379682" y="0"/>
            <a:ext cx="5264374" cy="6457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  <a:ea typeface="Calibri" panose="020F0502020204030204" pitchFamily="34" charset="0"/>
              </a:rPr>
              <a:t>Controller</a:t>
            </a:r>
            <a:endParaRPr lang="en-GB" b="1" dirty="0">
              <a:ea typeface="Calibri" panose="020F0502020204030204" pitchFamily="34" charset="0"/>
            </a:endParaRPr>
          </a:p>
          <a:p>
            <a:pPr lvl="1" algn="just"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Communicates securely with User Agent and MPAI-Store (Authentic., Attestation, and </a:t>
            </a: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Encryption</a:t>
            </a:r>
            <a:r>
              <a:rPr lang="en-GB" sz="2400" dirty="0">
                <a:ea typeface="Calibri" panose="020F0502020204030204" pitchFamily="34" charset="0"/>
              </a:rPr>
              <a:t>)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GB" sz="2400" dirty="0">
              <a:ea typeface="Calibri" panose="020F0502020204030204" pitchFamily="34" charset="0"/>
            </a:endParaRPr>
          </a:p>
          <a:p>
            <a:pPr lvl="1" algn="just"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Accesses Communication, Global Storage, Access and MPAI Store via Trusted Services API.</a:t>
            </a:r>
            <a:endParaRPr lang="en-GB" sz="2400" dirty="0">
              <a:ea typeface="Calibri" panose="020F0502020204030204" pitchFamily="34" charset="0"/>
            </a:endParaRPr>
          </a:p>
          <a:p>
            <a:pPr lvl="1" algn="just"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Is split in two parts:</a:t>
            </a:r>
            <a:endParaRPr lang="en-GB" sz="2400" dirty="0">
              <a:ea typeface="Calibri" panose="020F0502020204030204" pitchFamily="34" charset="0"/>
            </a:endParaRPr>
          </a:p>
          <a:p>
            <a:pPr lvl="2" algn="just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 S: Accesses Secure Comm./Storage.</a:t>
            </a:r>
          </a:p>
          <a:p>
            <a:pPr marL="1257300" lvl="2" indent="-342900" algn="just">
              <a:buFont typeface="+mj-lt"/>
              <a:buAutoNum type="arabicPeriod" startAt="2"/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NS: access non-secure parts AIF.</a:t>
            </a:r>
          </a:p>
          <a:p>
            <a:pPr marL="800100" lvl="1" indent="-342900" algn="just">
              <a:buFont typeface="+mj-lt"/>
              <a:buAutoNum type="arabicPeriod" startAt="4"/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Interfaces w/ User Agent where non-secure code is executed.</a:t>
            </a:r>
            <a:endParaRPr lang="en-GB" sz="2400" dirty="0">
              <a:ea typeface="Calibri" panose="020F0502020204030204" pitchFamily="34" charset="0"/>
            </a:endParaRPr>
          </a:p>
          <a:p>
            <a:pPr lvl="1" algn="just">
              <a:buFont typeface="+mj-lt"/>
              <a:buAutoNum type="arabicPeriod" startAt="4"/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Interface with Composite AIM in area where secure code is executed.</a:t>
            </a:r>
            <a:endParaRPr lang="en-GB" sz="2400" dirty="0">
              <a:ea typeface="Calibri" panose="020F0502020204030204" pitchFamily="34" charset="0"/>
            </a:endParaRPr>
          </a:p>
          <a:p>
            <a:pPr lvl="2" algn="just">
              <a:buFont typeface="+mj-lt"/>
              <a:buAutoNum type="arabicPeriod"/>
            </a:pPr>
            <a:endParaRPr lang="en-GB" sz="2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9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D3122-8868-947E-7DF0-DE71D8828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C93D8-F3FE-FA6C-2BB4-433B993C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5057775" cy="1280890"/>
          </a:xfrm>
        </p:spPr>
        <p:txBody>
          <a:bodyPr/>
          <a:lstStyle/>
          <a:p>
            <a:r>
              <a:rPr lang="en-US" dirty="0"/>
              <a:t>Secure AIF Components/2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E2A29-C858-FCB0-35AC-242F227D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24-Mar-11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43783-94EA-C76D-9FF3-DF7088AC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Content Placeholder 6" descr="White puzzle with one red piece">
            <a:extLst>
              <a:ext uri="{FF2B5EF4-FFF2-40B4-BE49-F238E27FC236}">
                <a16:creationId xmlns:a16="http://schemas.microsoft.com/office/drawing/2014/main" id="{391EC3F5-EDBD-C89F-9F6F-FA94CBF901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9555" r="17948" b="-2"/>
          <a:stretch/>
        </p:blipFill>
        <p:spPr>
          <a:xfrm>
            <a:off x="1322388" y="1905322"/>
            <a:ext cx="5057775" cy="4552306"/>
          </a:xfrm>
          <a:prstGeom prst="rect">
            <a:avLst/>
          </a:prstGeom>
          <a:noFill/>
        </p:spPr>
      </p:pic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F955690-EF5F-7853-15C2-90544BB59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249065"/>
            <a:ext cx="5123689" cy="6608934"/>
          </a:xfrm>
        </p:spPr>
        <p:txBody>
          <a:bodyPr>
            <a:normAutofit lnSpcReduction="10000"/>
          </a:bodyPr>
          <a:lstStyle/>
          <a:p>
            <a:pPr marL="457200" lvl="0" indent="-457200" algn="just">
              <a:buFont typeface="+mj-lt"/>
              <a:buAutoNum type="arabicPeriod" startAt="2"/>
            </a:pP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 AIW</a:t>
            </a:r>
            <a:endParaRPr lang="en-GB" b="1" dirty="0">
              <a:effectLst/>
              <a:ea typeface="Calibri" panose="020F0502020204030204" pitchFamily="34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 AIMs in the AIW trust each other and communicate without special security concerns.</a:t>
            </a:r>
            <a:endParaRPr lang="en-GB" sz="2400" dirty="0">
              <a:effectLst/>
              <a:ea typeface="Calibri" panose="020F0502020204030204" pitchFamily="34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Communication among AIMs in the Composite AIM is non-secure.</a:t>
            </a:r>
            <a:endParaRPr lang="en-GB" sz="2400" dirty="0">
              <a:effectLst/>
              <a:ea typeface="Calibri" panose="020F0502020204030204" pitchFamily="34" charset="0"/>
            </a:endParaRPr>
          </a:p>
          <a:p>
            <a:pPr algn="just">
              <a:buFont typeface="+mj-lt"/>
              <a:buAutoNum type="arabicPeriod" startAt="2"/>
            </a:pPr>
            <a:r>
              <a:rPr lang="en-GB" b="1" dirty="0">
                <a:solidFill>
                  <a:srgbClr val="000000"/>
                </a:solidFill>
                <a:ea typeface="Calibri" panose="020F0502020204030204" pitchFamily="34" charset="0"/>
              </a:rPr>
              <a:t>AIM/AIW Storage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Secure Storage functionality is provided through key exchange.</a:t>
            </a:r>
            <a:endParaRPr lang="en-GB" sz="2400" dirty="0">
              <a:effectLst/>
              <a:ea typeface="Calibri" panose="020F0502020204030204" pitchFamily="34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Non-secure functionality is provided without reference to secure API calls.</a:t>
            </a:r>
            <a:endParaRPr lang="en-GB" sz="2400" dirty="0">
              <a:effectLst/>
              <a:ea typeface="Calibri" panose="020F0502020204030204" pitchFamily="34" charset="0"/>
            </a:endParaRPr>
          </a:p>
          <a:p>
            <a:pPr marL="457200" lvl="0" indent="-457200" algn="just">
              <a:buFont typeface="+mj-lt"/>
              <a:buAutoNum type="arabicPeriod" startAt="2"/>
            </a:pP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AIW/AIMs 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call the Secure Abstraction Layer via API.</a:t>
            </a:r>
            <a:endParaRPr lang="en-GB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 startAt="2"/>
            </a:pP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AIMs 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of a Composite AIM shall run on the same computing platform.</a:t>
            </a:r>
            <a:endParaRPr lang="en-GB" sz="4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58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1834-1C86-2D0F-8DF4-C92027E4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293180"/>
            <a:ext cx="10202586" cy="725719"/>
          </a:xfrm>
        </p:spPr>
        <p:txBody>
          <a:bodyPr/>
          <a:lstStyle/>
          <a:p>
            <a:r>
              <a:rPr lang="en-GB" dirty="0"/>
              <a:t>AIF Implementations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9F2E34-7F8C-B7C3-816D-3D8C3D9AF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436914"/>
            <a:ext cx="10202586" cy="5421086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AIF </a:t>
            </a: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Implementations can be tailored 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to the execution environments, e.g., HPC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/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MCU. </a:t>
            </a:r>
            <a:endParaRPr lang="en-GB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There is </a:t>
            </a: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always a Controller 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(even if the AIF is a lightweight Implementation). </a:t>
            </a:r>
            <a:endParaRPr lang="en-GB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API has </a:t>
            </a: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different MPAI-defined Profiles 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to allow for Implementations:</a:t>
            </a:r>
            <a:endParaRPr lang="en-GB" dirty="0">
              <a:effectLst/>
              <a:ea typeface="Calibri" panose="020F0502020204030204" pitchFamily="34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en-GB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To run on different computing platforms and programming languages. </a:t>
            </a:r>
            <a:endParaRPr lang="en-GB" sz="2400" dirty="0">
              <a:effectLst/>
              <a:ea typeface="Calibri" panose="020F0502020204030204" pitchFamily="34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en-GB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To be based on different hardware and resources available. </a:t>
            </a:r>
            <a:endParaRPr lang="en-GB" sz="24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AIMs may be Implemented in </a:t>
            </a: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HW, SW and mixed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-HW and SW. </a:t>
            </a:r>
            <a:endParaRPr lang="en-GB" dirty="0">
              <a:effectLst/>
              <a:ea typeface="Calibri" panose="020F0502020204030204" pitchFamily="34" charset="0"/>
            </a:endParaRPr>
          </a:p>
          <a:p>
            <a:pPr lvl="0" algn="just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AIM Interoperability ensured by </a:t>
            </a: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communication 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between AIMs being defined irrespective of HW or 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SW implementation. </a:t>
            </a:r>
            <a:endParaRPr lang="en-GB" dirty="0">
              <a:effectLst/>
              <a:ea typeface="Calibri" panose="020F0502020204030204" pitchFamily="34" charset="0"/>
            </a:endParaRPr>
          </a:p>
          <a:p>
            <a:pPr lvl="0" algn="just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Ports and Channels ensure </a:t>
            </a:r>
            <a:r>
              <a:rPr lang="en-GB" b="1" dirty="0">
                <a:solidFill>
                  <a:srgbClr val="000000"/>
                </a:solidFill>
                <a:ea typeface="Calibri" panose="020F0502020204030204" pitchFamily="34" charset="0"/>
              </a:rPr>
              <a:t>connection of </a:t>
            </a: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compatible AIM Ports 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irrespective of the </a:t>
            </a:r>
            <a:r>
              <a:rPr lang="en-GB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AIMs’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implementation technology. </a:t>
            </a:r>
            <a:endParaRPr lang="en-GB" dirty="0">
              <a:effectLst/>
              <a:ea typeface="Calibri" panose="020F0502020204030204" pitchFamily="34" charset="0"/>
            </a:endParaRPr>
          </a:p>
          <a:p>
            <a:pPr lvl="0" algn="just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  <a:ea typeface="Calibri" panose="020F0502020204030204" pitchFamily="34" charset="0"/>
              </a:rPr>
              <a:t>Implementation-independent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Message generation and Event management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GB" dirty="0">
              <a:effectLst/>
              <a:ea typeface="Calibri" panose="020F05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B96F2-DB77-CB38-80F5-101C0CB12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24-Mar-11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1250E-447E-F5B5-4C7E-283A8751F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7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FE0ED-0F74-4A8B-F863-5BC1997E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>
                <a:hlinkClick r:id="rId2"/>
              </a:rPr>
              <a:t>JSON metadata</a:t>
            </a:r>
            <a:endParaRPr lang="en-GB" dirty="0"/>
          </a:p>
        </p:txBody>
      </p:sp>
      <p:pic>
        <p:nvPicPr>
          <p:cNvPr id="7" name="Picture 6" descr="Person watching empty phone">
            <a:extLst>
              <a:ext uri="{FF2B5EF4-FFF2-40B4-BE49-F238E27FC236}">
                <a16:creationId xmlns:a16="http://schemas.microsoft.com/office/drawing/2014/main" id="{406FB3F9-394A-9C4B-C372-284585D10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38"/>
          <a:stretch/>
        </p:blipFill>
        <p:spPr>
          <a:xfrm>
            <a:off x="1321903" y="1818171"/>
            <a:ext cx="4983204" cy="448519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906B5-35D8-D2F1-1BA3-BCEA23E1E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818171"/>
            <a:ext cx="5123689" cy="44851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Describes the </a:t>
            </a:r>
            <a:r>
              <a:rPr lang="en-US" b="1" dirty="0"/>
              <a:t>capabilities </a:t>
            </a:r>
            <a:r>
              <a:rPr lang="en-US" dirty="0"/>
              <a:t>by standard JSON metadata 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 AIF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AIW </a:t>
            </a:r>
            <a:r>
              <a:rPr lang="en-US" dirty="0"/>
              <a:t>are described by a standard JSON metadata format.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(Composite) AIM </a:t>
            </a:r>
            <a:r>
              <a:rPr lang="en-US" dirty="0"/>
              <a:t>similar to the AIW metadata format.</a:t>
            </a:r>
          </a:p>
          <a:p>
            <a:pPr>
              <a:lnSpc>
                <a:spcPct val="90000"/>
              </a:lnSpc>
            </a:pPr>
            <a:r>
              <a:rPr lang="en-GB" dirty="0"/>
              <a:t>AIF </a:t>
            </a:r>
            <a:r>
              <a:rPr lang="en-GB" b="1" dirty="0"/>
              <a:t>downloads</a:t>
            </a:r>
            <a:r>
              <a:rPr lang="en-GB" dirty="0"/>
              <a:t> a suitable AIW and AIMs </a:t>
            </a:r>
            <a:r>
              <a:rPr lang="en-GB" b="1" dirty="0"/>
              <a:t>from the MPAI Store </a:t>
            </a:r>
            <a:r>
              <a:rPr lang="en-GB" dirty="0"/>
              <a:t>using the JSON metadata.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3002F-6072-AA73-B453-00675A64A7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24-Mar-11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BC44C-6187-F19F-3A79-F6DBE038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4104973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A96A8F-0FA0-F60F-65B7-E10D8BAB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Application Programming Interfaces - Basic</a:t>
            </a:r>
            <a:endParaRPr lang="en-GB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105B1D1-5794-F0B1-5CA2-6B3D1D2DC2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02027" y="1997264"/>
          <a:ext cx="9840893" cy="3965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5337">
                  <a:extLst>
                    <a:ext uri="{9D8B030D-6E8A-4147-A177-3AD203B41FA5}">
                      <a16:colId xmlns:a16="http://schemas.microsoft.com/office/drawing/2014/main" val="2945175222"/>
                    </a:ext>
                  </a:extLst>
                </a:gridCol>
                <a:gridCol w="4013315">
                  <a:extLst>
                    <a:ext uri="{9D8B030D-6E8A-4147-A177-3AD203B41FA5}">
                      <a16:colId xmlns:a16="http://schemas.microsoft.com/office/drawing/2014/main" val="96275570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2469057340"/>
                    </a:ext>
                  </a:extLst>
                </a:gridCol>
                <a:gridCol w="4146697">
                  <a:extLst>
                    <a:ext uri="{9D8B030D-6E8A-4147-A177-3AD203B41FA5}">
                      <a16:colId xmlns:a16="http://schemas.microsoft.com/office/drawing/2014/main" val="416650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126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8.1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Store API called by Controller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8.3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Controller API called by AIMs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5438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8.1.1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Get and parse archive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8.3.1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General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915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8.2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Controller API called by User Agent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8.3.2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Resource allocation management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7802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8.2.1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General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8.3.3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Register/deregister AIMs with the Controller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7910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8.2.2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Start/Pause/Resume/Stop Messages to other AIWs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8.3.4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Send Start/Pause/Resume/Stop Messages to other AIMs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885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8.2.3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Inquire about state of AIWs and AIMs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8.3.5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Register Connections between AIMs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9256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8.2.4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Management of Shared and AIM Storage for AIWs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8.3.6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Using Ports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7118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8.2.5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Communication management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8.3.7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Operations on messages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672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8.2.6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Resource allocation management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8.3.8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Functions specific to machine learning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0626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8.3.9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Controller API called by Controller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4468138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8B701-0E5A-A0BB-5D29-3FE129F2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24-Mar-11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027BA-BD47-45A9-9703-AB2E4E24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11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D755-307A-C1D8-9556-A17F6B9B8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Application Programming Interfaces - Security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63BE5C3-CB97-9077-63CC-D230D3CD38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347117"/>
              </p:ext>
            </p:extLst>
          </p:nvPr>
        </p:nvGraphicFramePr>
        <p:xfrm>
          <a:off x="1311273" y="1481116"/>
          <a:ext cx="10202585" cy="5053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1443">
                  <a:extLst>
                    <a:ext uri="{9D8B030D-6E8A-4147-A177-3AD203B41FA5}">
                      <a16:colId xmlns:a16="http://schemas.microsoft.com/office/drawing/2014/main" val="2971471885"/>
                    </a:ext>
                  </a:extLst>
                </a:gridCol>
                <a:gridCol w="4986670">
                  <a:extLst>
                    <a:ext uri="{9D8B030D-6E8A-4147-A177-3AD203B41FA5}">
                      <a16:colId xmlns:a16="http://schemas.microsoft.com/office/drawing/2014/main" val="3216906893"/>
                    </a:ext>
                  </a:extLst>
                </a:gridCol>
                <a:gridCol w="776177">
                  <a:extLst>
                    <a:ext uri="{9D8B030D-6E8A-4147-A177-3AD203B41FA5}">
                      <a16:colId xmlns:a16="http://schemas.microsoft.com/office/drawing/2014/main" val="3618420870"/>
                    </a:ext>
                  </a:extLst>
                </a:gridCol>
                <a:gridCol w="3688295">
                  <a:extLst>
                    <a:ext uri="{9D8B030D-6E8A-4147-A177-3AD203B41FA5}">
                      <a16:colId xmlns:a16="http://schemas.microsoft.com/office/drawing/2014/main" val="713984255"/>
                    </a:ext>
                  </a:extLst>
                </a:gridCol>
              </a:tblGrid>
              <a:tr h="309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219033"/>
                  </a:ext>
                </a:extLst>
              </a:tr>
              <a:tr h="309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9.1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characterization structure.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9.5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API to access cryptographic functions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5830050"/>
                  </a:ext>
                </a:extLst>
              </a:tr>
              <a:tr h="309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9.2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API called by User Agent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9.5.1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Hashing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3065938"/>
                  </a:ext>
                </a:extLst>
              </a:tr>
              <a:tr h="309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9.3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API to access Secure Storage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9.5.2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management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7902514"/>
                  </a:ext>
                </a:extLst>
              </a:tr>
              <a:tr h="632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9.3.1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 Agent initialises Secure Storage API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9.5.3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exchange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359952"/>
                  </a:ext>
                </a:extLst>
              </a:tr>
              <a:tr h="286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9.3.2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 Agent writes Secure Storage API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9.5.4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Message Authentication Code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0174582"/>
                  </a:ext>
                </a:extLst>
              </a:tr>
              <a:tr h="244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9.3.3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 Agent reads Secure Storage API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9.5.5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Cyphers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0994633"/>
                  </a:ext>
                </a:extLst>
              </a:tr>
              <a:tr h="632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9.3.4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 Agent gets info from Secure Storage API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9.5.6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Authenticated encryption with associated data (AEAD)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3084414"/>
                  </a:ext>
                </a:extLst>
              </a:tr>
              <a:tr h="632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9.3.5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 Agent deletes a p_data in Secure Storage API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9.5.7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Signature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0333637"/>
                  </a:ext>
                </a:extLst>
              </a:tr>
              <a:tr h="309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9.4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API to access Attestation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9.5.8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Asymmetric Encryption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0333505"/>
                  </a:ext>
                </a:extLst>
              </a:tr>
              <a:tr h="309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9.6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API to enable secure communication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94487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D7D96-0700-719A-45A7-547BEA33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BFB4C-4E8F-A254-BB07-10200904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63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A82A-C142-2842-B7D6-EBC42676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Profiles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36573-EB26-0D5A-268F-771B0673C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spcAft>
                <a:spcPts val="300"/>
              </a:spcAft>
              <a:buNone/>
              <a:tabLst>
                <a:tab pos="274320" algn="l"/>
              </a:tabLst>
            </a:pPr>
            <a:r>
              <a:rPr lang="en-GB" b="1" dirty="0">
                <a:effectLst/>
                <a:ea typeface="Calibri" panose="020F0502020204030204" pitchFamily="34" charset="0"/>
              </a:rPr>
              <a:t>Basic Profile</a:t>
            </a:r>
          </a:p>
          <a:p>
            <a:r>
              <a:rPr lang="en-GB" dirty="0">
                <a:effectLst/>
                <a:ea typeface="Calibri" panose="020F0502020204030204" pitchFamily="34" charset="0"/>
              </a:rPr>
              <a:t>The Basic Profile utilises:</a:t>
            </a:r>
          </a:p>
          <a:p>
            <a:pPr lvl="1" indent="-342900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Non-Secure Controller.</a:t>
            </a:r>
          </a:p>
          <a:p>
            <a:pPr lvl="1" indent="-342900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Non-Secure Storage.</a:t>
            </a:r>
          </a:p>
          <a:p>
            <a:pPr lvl="1" indent="-342900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Secure Communication enabled by secure communication libraries.</a:t>
            </a:r>
          </a:p>
          <a:p>
            <a:pPr lvl="1" indent="-342900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Basic API.</a:t>
            </a:r>
          </a:p>
          <a:p>
            <a:pPr marL="0" lvl="0" indent="0">
              <a:buNone/>
            </a:pPr>
            <a:r>
              <a:rPr lang="en-GB" b="1" dirty="0">
                <a:effectLst/>
                <a:ea typeface="Calibri" panose="020F0502020204030204" pitchFamily="34" charset="0"/>
              </a:rPr>
              <a:t>Secure Profile</a:t>
            </a:r>
          </a:p>
          <a:p>
            <a:r>
              <a:rPr lang="en-GB" dirty="0">
                <a:effectLst/>
                <a:ea typeface="Calibri" panose="020F0502020204030204" pitchFamily="34" charset="0"/>
              </a:rPr>
              <a:t>The Secure Profile utilises all the technologies in this Technical Specification.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60BA8-DEC4-3A83-E424-A6102077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06A71-FD22-250F-B525-FF6B84436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24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2AEFBD9-C270-FACC-9EE5-04390398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What is next</a:t>
            </a:r>
            <a:endParaRPr lang="en-GB" dirty="0"/>
          </a:p>
        </p:txBody>
      </p:sp>
      <p:pic>
        <p:nvPicPr>
          <p:cNvPr id="10" name="Picture 9" descr="Sphere of mesh and nodes">
            <a:extLst>
              <a:ext uri="{FF2B5EF4-FFF2-40B4-BE49-F238E27FC236}">
                <a16:creationId xmlns:a16="http://schemas.microsoft.com/office/drawing/2014/main" id="{E71F4777-F9DD-1484-6FBE-81930F772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2" r="-1" b="-1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1F28B4-D920-A6A7-B4F0-00A165798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034549"/>
            <a:ext cx="5123689" cy="5423878"/>
          </a:xfrm>
        </p:spPr>
        <p:txBody>
          <a:bodyPr>
            <a:normAutofit/>
          </a:bodyPr>
          <a:lstStyle/>
          <a:p>
            <a:r>
              <a:rPr lang="en-US" dirty="0"/>
              <a:t>A reference implementation of MPAI-AIF for </a:t>
            </a:r>
          </a:p>
          <a:p>
            <a:pPr lvl="1"/>
            <a:r>
              <a:rPr lang="en-US" dirty="0"/>
              <a:t>Micro Controller Units (MCU) – done </a:t>
            </a:r>
            <a:r>
              <a:rPr lang="en-US"/>
              <a:t>for Zephyr.</a:t>
            </a:r>
            <a:endParaRPr lang="en-US" dirty="0"/>
          </a:p>
          <a:p>
            <a:pPr lvl="1"/>
            <a:r>
              <a:rPr lang="en-GB" dirty="0"/>
              <a:t>Medium-to-high performance computing (HPC) – being done for Python.</a:t>
            </a:r>
          </a:p>
          <a:p>
            <a:r>
              <a:rPr lang="en-GB" dirty="0"/>
              <a:t>Example AIMs</a:t>
            </a:r>
          </a:p>
          <a:p>
            <a:pPr lvl="1"/>
            <a:r>
              <a:rPr lang="en-GB" dirty="0"/>
              <a:t>For Zephyr</a:t>
            </a:r>
          </a:p>
          <a:p>
            <a:pPr lvl="1"/>
            <a:r>
              <a:rPr lang="en-GB" dirty="0"/>
              <a:t>Video Scene Detection, </a:t>
            </a:r>
            <a:r>
              <a:rPr lang="en-GB" dirty="0" err="1"/>
              <a:t>Diarisation</a:t>
            </a:r>
            <a:r>
              <a:rPr lang="en-GB" dirty="0"/>
              <a:t>, Face Recognition, Speaker Recognition, Automatic Speech Recognition, Aggregator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9F870-0CC5-68C7-09D3-A078F951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62A16E3-455F-40B0-92E8-BFF9BA927C0E}" type="datetime5">
              <a:rPr lang="en-US" smtClean="0"/>
              <a:pPr>
                <a:spcAft>
                  <a:spcPts val="600"/>
                </a:spcAft>
              </a:pPr>
              <a:t>24-Mar-11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3E335-8997-752A-473A-79E0E323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655122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74115-84E9-4DBB-82C7-74923F31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the AIF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42A34-5557-1D3B-5CF5-FAC5F1E66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C8435-52EE-75E5-A59D-A22D15E84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276133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56">
            <a:extLst>
              <a:ext uri="{FF2B5EF4-FFF2-40B4-BE49-F238E27FC236}">
                <a16:creationId xmlns:a16="http://schemas.microsoft.com/office/drawing/2014/main" id="{C0B70C2F-01C6-D51E-024C-716B41137317}"/>
              </a:ext>
            </a:extLst>
          </p:cNvPr>
          <p:cNvSpPr/>
          <p:nvPr/>
        </p:nvSpPr>
        <p:spPr>
          <a:xfrm>
            <a:off x="458213" y="5427999"/>
            <a:ext cx="5884497" cy="399953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Controller (Non-secure/Secure) 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traight Connector 57">
            <a:extLst>
              <a:ext uri="{FF2B5EF4-FFF2-40B4-BE49-F238E27FC236}">
                <a16:creationId xmlns:a16="http://schemas.microsoft.com/office/drawing/2014/main" id="{D334254A-21AB-D6EE-519D-C64320CCC426}"/>
              </a:ext>
            </a:extLst>
          </p:cNvPr>
          <p:cNvSpPr/>
          <p:nvPr/>
        </p:nvSpPr>
        <p:spPr>
          <a:xfrm>
            <a:off x="474471" y="5330046"/>
            <a:ext cx="5868238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id="{2D7FB891-4AD7-5254-C695-41C1924A8AFB}"/>
              </a:ext>
            </a:extLst>
          </p:cNvPr>
          <p:cNvSpPr/>
          <p:nvPr/>
        </p:nvSpPr>
        <p:spPr>
          <a:xfrm>
            <a:off x="2434550" y="6012065"/>
            <a:ext cx="792533" cy="526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Storage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803AAA2-22EC-B7A6-8D1B-83DF3B826A7F}"/>
              </a:ext>
            </a:extLst>
          </p:cNvPr>
          <p:cNvSpPr/>
          <p:nvPr/>
        </p:nvSpPr>
        <p:spPr>
          <a:xfrm>
            <a:off x="452781" y="6010066"/>
            <a:ext cx="719602" cy="52638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MPAI Store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52">
            <a:extLst>
              <a:ext uri="{FF2B5EF4-FFF2-40B4-BE49-F238E27FC236}">
                <a16:creationId xmlns:a16="http://schemas.microsoft.com/office/drawing/2014/main" id="{E1F74E37-E03F-93CA-A791-0EA2A6277B09}"/>
              </a:ext>
            </a:extLst>
          </p:cNvPr>
          <p:cNvSpPr/>
          <p:nvPr/>
        </p:nvSpPr>
        <p:spPr>
          <a:xfrm>
            <a:off x="3335269" y="6011543"/>
            <a:ext cx="666168" cy="5275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FF382-9DF3-0327-78CF-F27EC031EE46}"/>
              </a:ext>
            </a:extLst>
          </p:cNvPr>
          <p:cNvSpPr txBox="1"/>
          <p:nvPr/>
        </p:nvSpPr>
        <p:spPr>
          <a:xfrm>
            <a:off x="8024874" y="6184708"/>
            <a:ext cx="1148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Security</a:t>
            </a:r>
          </a:p>
          <a:p>
            <a:pPr algn="ctr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Abstraction</a:t>
            </a:r>
          </a:p>
          <a:p>
            <a:pPr algn="ctr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Layer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2F1A647-57D7-7A4C-46AD-F83B7E05E336}"/>
              </a:ext>
            </a:extLst>
          </p:cNvPr>
          <p:cNvSpPr/>
          <p:nvPr/>
        </p:nvSpPr>
        <p:spPr>
          <a:xfrm>
            <a:off x="1243128" y="6010066"/>
            <a:ext cx="1085121" cy="5292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</a:t>
            </a: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-cation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BAC1B2-09C1-9C57-A957-9E609D39AF09}"/>
              </a:ext>
            </a:extLst>
          </p:cNvPr>
          <p:cNvCxnSpPr>
            <a:cxnSpLocks/>
          </p:cNvCxnSpPr>
          <p:nvPr/>
        </p:nvCxnSpPr>
        <p:spPr>
          <a:xfrm>
            <a:off x="1243128" y="5925485"/>
            <a:ext cx="109302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12FD76-E118-B92F-D232-0AA059B87E59}"/>
              </a:ext>
            </a:extLst>
          </p:cNvPr>
          <p:cNvCxnSpPr/>
          <p:nvPr/>
        </p:nvCxnSpPr>
        <p:spPr>
          <a:xfrm flipV="1">
            <a:off x="2478968" y="5926092"/>
            <a:ext cx="735171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8DD267-48B7-65D7-1C09-063E3F305D04}"/>
              </a:ext>
            </a:extLst>
          </p:cNvPr>
          <p:cNvCxnSpPr/>
          <p:nvPr/>
        </p:nvCxnSpPr>
        <p:spPr>
          <a:xfrm flipV="1">
            <a:off x="3341626" y="5926094"/>
            <a:ext cx="666168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C78EB5-7D67-DBF9-30E8-5C76C25CBB0A}"/>
              </a:ext>
            </a:extLst>
          </p:cNvPr>
          <p:cNvCxnSpPr/>
          <p:nvPr/>
        </p:nvCxnSpPr>
        <p:spPr>
          <a:xfrm flipV="1">
            <a:off x="482824" y="5926091"/>
            <a:ext cx="666168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7" name="Rectangle 4">
            <a:extLst>
              <a:ext uri="{FF2B5EF4-FFF2-40B4-BE49-F238E27FC236}">
                <a16:creationId xmlns:a16="http://schemas.microsoft.com/office/drawing/2014/main" id="{777844B2-E338-B6FC-8B9B-B2FB692462AA}"/>
              </a:ext>
            </a:extLst>
          </p:cNvPr>
          <p:cNvSpPr/>
          <p:nvPr/>
        </p:nvSpPr>
        <p:spPr>
          <a:xfrm>
            <a:off x="6921889" y="5995293"/>
            <a:ext cx="1085121" cy="529341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Attestation Service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A370DE-D6E4-02B0-CA73-CF4FF48AE778}"/>
              </a:ext>
            </a:extLst>
          </p:cNvPr>
          <p:cNvSpPr/>
          <p:nvPr/>
        </p:nvSpPr>
        <p:spPr>
          <a:xfrm>
            <a:off x="5680514" y="6006726"/>
            <a:ext cx="1148251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Encryption Service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B38141AC-0C80-C35F-1A04-6D182697C66A}"/>
              </a:ext>
            </a:extLst>
          </p:cNvPr>
          <p:cNvSpPr/>
          <p:nvPr/>
        </p:nvSpPr>
        <p:spPr>
          <a:xfrm>
            <a:off x="4139161" y="6009103"/>
            <a:ext cx="1440210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Service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AA6A1D-B9A3-D884-DAE0-61E964317481}"/>
              </a:ext>
            </a:extLst>
          </p:cNvPr>
          <p:cNvCxnSpPr>
            <a:cxnSpLocks/>
          </p:cNvCxnSpPr>
          <p:nvPr/>
        </p:nvCxnSpPr>
        <p:spPr>
          <a:xfrm flipV="1">
            <a:off x="4188082" y="5926103"/>
            <a:ext cx="3772359" cy="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5D3085-A71F-7CF6-D019-D80D1F8F8C37}"/>
              </a:ext>
            </a:extLst>
          </p:cNvPr>
          <p:cNvGrpSpPr/>
          <p:nvPr/>
        </p:nvGrpSpPr>
        <p:grpSpPr>
          <a:xfrm>
            <a:off x="425308" y="1531124"/>
            <a:ext cx="11713441" cy="3707862"/>
            <a:chOff x="414675" y="859663"/>
            <a:chExt cx="11713441" cy="374136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5A3D61-58A6-5F0F-918F-9BE556171D06}"/>
                </a:ext>
              </a:extLst>
            </p:cNvPr>
            <p:cNvSpPr/>
            <p:nvPr/>
          </p:nvSpPr>
          <p:spPr>
            <a:xfrm>
              <a:off x="2222205" y="859664"/>
              <a:ext cx="8569842" cy="37369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65E1F72-42D7-5917-F8E4-FF0E45219F54}"/>
                </a:ext>
              </a:extLst>
            </p:cNvPr>
            <p:cNvSpPr/>
            <p:nvPr/>
          </p:nvSpPr>
          <p:spPr>
            <a:xfrm>
              <a:off x="2346570" y="945001"/>
              <a:ext cx="823653" cy="226630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AV Splitter</a:t>
              </a:r>
              <a:endParaRPr lang="en-GB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7BD688D-2738-D9A0-1BA3-EEDEDDBEEC2E}"/>
                </a:ext>
              </a:extLst>
            </p:cNvPr>
            <p:cNvSpPr/>
            <p:nvPr/>
          </p:nvSpPr>
          <p:spPr>
            <a:xfrm>
              <a:off x="4022915" y="1767962"/>
              <a:ext cx="1527647" cy="145197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Diarisation</a:t>
              </a:r>
              <a:endParaRPr lang="en-GB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A6DA4F5-FDA5-210F-BBFF-3B10860E7042}"/>
                </a:ext>
              </a:extLst>
            </p:cNvPr>
            <p:cNvCxnSpPr/>
            <p:nvPr/>
          </p:nvCxnSpPr>
          <p:spPr>
            <a:xfrm>
              <a:off x="5541504" y="2871796"/>
              <a:ext cx="133669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9DEA0F-66B6-86BC-25AA-3564C6A490ED}"/>
                </a:ext>
              </a:extLst>
            </p:cNvPr>
            <p:cNvSpPr txBox="1"/>
            <p:nvPr/>
          </p:nvSpPr>
          <p:spPr>
            <a:xfrm>
              <a:off x="5752755" y="2502473"/>
              <a:ext cx="862737" cy="471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Speech</a:t>
              </a:r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71241D0-D2D6-25CA-5849-94E274B7713E}"/>
                </a:ext>
              </a:extLst>
            </p:cNvPr>
            <p:cNvCxnSpPr/>
            <p:nvPr/>
          </p:nvCxnSpPr>
          <p:spPr>
            <a:xfrm>
              <a:off x="5551423" y="2112978"/>
              <a:ext cx="133669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ED6F921-C1CB-E62B-B268-1262CBCEB466}"/>
                </a:ext>
              </a:extLst>
            </p:cNvPr>
            <p:cNvCxnSpPr/>
            <p:nvPr/>
          </p:nvCxnSpPr>
          <p:spPr>
            <a:xfrm>
              <a:off x="8378184" y="2871639"/>
              <a:ext cx="133669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D6D60D-56A6-A7C7-8534-2BD247A0CE21}"/>
                </a:ext>
              </a:extLst>
            </p:cNvPr>
            <p:cNvSpPr txBox="1"/>
            <p:nvPr/>
          </p:nvSpPr>
          <p:spPr>
            <a:xfrm>
              <a:off x="8654293" y="2477437"/>
              <a:ext cx="565348" cy="471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Text</a:t>
              </a:r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7E88050-15E1-2A9A-ADEB-FEBAF739F45C}"/>
                </a:ext>
              </a:extLst>
            </p:cNvPr>
            <p:cNvSpPr txBox="1"/>
            <p:nvPr/>
          </p:nvSpPr>
          <p:spPr>
            <a:xfrm>
              <a:off x="8561629" y="1770114"/>
              <a:ext cx="1183914" cy="471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811213" algn="l"/>
                </a:tabLst>
              </a:pPr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Speaker ID</a:t>
              </a:r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C201909-5F19-4929-C31F-7F2310DB1F7A}"/>
                </a:ext>
              </a:extLst>
            </p:cNvPr>
            <p:cNvSpPr txBox="1"/>
            <p:nvPr/>
          </p:nvSpPr>
          <p:spPr>
            <a:xfrm>
              <a:off x="5748579" y="1744534"/>
              <a:ext cx="862737" cy="471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Speech</a:t>
              </a:r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E979725-A04E-36A4-7096-82F53A6785B7}"/>
                </a:ext>
              </a:extLst>
            </p:cNvPr>
            <p:cNvSpPr txBox="1"/>
            <p:nvPr/>
          </p:nvSpPr>
          <p:spPr>
            <a:xfrm>
              <a:off x="5523171" y="918798"/>
              <a:ext cx="1372555" cy="471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Video Frame</a:t>
              </a:r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45A2E94-82BC-BDBE-E00C-81755A1C28EA}"/>
                </a:ext>
              </a:extLst>
            </p:cNvPr>
            <p:cNvCxnSpPr>
              <a:cxnSpLocks/>
            </p:cNvCxnSpPr>
            <p:nvPr/>
          </p:nvCxnSpPr>
          <p:spPr>
            <a:xfrm>
              <a:off x="8412022" y="1329857"/>
              <a:ext cx="1344182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734C816-D992-8070-4673-58BE161AE355}"/>
                </a:ext>
              </a:extLst>
            </p:cNvPr>
            <p:cNvSpPr txBox="1"/>
            <p:nvPr/>
          </p:nvSpPr>
          <p:spPr>
            <a:xfrm>
              <a:off x="8665762" y="956154"/>
              <a:ext cx="861326" cy="471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Face ID</a:t>
              </a:r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">
              <a:extLst>
                <a:ext uri="{FF2B5EF4-FFF2-40B4-BE49-F238E27FC236}">
                  <a16:creationId xmlns:a16="http://schemas.microsoft.com/office/drawing/2014/main" id="{C8CD5892-589E-4309-654C-9DE36A978E59}"/>
                </a:ext>
              </a:extLst>
            </p:cNvPr>
            <p:cNvSpPr/>
            <p:nvPr/>
          </p:nvSpPr>
          <p:spPr>
            <a:xfrm>
              <a:off x="414675" y="859663"/>
              <a:ext cx="853729" cy="3741369"/>
            </a:xfrm>
            <a:prstGeom prst="rect">
              <a:avLst/>
            </a:prstGeom>
            <a:solidFill>
              <a:srgbClr val="FF6699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800" b="0" strike="noStrike" spc="-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User Agent</a:t>
              </a:r>
              <a:endParaRPr lang="it-IT" sz="18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602F64D-745D-1AA9-85EF-E8D5A176E15A}"/>
                </a:ext>
              </a:extLst>
            </p:cNvPr>
            <p:cNvCxnSpPr>
              <a:cxnSpLocks/>
            </p:cNvCxnSpPr>
            <p:nvPr/>
          </p:nvCxnSpPr>
          <p:spPr>
            <a:xfrm>
              <a:off x="1471929" y="2109583"/>
              <a:ext cx="84972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FBB9BF-8B8E-1902-45B0-5061D894602C}"/>
                </a:ext>
              </a:extLst>
            </p:cNvPr>
            <p:cNvSpPr txBox="1"/>
            <p:nvPr/>
          </p:nvSpPr>
          <p:spPr>
            <a:xfrm>
              <a:off x="1398139" y="1688387"/>
              <a:ext cx="969754" cy="824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Audio-</a:t>
              </a:r>
            </a:p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Visual</a:t>
              </a:r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DAD75FC-8EFF-45C6-17E9-D055B7607EF3}"/>
                </a:ext>
              </a:extLst>
            </p:cNvPr>
            <p:cNvSpPr/>
            <p:nvPr/>
          </p:nvSpPr>
          <p:spPr>
            <a:xfrm>
              <a:off x="4024393" y="945001"/>
              <a:ext cx="1527647" cy="68997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Scene change detection</a:t>
              </a:r>
              <a:endParaRPr lang="en-GB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1E2ABE9-A471-0293-C6B0-F83EEBE8DBFC}"/>
                </a:ext>
              </a:extLst>
            </p:cNvPr>
            <p:cNvCxnSpPr/>
            <p:nvPr/>
          </p:nvCxnSpPr>
          <p:spPr>
            <a:xfrm>
              <a:off x="5557563" y="1295996"/>
              <a:ext cx="133669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C2DB6C9-AC2D-DDC4-D986-74D186BCFC07}"/>
                </a:ext>
              </a:extLst>
            </p:cNvPr>
            <p:cNvCxnSpPr/>
            <p:nvPr/>
          </p:nvCxnSpPr>
          <p:spPr>
            <a:xfrm>
              <a:off x="3158994" y="2547642"/>
              <a:ext cx="84835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A337D92-AE02-14CB-14B5-1BBF59FEE907}"/>
                </a:ext>
              </a:extLst>
            </p:cNvPr>
            <p:cNvSpPr txBox="1"/>
            <p:nvPr/>
          </p:nvSpPr>
          <p:spPr>
            <a:xfrm>
              <a:off x="3257857" y="2182842"/>
              <a:ext cx="736099" cy="471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Audio</a:t>
              </a:r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7337DA2-D7B1-C685-8F5A-FB1E0ABEDDCE}"/>
                </a:ext>
              </a:extLst>
            </p:cNvPr>
            <p:cNvCxnSpPr/>
            <p:nvPr/>
          </p:nvCxnSpPr>
          <p:spPr>
            <a:xfrm>
              <a:off x="3166658" y="1350908"/>
              <a:ext cx="84835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F062F2-504A-AA48-7DE4-ED9A5A7A2B91}"/>
                </a:ext>
              </a:extLst>
            </p:cNvPr>
            <p:cNvSpPr txBox="1"/>
            <p:nvPr/>
          </p:nvSpPr>
          <p:spPr>
            <a:xfrm>
              <a:off x="3267818" y="981576"/>
              <a:ext cx="728084" cy="471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Video</a:t>
              </a:r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6E038B-3248-06A9-8F9C-972B8683FE8A}"/>
                </a:ext>
              </a:extLst>
            </p:cNvPr>
            <p:cNvCxnSpPr>
              <a:cxnSpLocks/>
            </p:cNvCxnSpPr>
            <p:nvPr/>
          </p:nvCxnSpPr>
          <p:spPr>
            <a:xfrm>
              <a:off x="8378184" y="2133623"/>
              <a:ext cx="1344182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DB287FB-300B-98D5-320C-E6714DAEDAB3}"/>
                </a:ext>
              </a:extLst>
            </p:cNvPr>
            <p:cNvSpPr/>
            <p:nvPr/>
          </p:nvSpPr>
          <p:spPr>
            <a:xfrm>
              <a:off x="6885343" y="1767962"/>
              <a:ext cx="1527647" cy="68235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Speaker Recognition</a:t>
              </a:r>
              <a:endParaRPr lang="en-GB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18CD14D-A430-F5EF-1730-57827D40C01B}"/>
                </a:ext>
              </a:extLst>
            </p:cNvPr>
            <p:cNvSpPr/>
            <p:nvPr/>
          </p:nvSpPr>
          <p:spPr>
            <a:xfrm>
              <a:off x="6881246" y="945002"/>
              <a:ext cx="1527647" cy="68997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Face Recognition</a:t>
              </a:r>
              <a:endParaRPr lang="en-GB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E90C055-88C3-5F8B-F728-13F7E547967F}"/>
                </a:ext>
              </a:extLst>
            </p:cNvPr>
            <p:cNvSpPr/>
            <p:nvPr/>
          </p:nvSpPr>
          <p:spPr>
            <a:xfrm>
              <a:off x="6889153" y="2537582"/>
              <a:ext cx="1527647" cy="68235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ASR</a:t>
              </a:r>
              <a:endParaRPr lang="en-GB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E6C8062-68C2-D62C-5E9A-32349045F23E}"/>
                </a:ext>
              </a:extLst>
            </p:cNvPr>
            <p:cNvCxnSpPr>
              <a:cxnSpLocks/>
            </p:cNvCxnSpPr>
            <p:nvPr/>
          </p:nvCxnSpPr>
          <p:spPr>
            <a:xfrm>
              <a:off x="5637226" y="3376394"/>
              <a:ext cx="1034629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05D637C-2C84-0095-5B2F-40521CEAB26F}"/>
                </a:ext>
              </a:extLst>
            </p:cNvPr>
            <p:cNvGrpSpPr/>
            <p:nvPr/>
          </p:nvGrpSpPr>
          <p:grpSpPr>
            <a:xfrm>
              <a:off x="5503218" y="3472625"/>
              <a:ext cx="1333370" cy="951798"/>
              <a:chOff x="4347978" y="2661733"/>
              <a:chExt cx="1333370" cy="711130"/>
            </a:xfrm>
            <a:solidFill>
              <a:schemeClr val="bg2">
                <a:lumMod val="75000"/>
              </a:schemeClr>
            </a:solidFill>
          </p:grpSpPr>
          <p:sp>
            <p:nvSpPr>
              <p:cNvPr id="55" name="Rectangle 58">
                <a:extLst>
                  <a:ext uri="{FF2B5EF4-FFF2-40B4-BE49-F238E27FC236}">
                    <a16:creationId xmlns:a16="http://schemas.microsoft.com/office/drawing/2014/main" id="{ADA44E0B-78FE-D43C-9AFD-F2A0715AC54C}"/>
                  </a:ext>
                </a:extLst>
              </p:cNvPr>
              <p:cNvSpPr/>
              <p:nvPr/>
            </p:nvSpPr>
            <p:spPr>
              <a:xfrm>
                <a:off x="4347978" y="2661733"/>
                <a:ext cx="1329676" cy="361641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200" b="0" strike="noStrike" spc="-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AIM/AIW Storage</a:t>
                </a:r>
              </a:p>
              <a:p>
                <a:pPr algn="ctr">
                  <a:lnSpc>
                    <a:spcPct val="100000"/>
                  </a:lnSpc>
                  <a:buNone/>
                </a:pPr>
                <a:r>
                  <a:rPr lang="en-GB" sz="1200" spc="-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(non-secure)</a:t>
                </a:r>
                <a:endParaRPr lang="en-GB" sz="12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tangle 58">
                <a:extLst>
                  <a:ext uri="{FF2B5EF4-FFF2-40B4-BE49-F238E27FC236}">
                    <a16:creationId xmlns:a16="http://schemas.microsoft.com/office/drawing/2014/main" id="{243D4B79-C556-C5DE-430B-186187C6E46E}"/>
                  </a:ext>
                </a:extLst>
              </p:cNvPr>
              <p:cNvSpPr/>
              <p:nvPr/>
            </p:nvSpPr>
            <p:spPr>
              <a:xfrm>
                <a:off x="4351672" y="3023210"/>
                <a:ext cx="1329676" cy="349653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200" b="0" strike="noStrike" spc="-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AIM/AIW Storage</a:t>
                </a:r>
              </a:p>
              <a:p>
                <a:pPr algn="ctr">
                  <a:lnSpc>
                    <a:spcPct val="100000"/>
                  </a:lnSpc>
                  <a:buNone/>
                </a:pPr>
                <a:r>
                  <a:rPr lang="en-GB" sz="1200" spc="-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(secure)</a:t>
                </a:r>
                <a:endParaRPr lang="en-GB" sz="12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F15910-41D0-D26B-8B0D-3DCAB3DD0A6E}"/>
                </a:ext>
              </a:extLst>
            </p:cNvPr>
            <p:cNvSpPr/>
            <p:nvPr/>
          </p:nvSpPr>
          <p:spPr>
            <a:xfrm>
              <a:off x="9745059" y="941136"/>
              <a:ext cx="890543" cy="30153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Aggregator</a:t>
              </a:r>
              <a:endParaRPr lang="en-GB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2908AE2-C6D3-21FF-B757-09786A24EACE}"/>
                </a:ext>
              </a:extLst>
            </p:cNvPr>
            <p:cNvCxnSpPr/>
            <p:nvPr/>
          </p:nvCxnSpPr>
          <p:spPr>
            <a:xfrm>
              <a:off x="8423943" y="3626263"/>
              <a:ext cx="133669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2809978-85E5-9C02-172E-7DBAFF99E4D8}"/>
                </a:ext>
              </a:extLst>
            </p:cNvPr>
            <p:cNvSpPr txBox="1"/>
            <p:nvPr/>
          </p:nvSpPr>
          <p:spPr>
            <a:xfrm>
              <a:off x="8665762" y="3232061"/>
              <a:ext cx="649537" cy="471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Time</a:t>
              </a:r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ED080C0-8659-E6E6-56D9-B4650C43877F}"/>
                </a:ext>
              </a:extLst>
            </p:cNvPr>
            <p:cNvSpPr txBox="1"/>
            <p:nvPr/>
          </p:nvSpPr>
          <p:spPr>
            <a:xfrm>
              <a:off x="10881493" y="2167439"/>
              <a:ext cx="1246623" cy="652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AV  Scene</a:t>
              </a:r>
              <a:endPara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Descriptors</a:t>
              </a:r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2825409-720F-94CC-62AA-2E752A19F395}"/>
                </a:ext>
              </a:extLst>
            </p:cNvPr>
            <p:cNvCxnSpPr>
              <a:cxnSpLocks/>
            </p:cNvCxnSpPr>
            <p:nvPr/>
          </p:nvCxnSpPr>
          <p:spPr>
            <a:xfrm>
              <a:off x="10635602" y="2500967"/>
              <a:ext cx="1344182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2361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1526128" y="2750201"/>
            <a:ext cx="6985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40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look forward to working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you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this exciting MPAI project!</a:t>
            </a:r>
            <a:endParaRPr lang="en-150" sz="4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24-Mar-11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19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19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19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19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F3DA7D-9F51-8D5A-26D2-137CB93BA287}"/>
              </a:ext>
            </a:extLst>
          </p:cNvPr>
          <p:cNvSpPr txBox="1">
            <a:spLocks/>
          </p:cNvSpPr>
          <p:nvPr/>
        </p:nvSpPr>
        <p:spPr>
          <a:xfrm>
            <a:off x="2429850" y="5714977"/>
            <a:ext cx="5486400" cy="9146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hlinkClick r:id="rId4"/>
              </a:rPr>
              <a:t>https://mpai.community/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</a:rPr>
              <a:t> </a:t>
            </a:r>
            <a:endParaRPr kumimoji="0" lang="en-150" sz="32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5E8E-DB14-49FD-B092-155F803F7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MPAI way to AI-based data coding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03702-3563-B7A4-BEBD-2370A5992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5" y="1904999"/>
            <a:ext cx="10298095" cy="4505739"/>
          </a:xfrm>
        </p:spPr>
        <p:txBody>
          <a:bodyPr>
            <a:normAutofit/>
          </a:bodyPr>
          <a:lstStyle/>
          <a:p>
            <a:r>
              <a:rPr lang="en-GB" dirty="0"/>
              <a:t>MPAI Application Standards </a:t>
            </a:r>
            <a:r>
              <a:rPr lang="en-GB" b="1" dirty="0"/>
              <a:t>break up monolithic AI applications </a:t>
            </a:r>
            <a:r>
              <a:rPr lang="en-GB" dirty="0"/>
              <a:t>into a set of interacting components.</a:t>
            </a:r>
          </a:p>
          <a:p>
            <a:r>
              <a:rPr lang="en-GB" dirty="0"/>
              <a:t>The </a:t>
            </a:r>
            <a:r>
              <a:rPr lang="en-GB" b="1" dirty="0"/>
              <a:t>semantics of the data exchanged </a:t>
            </a:r>
            <a:r>
              <a:rPr lang="en-GB" dirty="0"/>
              <a:t>between components is known (as far as possible).</a:t>
            </a:r>
          </a:p>
          <a:p>
            <a:r>
              <a:rPr lang="en-GB" b="1" dirty="0"/>
              <a:t>Developers compete </a:t>
            </a:r>
            <a:r>
              <a:rPr lang="en-GB" dirty="0"/>
              <a:t>by offering “standard” components with “improved” performance. </a:t>
            </a:r>
          </a:p>
          <a:p>
            <a:r>
              <a:rPr lang="en-GB" dirty="0"/>
              <a:t>The </a:t>
            </a:r>
            <a:r>
              <a:rPr lang="en-GB" b="1" dirty="0"/>
              <a:t>MPAI AI Framework </a:t>
            </a:r>
            <a:r>
              <a:rPr lang="en-GB" dirty="0"/>
              <a:t>standard makes possible a </a:t>
            </a:r>
            <a:r>
              <a:rPr lang="en-GB" b="1" dirty="0"/>
              <a:t>“Lego-type” approach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“Applications”, called AI Workflows – AIWs</a:t>
            </a:r>
          </a:p>
          <a:p>
            <a:pPr lvl="1"/>
            <a:r>
              <a:rPr lang="en-GB" dirty="0"/>
              <a:t>Composed of AI Modules called AIMs</a:t>
            </a:r>
          </a:p>
          <a:p>
            <a:pPr lvl="1"/>
            <a:r>
              <a:rPr lang="en-GB" dirty="0"/>
              <a:t>Executed in AI Frameworks called AIFs.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9EF8D-E332-6015-3A89-FA6A61EB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E1ACB-9C12-F69B-7713-6EB31E24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2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FA4D0-7D40-BDA6-610D-2F5C73190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61" y="624110"/>
            <a:ext cx="10337879" cy="1280890"/>
          </a:xfrm>
        </p:spPr>
        <p:txBody>
          <a:bodyPr anchor="t">
            <a:normAutofit/>
          </a:bodyPr>
          <a:lstStyle/>
          <a:p>
            <a:r>
              <a:rPr lang="en-GB" dirty="0"/>
              <a:t>Technical Specification: </a:t>
            </a:r>
            <a:r>
              <a:rPr lang="en-GB" dirty="0">
                <a:hlinkClick r:id="rId2"/>
              </a:rPr>
              <a:t>MPAI AI Framework (MPAI-AIF)</a:t>
            </a:r>
            <a:r>
              <a:rPr lang="en-GB" dirty="0"/>
              <a:t> </a:t>
            </a:r>
          </a:p>
        </p:txBody>
      </p:sp>
      <p:pic>
        <p:nvPicPr>
          <p:cNvPr id="7" name="Picture 6" descr="CPU with binary numbers and blueprint">
            <a:extLst>
              <a:ext uri="{FF2B5EF4-FFF2-40B4-BE49-F238E27FC236}">
                <a16:creationId xmlns:a16="http://schemas.microsoft.com/office/drawing/2014/main" id="{5A48F9FF-2225-FC70-8120-B68B28D88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03" r="15800" b="-2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697A2-EE29-3367-8F71-9B263F376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r>
              <a:rPr lang="en-GB" sz="2200" dirty="0">
                <a:ea typeface="Calibri" panose="020F0502020204030204" pitchFamily="34" charset="0"/>
              </a:rPr>
              <a:t>Enables dynamic configuration, initialisation, and control of AI Workflows in a standard AI Framework.</a:t>
            </a:r>
          </a:p>
          <a:p>
            <a:pPr lvl="1"/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4"/>
              </a:rPr>
              <a:t>Architecture</a:t>
            </a:r>
            <a:endParaRPr lang="en-GB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pPr lvl="1"/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5"/>
              </a:rPr>
              <a:t>Metadata</a:t>
            </a:r>
            <a:endParaRPr lang="en-GB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pPr lvl="1"/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6"/>
              </a:rPr>
              <a:t>Common API Features</a:t>
            </a:r>
            <a:endParaRPr lang="en-GB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pPr lvl="1"/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7"/>
              </a:rPr>
              <a:t>Basic API</a:t>
            </a:r>
            <a:endParaRPr lang="en-GB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pPr lvl="1"/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8"/>
              </a:rPr>
              <a:t>Security API</a:t>
            </a:r>
            <a:endParaRPr lang="en-GB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pPr lvl="1"/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9"/>
              </a:rPr>
              <a:t>Profiles</a:t>
            </a:r>
            <a:endParaRPr lang="en-GB" sz="2200" dirty="0"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D2BA3-D190-F80A-1F54-A3CD38228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24-Mar-11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50562-7E2B-FD8F-7491-F827AD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97318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DB952C-E6E3-C2D3-24E1-CE1C3BAB2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C2D9F-27AF-116D-A260-ED4D4266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24-Mar-11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E75FB-3629-F818-E3A9-2A8BD2DE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Rectangle 55">
            <a:extLst>
              <a:ext uri="{FF2B5EF4-FFF2-40B4-BE49-F238E27FC236}">
                <a16:creationId xmlns:a16="http://schemas.microsoft.com/office/drawing/2014/main" id="{D607BB77-3324-0A3E-16E8-0C5DDDB7CFBE}"/>
              </a:ext>
            </a:extLst>
          </p:cNvPr>
          <p:cNvSpPr/>
          <p:nvPr/>
        </p:nvSpPr>
        <p:spPr>
          <a:xfrm>
            <a:off x="4158360" y="2556319"/>
            <a:ext cx="5383080" cy="2216160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en-GB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endParaRPr lang="en-GB" spc="-1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8E53935-7D9C-6BF1-5F06-277704951FB1}"/>
              </a:ext>
            </a:extLst>
          </p:cNvPr>
          <p:cNvSpPr/>
          <p:nvPr/>
        </p:nvSpPr>
        <p:spPr>
          <a:xfrm>
            <a:off x="2045520" y="2577193"/>
            <a:ext cx="941760" cy="2171880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2" name="Right Brace 40">
            <a:extLst>
              <a:ext uri="{FF2B5EF4-FFF2-40B4-BE49-F238E27FC236}">
                <a16:creationId xmlns:a16="http://schemas.microsoft.com/office/drawing/2014/main" id="{08AFF98E-B4EB-3909-A7B7-D0F274CD8D16}"/>
              </a:ext>
            </a:extLst>
          </p:cNvPr>
          <p:cNvSpPr/>
          <p:nvPr/>
        </p:nvSpPr>
        <p:spPr>
          <a:xfrm>
            <a:off x="10142305" y="2577193"/>
            <a:ext cx="15804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13" name="Right Brace 72">
            <a:extLst>
              <a:ext uri="{FF2B5EF4-FFF2-40B4-BE49-F238E27FC236}">
                <a16:creationId xmlns:a16="http://schemas.microsoft.com/office/drawing/2014/main" id="{00494C02-A20B-91E3-CF73-A4CE084D5394}"/>
              </a:ext>
            </a:extLst>
          </p:cNvPr>
          <p:cNvSpPr/>
          <p:nvPr/>
        </p:nvSpPr>
        <p:spPr>
          <a:xfrm rot="10800000">
            <a:off x="3440989" y="2581513"/>
            <a:ext cx="15804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FBE89C-81B9-C316-B193-EB1701D38554}"/>
              </a:ext>
            </a:extLst>
          </p:cNvPr>
          <p:cNvGrpSpPr/>
          <p:nvPr/>
        </p:nvGrpSpPr>
        <p:grpSpPr>
          <a:xfrm>
            <a:off x="5806574" y="2792410"/>
            <a:ext cx="1660358" cy="615204"/>
            <a:chOff x="1478768" y="3118317"/>
            <a:chExt cx="5014301" cy="1870924"/>
          </a:xfrm>
        </p:grpSpPr>
        <p:sp>
          <p:nvSpPr>
            <p:cNvPr id="15" name="Rectangle 42">
              <a:extLst>
                <a:ext uri="{FF2B5EF4-FFF2-40B4-BE49-F238E27FC236}">
                  <a16:creationId xmlns:a16="http://schemas.microsoft.com/office/drawing/2014/main" id="{F522DB80-2B8F-BB4B-0E7B-59DBB216839E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 Module (AIM)</a:t>
              </a:r>
              <a:endParaRPr lang="it-IT" sz="1400" b="0" strike="noStrike" spc="-1">
                <a:latin typeface="Arial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3D0A92-4CB5-7456-0B11-F53EE20E1B66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B48E1B-16D0-2213-7FAB-015695810969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7EE0311-6994-3542-BFC1-2D2556C7B2DC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F00C857-0055-D25D-2765-BDF71538CA07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43284A1-8468-9362-93B5-D0A89817DD9D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A91257E-4FBF-51D7-F15B-E1FD4291B220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FF6F9E-12B8-355F-A095-6B74C4602428}"/>
              </a:ext>
            </a:extLst>
          </p:cNvPr>
          <p:cNvGrpSpPr/>
          <p:nvPr/>
        </p:nvGrpSpPr>
        <p:grpSpPr>
          <a:xfrm>
            <a:off x="7596767" y="2896105"/>
            <a:ext cx="1660358" cy="615204"/>
            <a:chOff x="1478768" y="3118317"/>
            <a:chExt cx="5014301" cy="1870924"/>
          </a:xfrm>
        </p:grpSpPr>
        <p:sp>
          <p:nvSpPr>
            <p:cNvPr id="23" name="Rectangle 42">
              <a:extLst>
                <a:ext uri="{FF2B5EF4-FFF2-40B4-BE49-F238E27FC236}">
                  <a16:creationId xmlns:a16="http://schemas.microsoft.com/office/drawing/2014/main" id="{203E5A2E-C3D5-3DBB-FE4D-5B6D1F083FF6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 Module (AIM)</a:t>
              </a:r>
              <a:endParaRPr lang="it-IT" sz="1400" b="0" strike="noStrike" spc="-1">
                <a:latin typeface="Arial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B7FC7D-4FCD-9F23-8F84-35EA58090029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8D287E5-0A86-B53F-BC06-05EBA5FF861F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676116E-FA65-F0EF-983C-8E91EBFD3B6C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730B23F-C19E-E449-7515-8C37F37C8B5A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699661B-C2D9-BEEA-F3AF-04F571C162DB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F955863-0CB5-7F3D-964B-FA1EA795C1CB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772E0E8-F69A-CDCE-E8C6-3A5B9CC513F3}"/>
              </a:ext>
            </a:extLst>
          </p:cNvPr>
          <p:cNvGrpSpPr/>
          <p:nvPr/>
        </p:nvGrpSpPr>
        <p:grpSpPr>
          <a:xfrm>
            <a:off x="5810078" y="3686340"/>
            <a:ext cx="1660358" cy="615204"/>
            <a:chOff x="1478768" y="3118317"/>
            <a:chExt cx="5014301" cy="1870924"/>
          </a:xfrm>
        </p:grpSpPr>
        <p:sp>
          <p:nvSpPr>
            <p:cNvPr id="31" name="Rectangle 42">
              <a:extLst>
                <a:ext uri="{FF2B5EF4-FFF2-40B4-BE49-F238E27FC236}">
                  <a16:creationId xmlns:a16="http://schemas.microsoft.com/office/drawing/2014/main" id="{209D27EC-D343-980D-982E-B7C073F057DB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 Module (AIM)</a:t>
              </a:r>
              <a:endParaRPr lang="it-IT" sz="1400" b="0" strike="noStrike" spc="-1">
                <a:latin typeface="Arial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E4FF8D8-70D8-CDAF-1F38-73E3A47A8DB6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68269DF-264E-724F-236D-A301F792C0A8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3EFFA79-9222-2D61-CCB5-0B32EF02C314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72DBCB6-2C1A-3EF7-803E-6D188B865F62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152CF2F-D1A7-C97F-2EB5-D9158FEC80E6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369F067-D927-1127-63D4-E720A63589B2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53C60B-77F4-5587-DF5A-24669CD5BBEC}"/>
              </a:ext>
            </a:extLst>
          </p:cNvPr>
          <p:cNvGrpSpPr/>
          <p:nvPr/>
        </p:nvGrpSpPr>
        <p:grpSpPr>
          <a:xfrm>
            <a:off x="7615621" y="4036751"/>
            <a:ext cx="1660358" cy="615204"/>
            <a:chOff x="1478768" y="3118317"/>
            <a:chExt cx="5014301" cy="1870924"/>
          </a:xfrm>
        </p:grpSpPr>
        <p:sp>
          <p:nvSpPr>
            <p:cNvPr id="39" name="Rectangle 42">
              <a:extLst>
                <a:ext uri="{FF2B5EF4-FFF2-40B4-BE49-F238E27FC236}">
                  <a16:creationId xmlns:a16="http://schemas.microsoft.com/office/drawing/2014/main" id="{F5E7251B-F401-E3D0-95E9-E9657B9A4469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 Module (AIM)</a:t>
              </a:r>
              <a:endParaRPr lang="it-IT" sz="1400" b="0" strike="noStrike" spc="-1">
                <a:latin typeface="Arial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0EC7AAE-8888-E096-3656-9AFE30855521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326FCA1-CF03-48F0-7C12-E864FDD2671A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DCAB248-B724-1A36-7388-8D2C8048D5D1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5E3EDE-1BF1-6C65-6CA3-E7CA74CA22A6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D4FD32F-6833-BCF5-FAA5-D59705A4A4F3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3E58A3D-5F88-F04B-AB2F-A9A234C7D4CF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FDE1ED2-75D3-04F5-3043-98B5D8B253B2}"/>
              </a:ext>
            </a:extLst>
          </p:cNvPr>
          <p:cNvGrpSpPr/>
          <p:nvPr/>
        </p:nvGrpSpPr>
        <p:grpSpPr>
          <a:xfrm>
            <a:off x="9539599" y="2687701"/>
            <a:ext cx="582135" cy="1952367"/>
            <a:chOff x="2969117" y="1271600"/>
            <a:chExt cx="582135" cy="2163463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AAF30D7-1928-A7CE-222C-DB1A43C815D0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7D10D4A-359E-827C-A192-A99A1D25F45C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D82F684-4F8B-F3AC-2367-DF954D2C13A4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CAB0E73-6CD2-CC44-EB09-DC7589D1DAF6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3BEFF7A-D72F-41B2-153D-7CC4BC2A690D}"/>
              </a:ext>
            </a:extLst>
          </p:cNvPr>
          <p:cNvGrpSpPr/>
          <p:nvPr/>
        </p:nvGrpSpPr>
        <p:grpSpPr>
          <a:xfrm>
            <a:off x="3581862" y="2687701"/>
            <a:ext cx="582135" cy="1952367"/>
            <a:chOff x="2969117" y="1271600"/>
            <a:chExt cx="582135" cy="2163463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939DC16-F576-2A37-D567-6100CBB110C7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FDC56B7-5EC4-7B50-356A-725D6E8EC271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3738CF8-C0BD-FEC4-6160-EA45F9DC0D4E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C6CBF75-3068-743D-FDF9-C5E252B396E1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56" name="Rectangle 56">
            <a:extLst>
              <a:ext uri="{FF2B5EF4-FFF2-40B4-BE49-F238E27FC236}">
                <a16:creationId xmlns:a16="http://schemas.microsoft.com/office/drawing/2014/main" id="{108EC05B-D4B4-DFA9-572B-6BC7EF5DF7A7}"/>
              </a:ext>
            </a:extLst>
          </p:cNvPr>
          <p:cNvSpPr/>
          <p:nvPr/>
        </p:nvSpPr>
        <p:spPr>
          <a:xfrm>
            <a:off x="2045520" y="4978511"/>
            <a:ext cx="5570101" cy="399953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 (Non-secure/Secure) 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57" name="Straight Connector 57">
            <a:extLst>
              <a:ext uri="{FF2B5EF4-FFF2-40B4-BE49-F238E27FC236}">
                <a16:creationId xmlns:a16="http://schemas.microsoft.com/office/drawing/2014/main" id="{7E523E9D-91E7-D65F-1049-03CC959A5420}"/>
              </a:ext>
            </a:extLst>
          </p:cNvPr>
          <p:cNvSpPr/>
          <p:nvPr/>
        </p:nvSpPr>
        <p:spPr>
          <a:xfrm>
            <a:off x="2060910" y="4880558"/>
            <a:ext cx="5554711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58" name="Rectangle 51">
            <a:extLst>
              <a:ext uri="{FF2B5EF4-FFF2-40B4-BE49-F238E27FC236}">
                <a16:creationId xmlns:a16="http://schemas.microsoft.com/office/drawing/2014/main" id="{C8AA40C0-A1F3-0602-56EB-5EAD9AB80915}"/>
              </a:ext>
            </a:extLst>
          </p:cNvPr>
          <p:cNvSpPr/>
          <p:nvPr/>
        </p:nvSpPr>
        <p:spPr>
          <a:xfrm>
            <a:off x="3992001" y="5562585"/>
            <a:ext cx="750190" cy="526388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564AE415-DE2B-E54A-073C-32417E180BE0}"/>
              </a:ext>
            </a:extLst>
          </p:cNvPr>
          <p:cNvSpPr/>
          <p:nvPr/>
        </p:nvSpPr>
        <p:spPr>
          <a:xfrm>
            <a:off x="2116114" y="5560586"/>
            <a:ext cx="681155" cy="52638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 MPAI Store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60" name="Rectangle 52">
            <a:extLst>
              <a:ext uri="{FF2B5EF4-FFF2-40B4-BE49-F238E27FC236}">
                <a16:creationId xmlns:a16="http://schemas.microsoft.com/office/drawing/2014/main" id="{F3AD15FA-4190-2BAC-005C-128E5BAD3CEB}"/>
              </a:ext>
            </a:extLst>
          </p:cNvPr>
          <p:cNvSpPr/>
          <p:nvPr/>
        </p:nvSpPr>
        <p:spPr>
          <a:xfrm>
            <a:off x="4844597" y="5562063"/>
            <a:ext cx="681155" cy="5275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61" name="TextBox 52">
            <a:extLst>
              <a:ext uri="{FF2B5EF4-FFF2-40B4-BE49-F238E27FC236}">
                <a16:creationId xmlns:a16="http://schemas.microsoft.com/office/drawing/2014/main" id="{1A40B274-403F-9D20-C8C0-104C1B00CD6D}"/>
              </a:ext>
            </a:extLst>
          </p:cNvPr>
          <p:cNvSpPr/>
          <p:nvPr/>
        </p:nvSpPr>
        <p:spPr>
          <a:xfrm>
            <a:off x="2952453" y="3292695"/>
            <a:ext cx="461665" cy="7207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/>
              <a:t>Inputs</a:t>
            </a:r>
            <a:endParaRPr lang="it-IT"/>
          </a:p>
        </p:txBody>
      </p:sp>
      <p:sp>
        <p:nvSpPr>
          <p:cNvPr id="62" name="TextBox 53">
            <a:extLst>
              <a:ext uri="{FF2B5EF4-FFF2-40B4-BE49-F238E27FC236}">
                <a16:creationId xmlns:a16="http://schemas.microsoft.com/office/drawing/2014/main" id="{B6E94F3B-EEAB-03A2-5050-FA27985F0614}"/>
              </a:ext>
            </a:extLst>
          </p:cNvPr>
          <p:cNvSpPr/>
          <p:nvPr/>
        </p:nvSpPr>
        <p:spPr>
          <a:xfrm>
            <a:off x="10180196" y="3192690"/>
            <a:ext cx="461665" cy="900246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/>
              <a:t>Outputs</a:t>
            </a:r>
            <a:endParaRPr lang="it-IT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9865F2A-0265-0983-BCF6-E19AD9EEAEE4}"/>
              </a:ext>
            </a:extLst>
          </p:cNvPr>
          <p:cNvSpPr txBox="1"/>
          <p:nvPr/>
        </p:nvSpPr>
        <p:spPr>
          <a:xfrm>
            <a:off x="9629866" y="5310978"/>
            <a:ext cx="85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SAL</a:t>
            </a:r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EAA37D1B-4C9A-8665-0573-F6CC01C68CEF}"/>
              </a:ext>
            </a:extLst>
          </p:cNvPr>
          <p:cNvSpPr/>
          <p:nvPr/>
        </p:nvSpPr>
        <p:spPr>
          <a:xfrm>
            <a:off x="2864234" y="5560586"/>
            <a:ext cx="1027145" cy="5292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Communi</a:t>
            </a: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-cation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E2EA97E-FDB3-3291-2D61-F66A654D7D63}"/>
              </a:ext>
            </a:extLst>
          </p:cNvPr>
          <p:cNvCxnSpPr>
            <a:cxnSpLocks/>
          </p:cNvCxnSpPr>
          <p:nvPr/>
        </p:nvCxnSpPr>
        <p:spPr>
          <a:xfrm>
            <a:off x="2864234" y="5475997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DC72FE6-C083-57E3-FB94-88BE32D09377}"/>
              </a:ext>
            </a:extLst>
          </p:cNvPr>
          <p:cNvCxnSpPr/>
          <p:nvPr/>
        </p:nvCxnSpPr>
        <p:spPr>
          <a:xfrm flipV="1">
            <a:off x="4034046" y="5476604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96E08D3-F3B2-E0D8-A3C0-68907B9D911F}"/>
              </a:ext>
            </a:extLst>
          </p:cNvPr>
          <p:cNvCxnSpPr/>
          <p:nvPr/>
        </p:nvCxnSpPr>
        <p:spPr>
          <a:xfrm flipV="1">
            <a:off x="4872253" y="5476606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0F8E4ED-A1F9-8B8A-731E-21695B362B89}"/>
              </a:ext>
            </a:extLst>
          </p:cNvPr>
          <p:cNvCxnSpPr/>
          <p:nvPr/>
        </p:nvCxnSpPr>
        <p:spPr>
          <a:xfrm flipV="1">
            <a:off x="2144552" y="5476603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9" name="Rectangle 4">
            <a:extLst>
              <a:ext uri="{FF2B5EF4-FFF2-40B4-BE49-F238E27FC236}">
                <a16:creationId xmlns:a16="http://schemas.microsoft.com/office/drawing/2014/main" id="{D5AE3F32-DACB-7C13-9727-2A321F33410B}"/>
              </a:ext>
            </a:extLst>
          </p:cNvPr>
          <p:cNvSpPr/>
          <p:nvPr/>
        </p:nvSpPr>
        <p:spPr>
          <a:xfrm>
            <a:off x="8434339" y="5545805"/>
            <a:ext cx="1135788" cy="529341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Attestation Service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9FD3145-62C9-D268-4F40-86DF71BDE36F}"/>
              </a:ext>
            </a:extLst>
          </p:cNvPr>
          <p:cNvSpPr/>
          <p:nvPr/>
        </p:nvSpPr>
        <p:spPr>
          <a:xfrm>
            <a:off x="7172734" y="5557246"/>
            <a:ext cx="1201866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Encryption Service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71" name="Rectangle 4">
            <a:extLst>
              <a:ext uri="{FF2B5EF4-FFF2-40B4-BE49-F238E27FC236}">
                <a16:creationId xmlns:a16="http://schemas.microsoft.com/office/drawing/2014/main" id="{621EBF39-1378-C8CF-2CE3-AE54D75A54F5}"/>
              </a:ext>
            </a:extLst>
          </p:cNvPr>
          <p:cNvSpPr/>
          <p:nvPr/>
        </p:nvSpPr>
        <p:spPr>
          <a:xfrm>
            <a:off x="5605538" y="5559623"/>
            <a:ext cx="1507457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 Service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6FE9A08-59E6-A975-34A4-B920C7AB9D33}"/>
              </a:ext>
            </a:extLst>
          </p:cNvPr>
          <p:cNvCxnSpPr>
            <a:cxnSpLocks/>
          </p:cNvCxnSpPr>
          <p:nvPr/>
        </p:nvCxnSpPr>
        <p:spPr>
          <a:xfrm flipV="1">
            <a:off x="5586930" y="5476618"/>
            <a:ext cx="3948501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584B096-4308-4796-08E2-746FCC854E71}"/>
              </a:ext>
            </a:extLst>
          </p:cNvPr>
          <p:cNvCxnSpPr>
            <a:cxnSpLocks/>
          </p:cNvCxnSpPr>
          <p:nvPr/>
        </p:nvCxnSpPr>
        <p:spPr>
          <a:xfrm>
            <a:off x="4481986" y="3590109"/>
            <a:ext cx="1034629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944A621-DCDF-506C-794F-EC325A431508}"/>
              </a:ext>
            </a:extLst>
          </p:cNvPr>
          <p:cNvGrpSpPr/>
          <p:nvPr/>
        </p:nvGrpSpPr>
        <p:grpSpPr>
          <a:xfrm>
            <a:off x="4347978" y="3686340"/>
            <a:ext cx="1333370" cy="951798"/>
            <a:chOff x="4347978" y="2661733"/>
            <a:chExt cx="1333370" cy="711130"/>
          </a:xfrm>
        </p:grpSpPr>
        <p:sp>
          <p:nvSpPr>
            <p:cNvPr id="75" name="Rectangle 58">
              <a:extLst>
                <a:ext uri="{FF2B5EF4-FFF2-40B4-BE49-F238E27FC236}">
                  <a16:creationId xmlns:a16="http://schemas.microsoft.com/office/drawing/2014/main" id="{6432B432-5CCD-01AA-F134-05C06018603A}"/>
                </a:ext>
              </a:extLst>
            </p:cNvPr>
            <p:cNvSpPr/>
            <p:nvPr/>
          </p:nvSpPr>
          <p:spPr>
            <a:xfrm>
              <a:off x="4347978" y="2661733"/>
              <a:ext cx="1329676" cy="361641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200" spc="-1">
                  <a:solidFill>
                    <a:srgbClr val="000000"/>
                  </a:solidFill>
                  <a:latin typeface="Calibri"/>
                  <a:ea typeface="DejaVu Sans"/>
                </a:rPr>
                <a:t>(non-secure)</a:t>
              </a:r>
              <a:endParaRPr lang="en-GB" sz="12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76" name="Rectangle 58">
              <a:extLst>
                <a:ext uri="{FF2B5EF4-FFF2-40B4-BE49-F238E27FC236}">
                  <a16:creationId xmlns:a16="http://schemas.microsoft.com/office/drawing/2014/main" id="{6319A5FD-8273-AC7F-8C1A-0C21E8CCBE6B}"/>
                </a:ext>
              </a:extLst>
            </p:cNvPr>
            <p:cNvSpPr/>
            <p:nvPr/>
          </p:nvSpPr>
          <p:spPr>
            <a:xfrm>
              <a:off x="4351672" y="3023210"/>
              <a:ext cx="1329676" cy="349653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200" spc="-1">
                  <a:solidFill>
                    <a:srgbClr val="000000"/>
                  </a:solidFill>
                  <a:latin typeface="Calibri"/>
                  <a:ea typeface="DejaVu Sans"/>
                </a:rPr>
                <a:t>(secure)</a:t>
              </a:r>
              <a:endParaRPr lang="en-GB" sz="12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37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C9A0-4B67-F896-1A7E-3B86E30C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functionalities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F323F-26EA-AEE5-9868-E4BDFF4101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/>
              <a:t>Independent</a:t>
            </a:r>
            <a:r>
              <a:rPr lang="en-GB" dirty="0"/>
              <a:t> of Operating System.</a:t>
            </a:r>
          </a:p>
          <a:p>
            <a:r>
              <a:rPr lang="en-GB" b="1" dirty="0"/>
              <a:t>Modular</a:t>
            </a:r>
            <a:r>
              <a:rPr lang="en-GB" dirty="0"/>
              <a:t> component-based architecture with specified interfaces.</a:t>
            </a:r>
          </a:p>
          <a:p>
            <a:r>
              <a:rPr lang="en-GB" b="1" dirty="0"/>
              <a:t>Interfaces</a:t>
            </a:r>
            <a:r>
              <a:rPr lang="en-GB" dirty="0"/>
              <a:t> encapsulate Components to abstract them from the development environment.</a:t>
            </a:r>
          </a:p>
          <a:p>
            <a:r>
              <a:rPr lang="en-GB" b="1" dirty="0"/>
              <a:t>MPAI Store interface </a:t>
            </a:r>
            <a:r>
              <a:rPr lang="en-GB" dirty="0"/>
              <a:t>enables access to validated Components.</a:t>
            </a:r>
          </a:p>
          <a:p>
            <a:r>
              <a:rPr lang="en-GB" dirty="0"/>
              <a:t>Component can be Implemented as:</a:t>
            </a:r>
          </a:p>
          <a:p>
            <a:pPr lvl="1"/>
            <a:r>
              <a:rPr lang="en-GB" b="1" dirty="0"/>
              <a:t>Software only</a:t>
            </a:r>
            <a:r>
              <a:rPr lang="en-GB" dirty="0"/>
              <a:t>, from MCUs to HPC.</a:t>
            </a:r>
          </a:p>
          <a:p>
            <a:pPr lvl="1"/>
            <a:r>
              <a:rPr lang="en-GB" b="1" dirty="0"/>
              <a:t>Hardware only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14780-E50F-935D-C779-A3471CA313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GB" b="1" dirty="0"/>
              <a:t>Hybrid</a:t>
            </a:r>
            <a:r>
              <a:rPr lang="en-GB" dirty="0"/>
              <a:t> hardware-software.</a:t>
            </a:r>
          </a:p>
          <a:p>
            <a:r>
              <a:rPr lang="en-GB" b="1" dirty="0"/>
              <a:t>System features</a:t>
            </a:r>
            <a:r>
              <a:rPr lang="en-GB" dirty="0"/>
              <a:t>:</a:t>
            </a:r>
          </a:p>
          <a:p>
            <a:pPr lvl="1"/>
            <a:r>
              <a:rPr lang="en-GB" b="1" dirty="0"/>
              <a:t>Execution</a:t>
            </a:r>
            <a:r>
              <a:rPr lang="en-GB" dirty="0"/>
              <a:t> in local and distributed Zero-Trust architectures.</a:t>
            </a:r>
          </a:p>
          <a:p>
            <a:pPr lvl="1"/>
            <a:r>
              <a:rPr lang="en-GB" dirty="0"/>
              <a:t>Possibility to </a:t>
            </a:r>
            <a:r>
              <a:rPr lang="en-GB" b="1" dirty="0"/>
              <a:t>interact with other Implementations </a:t>
            </a:r>
            <a:r>
              <a:rPr lang="en-GB" dirty="0"/>
              <a:t>operating in proximity.</a:t>
            </a:r>
          </a:p>
          <a:p>
            <a:pPr lvl="1"/>
            <a:r>
              <a:rPr lang="en-GB" dirty="0"/>
              <a:t>Direct support for </a:t>
            </a:r>
            <a:r>
              <a:rPr lang="en-GB" b="1" dirty="0"/>
              <a:t>Machine Learning </a:t>
            </a:r>
            <a:r>
              <a:rPr lang="en-GB" dirty="0"/>
              <a:t>functionalities.</a:t>
            </a:r>
          </a:p>
          <a:p>
            <a:r>
              <a:rPr lang="en-GB" dirty="0" err="1"/>
              <a:t>AnAIF</a:t>
            </a:r>
            <a:r>
              <a:rPr lang="en-GB" dirty="0"/>
              <a:t> can download an AIW whose identifier has been specified by the User Agent or by a configuration parameter.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56EBD-5D04-951F-23E3-668142074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4A4D4-969C-2928-296F-DED21B50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31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715F8F-0984-C87B-726C-72A06702E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Secure functionalities in the current version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46BAFF-5797-D53B-0981-73B3F5C16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617916"/>
            <a:ext cx="10202586" cy="4953001"/>
          </a:xfrm>
        </p:spPr>
        <p:txBody>
          <a:bodyPr>
            <a:normAutofit/>
          </a:bodyPr>
          <a:lstStyle/>
          <a:p>
            <a:r>
              <a:rPr lang="en-GB" b="1" dirty="0"/>
              <a:t>Provides access </a:t>
            </a:r>
            <a:r>
              <a:rPr lang="en-GB" dirty="0"/>
              <a:t>to the following Trusted Services:</a:t>
            </a:r>
          </a:p>
          <a:p>
            <a:pPr lvl="1"/>
            <a:r>
              <a:rPr lang="en-GB" dirty="0"/>
              <a:t>A selected range of </a:t>
            </a:r>
            <a:r>
              <a:rPr lang="en-GB" b="1" dirty="0"/>
              <a:t>cyphering algorithms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A basic </a:t>
            </a:r>
            <a:r>
              <a:rPr lang="en-GB" b="1" dirty="0"/>
              <a:t>attestation function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Secure storage </a:t>
            </a:r>
            <a:r>
              <a:rPr lang="en-GB" dirty="0"/>
              <a:t>(RAM, internal/external flash, or internal/external/remote disk).</a:t>
            </a:r>
          </a:p>
          <a:p>
            <a:pPr lvl="1"/>
            <a:r>
              <a:rPr lang="en-GB" dirty="0"/>
              <a:t>Certificate-based </a:t>
            </a:r>
            <a:r>
              <a:rPr lang="en-GB" b="1" dirty="0"/>
              <a:t>secure communication</a:t>
            </a:r>
            <a:r>
              <a:rPr lang="en-GB" dirty="0"/>
              <a:t>.   </a:t>
            </a:r>
          </a:p>
          <a:p>
            <a:r>
              <a:rPr lang="en-GB" b="1" dirty="0"/>
              <a:t>Executes only one AIW containing only one AIM</a:t>
            </a:r>
            <a:r>
              <a:rPr lang="en-GB" dirty="0"/>
              <a:t> with the following features:</a:t>
            </a:r>
          </a:p>
          <a:p>
            <a:pPr lvl="1"/>
            <a:r>
              <a:rPr lang="en-GB" dirty="0"/>
              <a:t>The AIM may be a </a:t>
            </a:r>
            <a:r>
              <a:rPr lang="en-GB" b="1" dirty="0"/>
              <a:t>Composite AIM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The </a:t>
            </a:r>
            <a:r>
              <a:rPr lang="en-GB" b="1" dirty="0"/>
              <a:t>AIMs</a:t>
            </a:r>
            <a:r>
              <a:rPr lang="en-GB" dirty="0"/>
              <a:t> of the Composite AIM </a:t>
            </a:r>
            <a:r>
              <a:rPr lang="en-GB" b="1" dirty="0"/>
              <a:t>cannot access the Security API</a:t>
            </a:r>
            <a:r>
              <a:rPr lang="en-GB" dirty="0"/>
              <a:t>.</a:t>
            </a:r>
          </a:p>
          <a:p>
            <a:r>
              <a:rPr lang="en-GB" dirty="0"/>
              <a:t>The AIF Trusted Services may </a:t>
            </a:r>
            <a:r>
              <a:rPr lang="en-GB" b="1" dirty="0"/>
              <a:t>rely on hardware and OS security features </a:t>
            </a:r>
            <a:r>
              <a:rPr lang="en-GB" dirty="0"/>
              <a:t>already existing in the hardware and software of the environment in which the AIF is implemented.</a:t>
            </a:r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48CE0-3ABD-A7C9-6511-D89B88AC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24-Mar-11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E5C43-B816-5253-074F-27E54AEC6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4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AE173B4-3FD9-68AB-87DE-12F2E820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537020"/>
            <a:ext cx="10202586" cy="786679"/>
          </a:xfrm>
        </p:spPr>
        <p:txBody>
          <a:bodyPr/>
          <a:lstStyle/>
          <a:p>
            <a:r>
              <a:rPr lang="en-US" dirty="0"/>
              <a:t>Advantages of the MPAI AI Framework (MPAI-AIF)</a:t>
            </a:r>
            <a:endParaRPr lang="en-I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FA022D0-BCD6-7843-B234-89DEF9216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550127"/>
            <a:ext cx="10202586" cy="5035950"/>
          </a:xfrm>
        </p:spPr>
        <p:txBody>
          <a:bodyPr>
            <a:normAutofit fontScale="92500"/>
          </a:bodyPr>
          <a:lstStyle/>
          <a:p>
            <a:pPr marL="127000" indent="0" algn="just">
              <a:buNone/>
            </a:pPr>
            <a:r>
              <a:rPr lang="en-US" dirty="0"/>
              <a:t>Enables </a:t>
            </a:r>
            <a:r>
              <a:rPr lang="en-US" b="1" dirty="0"/>
              <a:t>creation, execution, com­pos­ition and update of AIM-based work­flows </a:t>
            </a:r>
            <a:r>
              <a:rPr lang="en-US" dirty="0"/>
              <a:t>for high-com­plexity AI solutions interconnecting multi-vendor AIMs trained to specific tasks, operating in the standard AI framework and exchanging data in standard formats.</a:t>
            </a:r>
          </a:p>
          <a:p>
            <a:pPr marL="127000" indent="0" algn="just">
              <a:buNone/>
            </a:pPr>
            <a:r>
              <a:rPr lang="en-US" dirty="0"/>
              <a:t>Benefit various actors:</a:t>
            </a:r>
          </a:p>
          <a:p>
            <a:pPr marL="714375" lvl="1" indent="-257175" algn="just">
              <a:buFont typeface="Wingdings" panose="05000000000000000000" pitchFamily="2" charset="2"/>
              <a:buChar char="ü"/>
            </a:pPr>
            <a:r>
              <a:rPr lang="en-US" sz="2400" b="1" dirty="0"/>
              <a:t>Technology providers</a:t>
            </a:r>
            <a:r>
              <a:rPr lang="en-US" sz="2400" dirty="0"/>
              <a:t> can offer their conforming AI technologies to an open market</a:t>
            </a:r>
          </a:p>
          <a:p>
            <a:pPr marL="714375" lvl="1" indent="-257175" algn="just">
              <a:buFont typeface="Wingdings" panose="05000000000000000000" pitchFamily="2" charset="2"/>
              <a:buChar char="ü"/>
            </a:pPr>
            <a:r>
              <a:rPr lang="en-US" sz="2400" b="1" dirty="0"/>
              <a:t>Application developers</a:t>
            </a:r>
            <a:r>
              <a:rPr lang="en-US" sz="2400" dirty="0"/>
              <a:t> can draw on AIMs from the open market for their needs</a:t>
            </a:r>
          </a:p>
          <a:p>
            <a:pPr marL="714375" lvl="1" indent="-257175" algn="just">
              <a:buFont typeface="Wingdings" panose="05000000000000000000" pitchFamily="2" charset="2"/>
              <a:buChar char="ü"/>
            </a:pPr>
            <a:r>
              <a:rPr lang="en-US" sz="2400" b="1" dirty="0"/>
              <a:t>Innovation</a:t>
            </a:r>
            <a:r>
              <a:rPr lang="en-US" sz="2400" dirty="0"/>
              <a:t> is fueled by the demand for novel and more performing AI components</a:t>
            </a:r>
          </a:p>
          <a:p>
            <a:pPr marL="714375" lvl="1" indent="-257175" algn="just">
              <a:buFont typeface="Wingdings" panose="05000000000000000000" pitchFamily="2" charset="2"/>
              <a:buChar char="ü"/>
            </a:pPr>
            <a:r>
              <a:rPr lang="en-US" sz="2400" b="1" dirty="0"/>
              <a:t>Consumers</a:t>
            </a:r>
            <a:r>
              <a:rPr lang="en-US" sz="2400" dirty="0"/>
              <a:t> have a wider choice of better AI applications by a competitive market</a:t>
            </a:r>
          </a:p>
          <a:p>
            <a:pPr marL="714375" lvl="1" indent="-257175" algn="just">
              <a:buFont typeface="Wingdings" panose="05000000000000000000" pitchFamily="2" charset="2"/>
              <a:buChar char="ü"/>
            </a:pPr>
            <a:r>
              <a:rPr lang="en-US" sz="2400" b="1" dirty="0"/>
              <a:t>Society</a:t>
            </a:r>
            <a:r>
              <a:rPr lang="en-US" sz="2400" dirty="0"/>
              <a:t> lifts the veil of opacity from large, monolithic AI-based applications.</a:t>
            </a:r>
          </a:p>
          <a:p>
            <a:endParaRPr lang="en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D8B8-FFCC-F84A-F338-8C99AEE38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A02-69CE-4022-BC92-E0319BEAF265}" type="datetime5">
              <a:rPr lang="en-US" smtClean="0"/>
              <a:t>24-Mar-11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5882A-581B-C355-30BC-52D54B0C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1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2E837-E42A-4320-B614-E305ED65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505901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Non-secure </a:t>
            </a:r>
            <a:r>
              <a:rPr lang="en-IT" dirty="0"/>
              <a:t>AIF </a:t>
            </a:r>
            <a:br>
              <a:rPr lang="en-US" dirty="0"/>
            </a:br>
            <a:r>
              <a:rPr lang="en-IT" dirty="0"/>
              <a:t>Components</a:t>
            </a:r>
            <a:r>
              <a:rPr lang="en-US" dirty="0"/>
              <a:t>/1</a:t>
            </a:r>
            <a:endParaRPr lang="en-I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E7F31F-FA13-D997-7428-91DAC8498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7" r="35316" b="-2"/>
          <a:stretch/>
        </p:blipFill>
        <p:spPr>
          <a:xfrm>
            <a:off x="1321905" y="2870790"/>
            <a:ext cx="3985990" cy="358763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85209-9317-EE35-6FE5-80C28A8FB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3237" y="249065"/>
            <a:ext cx="6294475" cy="646007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b="1" dirty="0"/>
              <a:t>AI Module (AIM): </a:t>
            </a:r>
            <a:r>
              <a:rPr lang="en-GB" dirty="0"/>
              <a:t>a data processing element receiving Inputs-producing Outputs according to its Function. An AIM may be an aggregation of AIMs.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b="1" dirty="0"/>
              <a:t>AI Workflow (AIW): </a:t>
            </a:r>
            <a:r>
              <a:rPr lang="en-GB" dirty="0"/>
              <a:t>an organised aggregation of AIMs implementing a Use Case.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b="1" dirty="0"/>
              <a:t>Controller</a:t>
            </a:r>
            <a:r>
              <a:rPr lang="en-GB" dirty="0"/>
              <a:t>: can run one or more AIWs and exposes three APIs: 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GB" b="1" i="1" dirty="0"/>
              <a:t>AIM API </a:t>
            </a:r>
            <a:r>
              <a:rPr lang="en-GB" dirty="0"/>
              <a:t>modules can register, communicate and access the AIF environment; can start, stop, and suspend AIMs. 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GB" b="1" i="1" dirty="0"/>
              <a:t>User API </a:t>
            </a:r>
            <a:r>
              <a:rPr lang="en-GB" dirty="0"/>
              <a:t>or other Controllers can perform high-level tasks (e.g., switch the Controller on and off, give inputs to the AIW through the Controller). 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GB" i="1" dirty="0"/>
              <a:t> </a:t>
            </a:r>
            <a:r>
              <a:rPr lang="en-GB" b="1" i="1" dirty="0"/>
              <a:t>MPAI Store API</a:t>
            </a:r>
            <a:r>
              <a:rPr lang="en-GB" dirty="0"/>
              <a:t> communication between the AIF and the Store. </a:t>
            </a:r>
          </a:p>
          <a:p>
            <a:pPr marL="0" indent="0">
              <a:lnSpc>
                <a:spcPct val="90000"/>
              </a:lnSpc>
              <a:buNone/>
            </a:pPr>
            <a:endParaRPr lang="en-IT" dirty="0"/>
          </a:p>
          <a:p>
            <a:pPr>
              <a:lnSpc>
                <a:spcPct val="90000"/>
              </a:lnSpc>
            </a:pPr>
            <a:endParaRPr lang="en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972AB-ACE4-4D31-578C-36DA4245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24-Mar-11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D7F4A-7557-282A-AC32-9DA42309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298545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2B884-A8A1-024C-35B4-7D314037A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08BB0-A0B9-C9B3-4698-C78DB4E91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505901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Non-secure </a:t>
            </a:r>
            <a:r>
              <a:rPr lang="en-IT" dirty="0"/>
              <a:t>AIF </a:t>
            </a:r>
            <a:br>
              <a:rPr lang="en-US" dirty="0"/>
            </a:br>
            <a:r>
              <a:rPr lang="en-IT" dirty="0"/>
              <a:t>Components</a:t>
            </a:r>
            <a:r>
              <a:rPr lang="en-US" dirty="0"/>
              <a:t>/2</a:t>
            </a:r>
            <a:endParaRPr lang="en-I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AC94C0-EE5E-05A0-CADB-1911355BC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7" r="35316" b="-2"/>
          <a:stretch/>
        </p:blipFill>
        <p:spPr>
          <a:xfrm>
            <a:off x="1321905" y="2349791"/>
            <a:ext cx="4345248" cy="391099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F7C71-8F70-E159-241F-4B42149B5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2335" y="1657610"/>
            <a:ext cx="5805377" cy="480081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b="1" dirty="0"/>
              <a:t>User Agent</a:t>
            </a:r>
            <a:r>
              <a:rPr lang="en-GB" dirty="0"/>
              <a:t>: interfaces the user with an AIF through the Controller.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b="1" dirty="0"/>
              <a:t>Communication</a:t>
            </a:r>
            <a:r>
              <a:rPr lang="en-GB" dirty="0"/>
              <a:t>: connects the Components of an AIF.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b="1" dirty="0"/>
              <a:t>Global Storage</a:t>
            </a:r>
            <a:r>
              <a:rPr lang="en-GB" dirty="0"/>
              <a:t>: stores data shared by AIMs.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b="1" dirty="0"/>
              <a:t>AIM/AIW Storage</a:t>
            </a:r>
            <a:r>
              <a:rPr lang="en-GB" dirty="0"/>
              <a:t>: stores data of the individual AIMs (securely/non-securely).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b="1" dirty="0"/>
              <a:t>MPAI Store</a:t>
            </a:r>
            <a:r>
              <a:rPr lang="en-GB" dirty="0"/>
              <a:t>: stores Implementations for users to download.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b="1" dirty="0"/>
              <a:t>Access</a:t>
            </a:r>
            <a:r>
              <a:rPr lang="en-GB" dirty="0"/>
              <a:t>: accesses static or slowly changing data such as domain knowledge data, data models. </a:t>
            </a:r>
          </a:p>
          <a:p>
            <a:pPr marL="0" indent="0">
              <a:lnSpc>
                <a:spcPct val="90000"/>
              </a:lnSpc>
              <a:buNone/>
            </a:pPr>
            <a:endParaRPr lang="en-IT" dirty="0"/>
          </a:p>
          <a:p>
            <a:pPr>
              <a:lnSpc>
                <a:spcPct val="90000"/>
              </a:lnSpc>
            </a:pPr>
            <a:endParaRPr lang="en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1404A-4714-D4A4-62F8-B899CB660A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24-Mar-11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3D430-B76D-BC78-56B2-171509D4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2638327226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AI-new.potx" id="{0D956EC4-239A-4D9E-8D4F-A0A2AC371398}" vid="{6267E658-7784-4ED0-9B68-8FEBFDB3E9B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MPAI-new1</Template>
  <TotalTime>76</TotalTime>
  <Words>1517</Words>
  <Application>Microsoft Office PowerPoint</Application>
  <PresentationFormat>Widescreen</PresentationFormat>
  <Paragraphs>322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Wingdings 3</vt:lpstr>
      <vt:lpstr>Filo</vt:lpstr>
      <vt:lpstr>AI Framework (MPAI-AIF)</vt:lpstr>
      <vt:lpstr>The MPAI way to AI-based data coding</vt:lpstr>
      <vt:lpstr>Technical Specification: MPAI AI Framework (MPAI-AIF) </vt:lpstr>
      <vt:lpstr>Architecture</vt:lpstr>
      <vt:lpstr>Basic functionalities</vt:lpstr>
      <vt:lpstr>Secure functionalities in the current version</vt:lpstr>
      <vt:lpstr>Advantages of the MPAI AI Framework (MPAI-AIF)</vt:lpstr>
      <vt:lpstr>Non-secure AIF  Components/1</vt:lpstr>
      <vt:lpstr>Non-secure AIF  Components/2</vt:lpstr>
      <vt:lpstr>Secure AIF Components/1</vt:lpstr>
      <vt:lpstr>Secure AIF Components/2</vt:lpstr>
      <vt:lpstr>AIF Implementations</vt:lpstr>
      <vt:lpstr>JSON metadata</vt:lpstr>
      <vt:lpstr>Application Programming Interfaces - Basic</vt:lpstr>
      <vt:lpstr>Application Programming Interfaces - Security</vt:lpstr>
      <vt:lpstr>Profiles </vt:lpstr>
      <vt:lpstr>What is next</vt:lpstr>
      <vt:lpstr>Implementing the AIF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Framework (MPAI-AIF)</dc:title>
  <dc:creator>Leonardo Chiariglione</dc:creator>
  <cp:lastModifiedBy>Leonardo Chiariglione</cp:lastModifiedBy>
  <cp:revision>3</cp:revision>
  <dcterms:created xsi:type="dcterms:W3CDTF">2023-08-29T15:39:42Z</dcterms:created>
  <dcterms:modified xsi:type="dcterms:W3CDTF">2024-03-11T15:07:03Z</dcterms:modified>
</cp:coreProperties>
</file>