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1046" r:id="rId2"/>
    <p:sldId id="1252" r:id="rId3"/>
    <p:sldId id="1029" r:id="rId4"/>
    <p:sldId id="440" r:id="rId5"/>
    <p:sldId id="965" r:id="rId6"/>
    <p:sldId id="966" r:id="rId7"/>
    <p:sldId id="967" r:id="rId8"/>
    <p:sldId id="1274" r:id="rId9"/>
    <p:sldId id="1278" r:id="rId10"/>
    <p:sldId id="1280" r:id="rId11"/>
    <p:sldId id="969" r:id="rId12"/>
    <p:sldId id="1282" r:id="rId13"/>
    <p:sldId id="1281" r:id="rId14"/>
    <p:sldId id="1285" r:id="rId15"/>
    <p:sldId id="1279" r:id="rId16"/>
    <p:sldId id="1275" r:id="rId17"/>
    <p:sldId id="1283" r:id="rId18"/>
    <p:sldId id="1286" r:id="rId19"/>
    <p:sldId id="1284" r:id="rId20"/>
    <p:sldId id="1287" r:id="rId21"/>
    <p:sldId id="1276" r:id="rId22"/>
    <p:sldId id="1277" r:id="rId23"/>
    <p:sldId id="404" r:id="rId24"/>
    <p:sldId id="1289" r:id="rId25"/>
    <p:sldId id="1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C44BED-0306-421B-96EC-473715794E1B}" type="datetimeFigureOut">
              <a:rPr lang="it-IT" smtClean="0"/>
              <a:t>23/03/2024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7A9E7-FEC4-44CE-996C-D46F21CEDDAE}" type="slidenum">
              <a:rPr lang="it-IT" smtClean="0"/>
              <a:t>‹#›</a:t>
            </a:fld>
            <a:endParaRPr lang="it-IT"/>
          </a:p>
        </p:txBody>
      </p:sp>
    </p:spTree>
    <p:extLst>
      <p:ext uri="{BB962C8B-B14F-4D97-AF65-F5344CB8AC3E}">
        <p14:creationId xmlns:p14="http://schemas.microsoft.com/office/powerpoint/2010/main" val="204697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5DB062-950D-4DC9-93CF-C4405BEE7C00}" type="slidenum">
              <a:rPr lang="en-GB" smtClean="0"/>
              <a:t>1</a:t>
            </a:fld>
            <a:endParaRPr lang="en-GB"/>
          </a:p>
        </p:txBody>
      </p:sp>
    </p:spTree>
    <p:extLst>
      <p:ext uri="{BB962C8B-B14F-4D97-AF65-F5344CB8AC3E}">
        <p14:creationId xmlns:p14="http://schemas.microsoft.com/office/powerpoint/2010/main" val="62147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14</a:t>
            </a:fld>
            <a:endParaRPr lang="en-GB"/>
          </a:p>
        </p:txBody>
      </p:sp>
    </p:spTree>
    <p:extLst>
      <p:ext uri="{BB962C8B-B14F-4D97-AF65-F5344CB8AC3E}">
        <p14:creationId xmlns:p14="http://schemas.microsoft.com/office/powerpoint/2010/main" val="2117399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15</a:t>
            </a:fld>
            <a:endParaRPr lang="en-GB"/>
          </a:p>
        </p:txBody>
      </p:sp>
    </p:spTree>
    <p:extLst>
      <p:ext uri="{BB962C8B-B14F-4D97-AF65-F5344CB8AC3E}">
        <p14:creationId xmlns:p14="http://schemas.microsoft.com/office/powerpoint/2010/main" val="68521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17</a:t>
            </a:fld>
            <a:endParaRPr lang="en-GB"/>
          </a:p>
        </p:txBody>
      </p:sp>
    </p:spTree>
    <p:extLst>
      <p:ext uri="{BB962C8B-B14F-4D97-AF65-F5344CB8AC3E}">
        <p14:creationId xmlns:p14="http://schemas.microsoft.com/office/powerpoint/2010/main" val="42208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18</a:t>
            </a:fld>
            <a:endParaRPr lang="en-GB"/>
          </a:p>
        </p:txBody>
      </p:sp>
    </p:spTree>
    <p:extLst>
      <p:ext uri="{BB962C8B-B14F-4D97-AF65-F5344CB8AC3E}">
        <p14:creationId xmlns:p14="http://schemas.microsoft.com/office/powerpoint/2010/main" val="1672362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19</a:t>
            </a:fld>
            <a:endParaRPr lang="en-GB"/>
          </a:p>
        </p:txBody>
      </p:sp>
    </p:spTree>
    <p:extLst>
      <p:ext uri="{BB962C8B-B14F-4D97-AF65-F5344CB8AC3E}">
        <p14:creationId xmlns:p14="http://schemas.microsoft.com/office/powerpoint/2010/main" val="3670727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20</a:t>
            </a:fld>
            <a:endParaRPr lang="en-GB"/>
          </a:p>
        </p:txBody>
      </p:sp>
    </p:spTree>
    <p:extLst>
      <p:ext uri="{BB962C8B-B14F-4D97-AF65-F5344CB8AC3E}">
        <p14:creationId xmlns:p14="http://schemas.microsoft.com/office/powerpoint/2010/main" val="2489116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23</a:t>
            </a:fld>
            <a:endParaRPr lang="en-GB"/>
          </a:p>
        </p:txBody>
      </p:sp>
    </p:spTree>
    <p:extLst>
      <p:ext uri="{BB962C8B-B14F-4D97-AF65-F5344CB8AC3E}">
        <p14:creationId xmlns:p14="http://schemas.microsoft.com/office/powerpoint/2010/main" val="210121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dirty="0" err="1">
                <a:solidFill>
                  <a:schemeClr val="tx1"/>
                </a:solidFill>
                <a:effectLst/>
                <a:latin typeface="+mn-lt"/>
                <a:ea typeface="+mn-ea"/>
                <a:cs typeface="+mn-cs"/>
              </a:rPr>
              <a:t>Introduction</a:t>
            </a:r>
            <a:r>
              <a:rPr lang="it-IT" sz="1200" b="0" i="0" u="none" strike="noStrike" kern="1200" dirty="0">
                <a:solidFill>
                  <a:schemeClr val="tx1"/>
                </a:solidFill>
                <a:effectLst/>
                <a:latin typeface="+mn-lt"/>
                <a:ea typeface="+mn-ea"/>
                <a:cs typeface="+mn-cs"/>
              </a:rPr>
              <a:t> to MPAI: 5’</a:t>
            </a:r>
          </a:p>
          <a:p>
            <a:r>
              <a:rPr lang="it-IT" sz="1200" b="0" i="0" u="none" strike="noStrike" kern="1200" dirty="0">
                <a:solidFill>
                  <a:schemeClr val="tx1"/>
                </a:solidFill>
                <a:effectLst/>
                <a:latin typeface="+mn-lt"/>
                <a:ea typeface="+mn-ea"/>
                <a:cs typeface="+mn-cs"/>
              </a:rPr>
              <a:t>The MPAI CUI standard: 5’</a:t>
            </a:r>
          </a:p>
          <a:p>
            <a:r>
              <a:rPr lang="it-IT" sz="1200" b="0" i="0" u="none" strike="noStrike" kern="1200" dirty="0">
                <a:solidFill>
                  <a:schemeClr val="tx1"/>
                </a:solidFill>
                <a:effectLst/>
                <a:latin typeface="+mn-lt"/>
                <a:ea typeface="+mn-ea"/>
                <a:cs typeface="+mn-cs"/>
              </a:rPr>
              <a:t>Applications of the MPAI-CUI standard: 5’</a:t>
            </a:r>
          </a:p>
          <a:p>
            <a:r>
              <a:rPr lang="it-IT" sz="1200" b="0" i="0" u="none" strike="noStrike" kern="1200" dirty="0">
                <a:solidFill>
                  <a:schemeClr val="tx1"/>
                </a:solidFill>
                <a:effectLst/>
                <a:latin typeface="+mn-lt"/>
                <a:ea typeface="+mn-ea"/>
                <a:cs typeface="+mn-cs"/>
              </a:rPr>
              <a:t>Demo of MPAI-CUI for a set of </a:t>
            </a:r>
            <a:r>
              <a:rPr lang="it-IT" sz="1200" b="0" i="0" u="none" strike="noStrike" kern="1200" dirty="0" err="1">
                <a:solidFill>
                  <a:schemeClr val="tx1"/>
                </a:solidFill>
                <a:effectLst/>
                <a:latin typeface="+mn-lt"/>
                <a:ea typeface="+mn-ea"/>
                <a:cs typeface="+mn-cs"/>
              </a:rPr>
              <a:t>anonymous</a:t>
            </a:r>
            <a:r>
              <a:rPr lang="it-IT" sz="1200" b="0" i="0" u="none" strike="noStrike" kern="1200" dirty="0">
                <a:solidFill>
                  <a:schemeClr val="tx1"/>
                </a:solidFill>
                <a:effectLst/>
                <a:latin typeface="+mn-lt"/>
                <a:ea typeface="+mn-ea"/>
                <a:cs typeface="+mn-cs"/>
              </a:rPr>
              <a:t> companies: 10’</a:t>
            </a:r>
          </a:p>
          <a:p>
            <a:r>
              <a:rPr lang="it-IT" sz="1200" b="0" i="0" u="none" strike="noStrike" kern="1200" dirty="0" err="1">
                <a:solidFill>
                  <a:schemeClr val="tx1"/>
                </a:solidFill>
                <a:effectLst/>
                <a:latin typeface="+mn-lt"/>
                <a:ea typeface="+mn-ea"/>
                <a:cs typeface="+mn-cs"/>
              </a:rPr>
              <a:t>Questions</a:t>
            </a:r>
            <a:r>
              <a:rPr lang="it-IT" sz="1200" b="0" i="0" u="none" strike="noStrike" kern="1200" dirty="0">
                <a:solidFill>
                  <a:schemeClr val="tx1"/>
                </a:solidFill>
                <a:effectLst/>
                <a:latin typeface="+mn-lt"/>
                <a:ea typeface="+mn-ea"/>
                <a:cs typeface="+mn-cs"/>
              </a:rPr>
              <a:t> and </a:t>
            </a:r>
            <a:r>
              <a:rPr lang="it-IT" sz="1200" b="0" i="0" u="none" strike="noStrike" kern="1200" dirty="0" err="1">
                <a:solidFill>
                  <a:schemeClr val="tx1"/>
                </a:solidFill>
                <a:effectLst/>
                <a:latin typeface="+mn-lt"/>
                <a:ea typeface="+mn-ea"/>
                <a:cs typeface="+mn-cs"/>
              </a:rPr>
              <a:t>Answers</a:t>
            </a:r>
            <a:r>
              <a:rPr lang="it-IT" sz="1200" b="0" i="0" u="none" strike="noStrike" kern="1200" dirty="0">
                <a:solidFill>
                  <a:schemeClr val="tx1"/>
                </a:solidFill>
                <a:effectLst/>
                <a:latin typeface="+mn-lt"/>
                <a:ea typeface="+mn-ea"/>
                <a:cs typeface="+mn-cs"/>
              </a:rPr>
              <a:t>: 15’</a:t>
            </a:r>
          </a:p>
          <a:p>
            <a:endParaRPr lang="it-IT" dirty="0"/>
          </a:p>
        </p:txBody>
      </p:sp>
      <p:sp>
        <p:nvSpPr>
          <p:cNvPr id="4" name="Segnaposto numero diapositiva 3"/>
          <p:cNvSpPr>
            <a:spLocks noGrp="1"/>
          </p:cNvSpPr>
          <p:nvPr>
            <p:ph type="sldNum" sz="quarter" idx="5"/>
          </p:nvPr>
        </p:nvSpPr>
        <p:spPr/>
        <p:txBody>
          <a:bodyPr/>
          <a:lstStyle/>
          <a:p>
            <a:fld id="{3C5DB062-950D-4DC9-93CF-C4405BEE7C00}" type="slidenum">
              <a:rPr lang="en-GB" smtClean="0"/>
              <a:t>2</a:t>
            </a:fld>
            <a:endParaRPr lang="en-GB"/>
          </a:p>
        </p:txBody>
      </p:sp>
    </p:spTree>
    <p:extLst>
      <p:ext uri="{BB962C8B-B14F-4D97-AF65-F5344CB8AC3E}">
        <p14:creationId xmlns:p14="http://schemas.microsoft.com/office/powerpoint/2010/main" val="242748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5DB062-950D-4DC9-93CF-C4405BEE7C00}" type="slidenum">
              <a:rPr lang="en-GB" smtClean="0"/>
              <a:t>4</a:t>
            </a:fld>
            <a:endParaRPr lang="en-GB"/>
          </a:p>
        </p:txBody>
      </p:sp>
    </p:spTree>
    <p:extLst>
      <p:ext uri="{BB962C8B-B14F-4D97-AF65-F5344CB8AC3E}">
        <p14:creationId xmlns:p14="http://schemas.microsoft.com/office/powerpoint/2010/main" val="2056871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7</a:t>
            </a:fld>
            <a:endParaRPr lang="en-GB"/>
          </a:p>
        </p:txBody>
      </p:sp>
    </p:spTree>
    <p:extLst>
      <p:ext uri="{BB962C8B-B14F-4D97-AF65-F5344CB8AC3E}">
        <p14:creationId xmlns:p14="http://schemas.microsoft.com/office/powerpoint/2010/main" val="271836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1"/>
            <a:r>
              <a:rPr lang="en-US" dirty="0" err="1"/>
              <a:t>Processo</a:t>
            </a:r>
            <a:r>
              <a:rPr lang="en-US" dirty="0"/>
              <a:t> </a:t>
            </a:r>
            <a:r>
              <a:rPr lang="en-US" dirty="0" err="1"/>
              <a:t>che</a:t>
            </a:r>
            <a:r>
              <a:rPr lang="en-US" dirty="0"/>
              <a:t> ha </a:t>
            </a:r>
            <a:r>
              <a:rPr lang="en-US" dirty="0" err="1"/>
              <a:t>portato</a:t>
            </a:r>
            <a:r>
              <a:rPr lang="en-US" dirty="0"/>
              <a:t> </a:t>
            </a:r>
            <a:r>
              <a:rPr lang="en-US" dirty="0" err="1"/>
              <a:t>allo</a:t>
            </a:r>
            <a:r>
              <a:rPr lang="en-US" dirty="0"/>
              <a:t> std: UC-FR-FWL-</a:t>
            </a:r>
            <a:r>
              <a:rPr lang="en-US" dirty="0" err="1"/>
              <a:t>CfT</a:t>
            </a:r>
            <a:r>
              <a:rPr lang="en-US" dirty="0"/>
              <a:t>-CC-Std</a:t>
            </a:r>
          </a:p>
          <a:p>
            <a:pPr lvl="1"/>
            <a:r>
              <a:rPr lang="en-US" dirty="0"/>
              <a:t>I moduli, la </a:t>
            </a:r>
            <a:r>
              <a:rPr lang="en-US" dirty="0" err="1"/>
              <a:t>loro</a:t>
            </a:r>
            <a:r>
              <a:rPr lang="en-US" dirty="0"/>
              <a:t> </a:t>
            </a:r>
            <a:r>
              <a:rPr lang="en-US" dirty="0" err="1"/>
              <a:t>funzione</a:t>
            </a:r>
            <a:r>
              <a:rPr lang="en-US" dirty="0"/>
              <a:t>, in part. Prediction, </a:t>
            </a:r>
            <a:r>
              <a:rPr lang="en-US" dirty="0" err="1"/>
              <a:t>significato</a:t>
            </a:r>
            <a:r>
              <a:rPr lang="en-US" dirty="0"/>
              <a:t> del training e </a:t>
            </a:r>
            <a:r>
              <a:rPr lang="en-US" dirty="0" err="1"/>
              <a:t>dell’affidabilità</a:t>
            </a:r>
            <a:r>
              <a:rPr lang="en-US" dirty="0"/>
              <a:t> </a:t>
            </a:r>
            <a:r>
              <a:rPr lang="en-US" dirty="0" err="1"/>
              <a:t>dei</a:t>
            </a:r>
            <a:r>
              <a:rPr lang="en-US" dirty="0"/>
              <a:t> </a:t>
            </a:r>
            <a:r>
              <a:rPr lang="en-US" dirty="0" err="1"/>
              <a:t>dati</a:t>
            </a:r>
            <a:r>
              <a:rPr lang="en-US" dirty="0"/>
              <a:t> di input</a:t>
            </a:r>
          </a:p>
          <a:p>
            <a:pPr lvl="1"/>
            <a:r>
              <a:rPr lang="en-US" dirty="0"/>
              <a:t>What comes next (</a:t>
            </a:r>
            <a:r>
              <a:rPr lang="en-US" dirty="0" err="1"/>
              <a:t>altri</a:t>
            </a:r>
            <a:r>
              <a:rPr lang="en-US" dirty="0"/>
              <a:t> </a:t>
            </a:r>
            <a:r>
              <a:rPr lang="en-US" dirty="0" err="1"/>
              <a:t>rischi</a:t>
            </a:r>
            <a:r>
              <a:rPr lang="en-US" dirty="0"/>
              <a:t>)</a:t>
            </a:r>
          </a:p>
          <a:p>
            <a:r>
              <a:rPr lang="en-US" dirty="0"/>
              <a:t>Applications of CUI-CPP </a:t>
            </a:r>
          </a:p>
          <a:p>
            <a:pPr lvl="1"/>
            <a:r>
              <a:rPr lang="en-US" dirty="0"/>
              <a:t>Banca, </a:t>
            </a:r>
            <a:r>
              <a:rPr lang="en-US" dirty="0" err="1"/>
              <a:t>assicurazione</a:t>
            </a:r>
            <a:r>
              <a:rPr lang="en-US" dirty="0"/>
              <a:t>, </a:t>
            </a:r>
            <a:r>
              <a:rPr lang="en-US" dirty="0" err="1"/>
              <a:t>ente</a:t>
            </a:r>
            <a:r>
              <a:rPr lang="en-US" dirty="0"/>
              <a:t> </a:t>
            </a:r>
            <a:r>
              <a:rPr lang="en-US" dirty="0" err="1"/>
              <a:t>pubblico</a:t>
            </a:r>
            <a:endParaRPr lang="en-US"/>
          </a:p>
          <a:p>
            <a:endParaRPr lang="it-IT"/>
          </a:p>
        </p:txBody>
      </p:sp>
      <p:sp>
        <p:nvSpPr>
          <p:cNvPr id="4" name="Segnaposto numero diapositiva 3"/>
          <p:cNvSpPr>
            <a:spLocks noGrp="1"/>
          </p:cNvSpPr>
          <p:nvPr>
            <p:ph type="sldNum" sz="quarter" idx="5"/>
          </p:nvPr>
        </p:nvSpPr>
        <p:spPr/>
        <p:txBody>
          <a:bodyPr/>
          <a:lstStyle/>
          <a:p>
            <a:fld id="{3C5DB062-950D-4DC9-93CF-C4405BEE7C00}" type="slidenum">
              <a:rPr lang="en-GB" smtClean="0"/>
              <a:t>9</a:t>
            </a:fld>
            <a:endParaRPr lang="en-GB"/>
          </a:p>
        </p:txBody>
      </p:sp>
    </p:spTree>
    <p:extLst>
      <p:ext uri="{BB962C8B-B14F-4D97-AF65-F5344CB8AC3E}">
        <p14:creationId xmlns:p14="http://schemas.microsoft.com/office/powerpoint/2010/main" val="206155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10</a:t>
            </a:fld>
            <a:endParaRPr lang="en-GB"/>
          </a:p>
        </p:txBody>
      </p:sp>
    </p:spTree>
    <p:extLst>
      <p:ext uri="{BB962C8B-B14F-4D97-AF65-F5344CB8AC3E}">
        <p14:creationId xmlns:p14="http://schemas.microsoft.com/office/powerpoint/2010/main" val="44694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11</a:t>
            </a:fld>
            <a:endParaRPr lang="en-GB"/>
          </a:p>
        </p:txBody>
      </p:sp>
    </p:spTree>
    <p:extLst>
      <p:ext uri="{BB962C8B-B14F-4D97-AF65-F5344CB8AC3E}">
        <p14:creationId xmlns:p14="http://schemas.microsoft.com/office/powerpoint/2010/main" val="3593622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12</a:t>
            </a:fld>
            <a:endParaRPr lang="en-GB"/>
          </a:p>
        </p:txBody>
      </p:sp>
    </p:spTree>
    <p:extLst>
      <p:ext uri="{BB962C8B-B14F-4D97-AF65-F5344CB8AC3E}">
        <p14:creationId xmlns:p14="http://schemas.microsoft.com/office/powerpoint/2010/main" val="2804687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5DB062-950D-4DC9-93CF-C4405BEE7C00}" type="slidenum">
              <a:rPr lang="en-GB" smtClean="0"/>
              <a:t>13</a:t>
            </a:fld>
            <a:endParaRPr lang="en-GB"/>
          </a:p>
        </p:txBody>
      </p:sp>
    </p:spTree>
    <p:extLst>
      <p:ext uri="{BB962C8B-B14F-4D97-AF65-F5344CB8AC3E}">
        <p14:creationId xmlns:p14="http://schemas.microsoft.com/office/powerpoint/2010/main" val="2675293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1493729"/>
          </a:xfrm>
        </p:spPr>
        <p:txBody>
          <a:bodyPr anchor="b">
            <a:normAutofit/>
          </a:bodyPr>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2589213" y="4341522"/>
            <a:ext cx="8915399" cy="1126283"/>
          </a:xfrm>
        </p:spPr>
        <p:txBody>
          <a:bodyPr anchor="t"/>
          <a:lstStyle>
            <a:lvl1pPr marL="0" indent="0" algn="l">
              <a:buNone/>
              <a:defRPr sz="2400">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Immagine 10" descr="Immagine che contiene testo, persona, mano&#10;&#10;Descrizione generata automaticamente">
            <a:extLst>
              <a:ext uri="{FF2B5EF4-FFF2-40B4-BE49-F238E27FC236}">
                <a16:creationId xmlns:a16="http://schemas.microsoft.com/office/drawing/2014/main" id="{2BF849D0-0CC3-4E7E-B491-799673715452}"/>
              </a:ext>
            </a:extLst>
          </p:cNvPr>
          <p:cNvPicPr>
            <a:picLocks noChangeAspect="1"/>
          </p:cNvPicPr>
          <p:nvPr userDrawn="1"/>
        </p:nvPicPr>
        <p:blipFill>
          <a:blip r:embed="rId2"/>
          <a:stretch>
            <a:fillRect/>
          </a:stretch>
        </p:blipFill>
        <p:spPr>
          <a:xfrm>
            <a:off x="172212" y="0"/>
            <a:ext cx="12024828" cy="2306866"/>
          </a:xfrm>
          <a:prstGeom prst="rect">
            <a:avLst/>
          </a:prstGeom>
        </p:spPr>
      </p:pic>
      <p:sp>
        <p:nvSpPr>
          <p:cNvPr id="7" name="Date Placeholder 3">
            <a:extLst>
              <a:ext uri="{FF2B5EF4-FFF2-40B4-BE49-F238E27FC236}">
                <a16:creationId xmlns:a16="http://schemas.microsoft.com/office/drawing/2014/main" id="{D9DD7281-BA65-C815-B63F-B9461D753D0B}"/>
              </a:ext>
            </a:extLst>
          </p:cNvPr>
          <p:cNvSpPr>
            <a:spLocks noGrp="1"/>
          </p:cNvSpPr>
          <p:nvPr>
            <p:ph type="dt" sz="half" idx="10"/>
          </p:nvPr>
        </p:nvSpPr>
        <p:spPr>
          <a:xfrm>
            <a:off x="172212" y="6586076"/>
            <a:ext cx="994520" cy="365125"/>
          </a:xfrm>
        </p:spPr>
        <p:txBody>
          <a:bodyPr/>
          <a:lstStyle>
            <a:lvl1pPr>
              <a:defRPr sz="1200"/>
            </a:lvl1pPr>
          </a:lstStyle>
          <a:p>
            <a:fld id="{7951C460-57E7-4052-ABB4-B393537290A7}" type="datetime5">
              <a:rPr lang="en-US" smtClean="0"/>
              <a:t>24-Mar-23</a:t>
            </a:fld>
            <a:endParaRPr lang="en-US" dirty="0"/>
          </a:p>
        </p:txBody>
      </p:sp>
      <p:sp>
        <p:nvSpPr>
          <p:cNvPr id="8" name="Slide Number Placeholder 5">
            <a:extLst>
              <a:ext uri="{FF2B5EF4-FFF2-40B4-BE49-F238E27FC236}">
                <a16:creationId xmlns:a16="http://schemas.microsoft.com/office/drawing/2014/main" id="{E69BD818-05FF-E809-A56A-9BFE96420A94}"/>
              </a:ext>
            </a:extLst>
          </p:cNvPr>
          <p:cNvSpPr>
            <a:spLocks noGrp="1"/>
          </p:cNvSpPr>
          <p:nvPr>
            <p:ph type="sldNum" sz="quarter" idx="12"/>
          </p:nvPr>
        </p:nvSpPr>
        <p:spPr>
          <a:xfrm>
            <a:off x="11753512" y="6540357"/>
            <a:ext cx="558914" cy="45719"/>
          </a:xfrm>
        </p:spPr>
        <p:txBody>
          <a:bodyPr/>
          <a:lstStyle>
            <a:lvl1pPr>
              <a:defRPr sz="1400"/>
            </a:lvl1pPr>
          </a:lstStyle>
          <a:p>
            <a:fld id="{D57F1E4F-1CFF-5643-939E-217C01CDF565}" type="slidenum">
              <a:rPr lang="en-US" smtClean="0"/>
              <a:pPr/>
              <a:t>‹#›</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AA88B21B-2ED2-3011-B94B-6A162789931D}"/>
              </a:ext>
            </a:extLst>
          </p:cNvPr>
          <p:cNvPicPr>
            <a:picLocks noChangeAspect="1"/>
          </p:cNvPicPr>
          <p:nvPr userDrawn="1"/>
        </p:nvPicPr>
        <p:blipFill>
          <a:blip r:embed="rId3"/>
          <a:stretch>
            <a:fillRect/>
          </a:stretch>
        </p:blipFill>
        <p:spPr>
          <a:xfrm>
            <a:off x="9897012" y="6096136"/>
            <a:ext cx="1736075" cy="7274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10748" y="609600"/>
            <a:ext cx="973312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1510748" y="3505199"/>
            <a:ext cx="9300818" cy="738809"/>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510748" y="4354046"/>
            <a:ext cx="999386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4" name="Date Placeholder 3">
            <a:extLst>
              <a:ext uri="{FF2B5EF4-FFF2-40B4-BE49-F238E27FC236}">
                <a16:creationId xmlns:a16="http://schemas.microsoft.com/office/drawing/2014/main" id="{CDF05AF7-2DB1-C525-5302-EE093961C1D3}"/>
              </a:ext>
            </a:extLst>
          </p:cNvPr>
          <p:cNvSpPr>
            <a:spLocks noGrp="1"/>
          </p:cNvSpPr>
          <p:nvPr>
            <p:ph type="dt" sz="half" idx="10"/>
          </p:nvPr>
        </p:nvSpPr>
        <p:spPr>
          <a:xfrm>
            <a:off x="172212" y="6586076"/>
            <a:ext cx="994520" cy="365125"/>
          </a:xfrm>
        </p:spPr>
        <p:txBody>
          <a:bodyPr/>
          <a:lstStyle>
            <a:lvl1pPr>
              <a:defRPr sz="1200"/>
            </a:lvl1pPr>
          </a:lstStyle>
          <a:p>
            <a:fld id="{F2698A19-3A0C-4FF0-8F5D-8FF2A6FD9EB0}"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8F880FBD-92F8-43AD-7519-CF13DB7AD812}"/>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33B542B0-734B-2EE6-B175-9C0531DAF7E9}"/>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3" name="Date Placeholder 3">
            <a:extLst>
              <a:ext uri="{FF2B5EF4-FFF2-40B4-BE49-F238E27FC236}">
                <a16:creationId xmlns:a16="http://schemas.microsoft.com/office/drawing/2014/main" id="{FD541B4A-DE86-1C3A-73A6-BB9229739795}"/>
              </a:ext>
            </a:extLst>
          </p:cNvPr>
          <p:cNvSpPr>
            <a:spLocks noGrp="1"/>
          </p:cNvSpPr>
          <p:nvPr>
            <p:ph type="dt" sz="half" idx="10"/>
          </p:nvPr>
        </p:nvSpPr>
        <p:spPr>
          <a:xfrm>
            <a:off x="172212" y="6586076"/>
            <a:ext cx="994520" cy="365125"/>
          </a:xfrm>
        </p:spPr>
        <p:txBody>
          <a:bodyPr/>
          <a:lstStyle>
            <a:lvl1pPr>
              <a:defRPr sz="1200"/>
            </a:lvl1pPr>
          </a:lstStyle>
          <a:p>
            <a:fld id="{9CF55854-50AA-490B-B242-8CAF9C8EE651}"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C35D310C-E8CC-8CEC-83E5-795AC3F7C6F5}"/>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E7CFF05E-40C8-CAA7-D447-B4D5D51C3193}"/>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 name="Date Placeholder 3">
            <a:extLst>
              <a:ext uri="{FF2B5EF4-FFF2-40B4-BE49-F238E27FC236}">
                <a16:creationId xmlns:a16="http://schemas.microsoft.com/office/drawing/2014/main" id="{71FED30D-5657-6895-4A33-24411DF3675B}"/>
              </a:ext>
            </a:extLst>
          </p:cNvPr>
          <p:cNvSpPr>
            <a:spLocks noGrp="1"/>
          </p:cNvSpPr>
          <p:nvPr>
            <p:ph type="dt" sz="half" idx="10"/>
          </p:nvPr>
        </p:nvSpPr>
        <p:spPr>
          <a:xfrm>
            <a:off x="172212" y="6586076"/>
            <a:ext cx="994520" cy="365125"/>
          </a:xfrm>
        </p:spPr>
        <p:txBody>
          <a:bodyPr/>
          <a:lstStyle>
            <a:lvl1pPr>
              <a:defRPr sz="1200"/>
            </a:lvl1pPr>
          </a:lstStyle>
          <a:p>
            <a:fld id="{5ED10BBF-BACC-4522-8E66-8C02D9463D11}" type="datetime5">
              <a:rPr lang="en-US" smtClean="0"/>
              <a:t>24-Mar-23</a:t>
            </a:fld>
            <a:endParaRPr lang="en-US" dirty="0"/>
          </a:p>
        </p:txBody>
      </p:sp>
      <p:pic>
        <p:nvPicPr>
          <p:cNvPr id="5" name="Picture 4" descr="A picture containing diagram&#10;&#10;Description automatically generated">
            <a:extLst>
              <a:ext uri="{FF2B5EF4-FFF2-40B4-BE49-F238E27FC236}">
                <a16:creationId xmlns:a16="http://schemas.microsoft.com/office/drawing/2014/main" id="{D012BA79-2EFC-E6F7-0A87-EEB9B83BC113}"/>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1FA144B0-A96A-233A-E6E5-9C09C769FF9B}"/>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3" name="Date Placeholder 3">
            <a:extLst>
              <a:ext uri="{FF2B5EF4-FFF2-40B4-BE49-F238E27FC236}">
                <a16:creationId xmlns:a16="http://schemas.microsoft.com/office/drawing/2014/main" id="{70B9F27B-9742-FCEE-5730-40649A7714AC}"/>
              </a:ext>
            </a:extLst>
          </p:cNvPr>
          <p:cNvSpPr>
            <a:spLocks noGrp="1"/>
          </p:cNvSpPr>
          <p:nvPr>
            <p:ph type="dt" sz="half" idx="10"/>
          </p:nvPr>
        </p:nvSpPr>
        <p:spPr>
          <a:xfrm>
            <a:off x="172212" y="6586076"/>
            <a:ext cx="994520" cy="365125"/>
          </a:xfrm>
        </p:spPr>
        <p:txBody>
          <a:bodyPr/>
          <a:lstStyle>
            <a:lvl1pPr>
              <a:defRPr sz="1200"/>
            </a:lvl1pPr>
          </a:lstStyle>
          <a:p>
            <a:fld id="{914E1761-4829-4AAD-8462-8613D5A31EFB}"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C421568F-38DC-549E-10EC-4F5A5662F9DA}"/>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545C274B-91A4-26F3-1E21-34526FAFDBC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302027" y="624110"/>
            <a:ext cx="1020258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302026" y="1904999"/>
            <a:ext cx="10202586" cy="45057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FA3E0-0B48-5F29-02AF-53334B0F2C8B}"/>
              </a:ext>
            </a:extLst>
          </p:cNvPr>
          <p:cNvSpPr>
            <a:spLocks noGrp="1"/>
          </p:cNvSpPr>
          <p:nvPr>
            <p:ph type="dt" sz="half" idx="10"/>
          </p:nvPr>
        </p:nvSpPr>
        <p:spPr>
          <a:xfrm>
            <a:off x="172212" y="6586076"/>
            <a:ext cx="994520" cy="365125"/>
          </a:xfrm>
        </p:spPr>
        <p:txBody>
          <a:bodyPr/>
          <a:lstStyle>
            <a:lvl1pPr>
              <a:defRPr sz="1200"/>
            </a:lvl1pPr>
          </a:lstStyle>
          <a:p>
            <a:fld id="{3A5799BA-AC88-42FB-B8BE-FF1867FF2DFC}"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43D5051F-15C0-0841-873F-A0D3C6BA9D6E}"/>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77792FC7-F22B-96F5-EC36-56C5EBE7A2C5}"/>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80930" y="2303299"/>
            <a:ext cx="10023681"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480930" y="3774678"/>
            <a:ext cx="10023681" cy="860400"/>
          </a:xfrm>
        </p:spPr>
        <p:txBody>
          <a:bodyPr anchor="t"/>
          <a:lstStyle>
            <a:lvl1pPr marL="0" indent="0" algn="l">
              <a:buNone/>
              <a:defRPr sz="2000">
                <a:solidFill>
                  <a:schemeClr val="accent3">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Immagine 7" descr="Immagine che contiene testo, persona, mano&#10;&#10;Descrizione generata automaticamente">
            <a:extLst>
              <a:ext uri="{FF2B5EF4-FFF2-40B4-BE49-F238E27FC236}">
                <a16:creationId xmlns:a16="http://schemas.microsoft.com/office/drawing/2014/main" id="{7A04E972-9E8C-40D1-AA2C-8CE104ECB6D3}"/>
              </a:ext>
            </a:extLst>
          </p:cNvPr>
          <p:cNvPicPr>
            <a:picLocks noChangeAspect="1"/>
          </p:cNvPicPr>
          <p:nvPr userDrawn="1"/>
        </p:nvPicPr>
        <p:blipFill>
          <a:blip r:embed="rId2"/>
          <a:stretch>
            <a:fillRect/>
          </a:stretch>
        </p:blipFill>
        <p:spPr>
          <a:xfrm>
            <a:off x="172212" y="0"/>
            <a:ext cx="12024828" cy="2306866"/>
          </a:xfrm>
          <a:prstGeom prst="rect">
            <a:avLst/>
          </a:prstGeom>
        </p:spPr>
      </p:pic>
      <p:sp>
        <p:nvSpPr>
          <p:cNvPr id="5" name="Date Placeholder 3">
            <a:extLst>
              <a:ext uri="{FF2B5EF4-FFF2-40B4-BE49-F238E27FC236}">
                <a16:creationId xmlns:a16="http://schemas.microsoft.com/office/drawing/2014/main" id="{6A87B8BD-BA7D-530B-E22F-BF55F397078D}"/>
              </a:ext>
            </a:extLst>
          </p:cNvPr>
          <p:cNvSpPr>
            <a:spLocks noGrp="1"/>
          </p:cNvSpPr>
          <p:nvPr>
            <p:ph type="dt" sz="half" idx="10"/>
          </p:nvPr>
        </p:nvSpPr>
        <p:spPr>
          <a:xfrm>
            <a:off x="172212" y="6586076"/>
            <a:ext cx="994520" cy="365125"/>
          </a:xfrm>
        </p:spPr>
        <p:txBody>
          <a:bodyPr/>
          <a:lstStyle>
            <a:lvl1pPr>
              <a:defRPr sz="1200"/>
            </a:lvl1pPr>
          </a:lstStyle>
          <a:p>
            <a:fld id="{BBFC8A02-69CE-4022-BC92-E0319BEAF265}" type="datetime5">
              <a:rPr lang="en-US" smtClean="0"/>
              <a:t>24-Mar-23</a:t>
            </a:fld>
            <a:endParaRPr lang="en-US" dirty="0"/>
          </a:p>
        </p:txBody>
      </p:sp>
      <p:sp>
        <p:nvSpPr>
          <p:cNvPr id="9" name="Slide Number Placeholder 5">
            <a:extLst>
              <a:ext uri="{FF2B5EF4-FFF2-40B4-BE49-F238E27FC236}">
                <a16:creationId xmlns:a16="http://schemas.microsoft.com/office/drawing/2014/main" id="{ADF1F6D4-44A5-391B-7C2A-7970C4D55FA3}"/>
              </a:ext>
            </a:extLst>
          </p:cNvPr>
          <p:cNvSpPr>
            <a:spLocks noGrp="1"/>
          </p:cNvSpPr>
          <p:nvPr>
            <p:ph type="sldNum" sz="quarter" idx="12"/>
          </p:nvPr>
        </p:nvSpPr>
        <p:spPr>
          <a:xfrm>
            <a:off x="11753512" y="6540357"/>
            <a:ext cx="558914" cy="45719"/>
          </a:xfrm>
        </p:spPr>
        <p:txBody>
          <a:bodyPr/>
          <a:lstStyle>
            <a:lvl1pPr>
              <a:defRPr sz="1400"/>
            </a:lvl1pPr>
          </a:lstStyle>
          <a:p>
            <a:fld id="{D57F1E4F-1CFF-5643-939E-217C01CDF565}" type="slidenum">
              <a:rPr lang="en-US" smtClean="0"/>
              <a:pPr/>
              <a:t>‹#›</a:t>
            </a:fld>
            <a:endParaRPr lang="en-US" dirty="0"/>
          </a:p>
        </p:txBody>
      </p:sp>
      <p:pic>
        <p:nvPicPr>
          <p:cNvPr id="10" name="Picture 4" descr="A picture containing diagram&#10;&#10;Description automatically generated">
            <a:extLst>
              <a:ext uri="{FF2B5EF4-FFF2-40B4-BE49-F238E27FC236}">
                <a16:creationId xmlns:a16="http://schemas.microsoft.com/office/drawing/2014/main" id="{7CFD8F4D-B546-2BCE-4A26-4BB609F1987E}"/>
              </a:ext>
            </a:extLst>
          </p:cNvPr>
          <p:cNvPicPr>
            <a:picLocks noChangeAspect="1"/>
          </p:cNvPicPr>
          <p:nvPr userDrawn="1"/>
        </p:nvPicPr>
        <p:blipFill>
          <a:blip r:embed="rId3"/>
          <a:stretch>
            <a:fillRect/>
          </a:stretch>
        </p:blipFill>
        <p:spPr>
          <a:xfrm>
            <a:off x="9897012" y="6096136"/>
            <a:ext cx="1736075" cy="72741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21904" y="1905000"/>
            <a:ext cx="5059017" cy="45534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80921" y="1904999"/>
            <a:ext cx="5123689" cy="455342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42519CDC-64D5-ABEB-1200-CE250110E0F5}"/>
              </a:ext>
            </a:extLst>
          </p:cNvPr>
          <p:cNvSpPr>
            <a:spLocks noGrp="1"/>
          </p:cNvSpPr>
          <p:nvPr>
            <p:ph type="dt" sz="half" idx="10"/>
          </p:nvPr>
        </p:nvSpPr>
        <p:spPr>
          <a:xfrm>
            <a:off x="172212" y="6586076"/>
            <a:ext cx="994520" cy="365125"/>
          </a:xfrm>
        </p:spPr>
        <p:txBody>
          <a:bodyPr/>
          <a:lstStyle>
            <a:lvl1pPr>
              <a:defRPr sz="1200"/>
            </a:lvl1pPr>
          </a:lstStyle>
          <a:p>
            <a:fld id="{062A16E3-455F-40B0-92E8-BFF9BA927C0E}" type="datetime5">
              <a:rPr lang="en-US" smtClean="0"/>
              <a:t>24-Mar-23</a:t>
            </a:fld>
            <a:endParaRPr lang="en-US" dirty="0"/>
          </a:p>
        </p:txBody>
      </p:sp>
      <p:pic>
        <p:nvPicPr>
          <p:cNvPr id="6" name="Picture 4" descr="A picture containing diagram&#10;&#10;Description automatically generated">
            <a:extLst>
              <a:ext uri="{FF2B5EF4-FFF2-40B4-BE49-F238E27FC236}">
                <a16:creationId xmlns:a16="http://schemas.microsoft.com/office/drawing/2014/main" id="{60AF3881-7571-E3CF-2215-28CE8F5BF751}"/>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7" name="Slide Number Placeholder 5">
            <a:extLst>
              <a:ext uri="{FF2B5EF4-FFF2-40B4-BE49-F238E27FC236}">
                <a16:creationId xmlns:a16="http://schemas.microsoft.com/office/drawing/2014/main" id="{074D74A9-6810-E53E-C8D0-57088D117E0A}"/>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47B68AB7-A84C-7ABD-F461-F14E66A08D98}"/>
              </a:ext>
            </a:extLst>
          </p:cNvPr>
          <p:cNvSpPr>
            <a:spLocks noGrp="1"/>
          </p:cNvSpPr>
          <p:nvPr>
            <p:ph type="dt" sz="half" idx="10"/>
          </p:nvPr>
        </p:nvSpPr>
        <p:spPr>
          <a:xfrm>
            <a:off x="172212" y="6586076"/>
            <a:ext cx="994520" cy="365125"/>
          </a:xfrm>
        </p:spPr>
        <p:txBody>
          <a:bodyPr/>
          <a:lstStyle>
            <a:lvl1pPr>
              <a:defRPr sz="1200"/>
            </a:lvl1pPr>
          </a:lstStyle>
          <a:p>
            <a:fld id="{42AC49D9-311B-4A4C-B975-9A6E535768C4}" type="datetime5">
              <a:rPr lang="en-US" smtClean="0"/>
              <a:t>24-Mar-23</a:t>
            </a:fld>
            <a:endParaRPr lang="en-US" dirty="0"/>
          </a:p>
        </p:txBody>
      </p:sp>
      <p:sp>
        <p:nvSpPr>
          <p:cNvPr id="7" name="Slide Number Placeholder 5">
            <a:extLst>
              <a:ext uri="{FF2B5EF4-FFF2-40B4-BE49-F238E27FC236}">
                <a16:creationId xmlns:a16="http://schemas.microsoft.com/office/drawing/2014/main" id="{83A44A8F-CAD8-E81A-067A-0207B4DA3A41}"/>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pic>
        <p:nvPicPr>
          <p:cNvPr id="8" name="Picture 4" descr="A picture containing diagram&#10;&#10;Description automatically generated">
            <a:extLst>
              <a:ext uri="{FF2B5EF4-FFF2-40B4-BE49-F238E27FC236}">
                <a16:creationId xmlns:a16="http://schemas.microsoft.com/office/drawing/2014/main" id="{B9724CCE-4313-E005-0BC2-B2294F059603}"/>
              </a:ext>
            </a:extLst>
          </p:cNvPr>
          <p:cNvPicPr>
            <a:picLocks noChangeAspect="1"/>
          </p:cNvPicPr>
          <p:nvPr userDrawn="1"/>
        </p:nvPicPr>
        <p:blipFill>
          <a:blip r:embed="rId2"/>
          <a:stretch>
            <a:fillRect/>
          </a:stretch>
        </p:blipFill>
        <p:spPr>
          <a:xfrm>
            <a:off x="9897012" y="6096136"/>
            <a:ext cx="1736075" cy="72741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5A6E06-37F6-D535-3094-29ADD174C49A}"/>
              </a:ext>
            </a:extLst>
          </p:cNvPr>
          <p:cNvSpPr>
            <a:spLocks noGrp="1"/>
          </p:cNvSpPr>
          <p:nvPr>
            <p:ph type="dt" sz="half" idx="10"/>
          </p:nvPr>
        </p:nvSpPr>
        <p:spPr>
          <a:xfrm>
            <a:off x="172212" y="6586076"/>
            <a:ext cx="994520" cy="365125"/>
          </a:xfrm>
        </p:spPr>
        <p:txBody>
          <a:bodyPr/>
          <a:lstStyle>
            <a:lvl1pPr>
              <a:defRPr sz="1200"/>
            </a:lvl1pPr>
          </a:lstStyle>
          <a:p>
            <a:fld id="{6C0CBBC7-A28A-46CD-96D7-477DC46FC735}" type="datetime5">
              <a:rPr lang="en-US" smtClean="0"/>
              <a:t>24-Mar-23</a:t>
            </a:fld>
            <a:endParaRPr lang="en-US" dirty="0"/>
          </a:p>
        </p:txBody>
      </p:sp>
      <p:pic>
        <p:nvPicPr>
          <p:cNvPr id="7" name="Picture 4" descr="A picture containing diagram&#10;&#10;Description automatically generated">
            <a:extLst>
              <a:ext uri="{FF2B5EF4-FFF2-40B4-BE49-F238E27FC236}">
                <a16:creationId xmlns:a16="http://schemas.microsoft.com/office/drawing/2014/main" id="{FCEBDEA2-8DA6-0CCD-FFD3-C59EFFF7DC5E}"/>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4" name="Slide Number Placeholder 5">
            <a:extLst>
              <a:ext uri="{FF2B5EF4-FFF2-40B4-BE49-F238E27FC236}">
                <a16:creationId xmlns:a16="http://schemas.microsoft.com/office/drawing/2014/main" id="{381B8AEF-30D7-2CD2-ECD7-5282FF662DC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1174" y="446088"/>
            <a:ext cx="4653237"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601234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1174" y="1598612"/>
            <a:ext cx="4653237" cy="48132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F1EC8C-ED91-B04B-DE0B-91669DD6275E}"/>
              </a:ext>
            </a:extLst>
          </p:cNvPr>
          <p:cNvSpPr>
            <a:spLocks noGrp="1"/>
          </p:cNvSpPr>
          <p:nvPr>
            <p:ph type="dt" sz="half" idx="10"/>
          </p:nvPr>
        </p:nvSpPr>
        <p:spPr>
          <a:xfrm>
            <a:off x="172212" y="6586076"/>
            <a:ext cx="994520" cy="365125"/>
          </a:xfrm>
        </p:spPr>
        <p:txBody>
          <a:bodyPr/>
          <a:lstStyle>
            <a:lvl1pPr>
              <a:defRPr sz="1200"/>
            </a:lvl1pPr>
          </a:lstStyle>
          <a:p>
            <a:fld id="{717A02B1-549B-4A53-AA3E-14B434CF5894}" type="datetime5">
              <a:rPr lang="en-US" smtClean="0"/>
              <a:t>24-Mar-23</a:t>
            </a:fld>
            <a:endParaRPr lang="en-US" dirty="0"/>
          </a:p>
        </p:txBody>
      </p:sp>
      <p:pic>
        <p:nvPicPr>
          <p:cNvPr id="7" name="Picture 4" descr="A picture containing diagram&#10;&#10;Description automatically generated">
            <a:extLst>
              <a:ext uri="{FF2B5EF4-FFF2-40B4-BE49-F238E27FC236}">
                <a16:creationId xmlns:a16="http://schemas.microsoft.com/office/drawing/2014/main" id="{44033DCC-D158-DF90-2102-81BCC528DC34}"/>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8" name="Slide Number Placeholder 5">
            <a:extLst>
              <a:ext uri="{FF2B5EF4-FFF2-40B4-BE49-F238E27FC236}">
                <a16:creationId xmlns:a16="http://schemas.microsoft.com/office/drawing/2014/main" id="{B79B9B94-6CA0-3898-F01C-F773DF1E4572}"/>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351722" y="4800600"/>
            <a:ext cx="10152891"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51722" y="634965"/>
            <a:ext cx="1015289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Date Placeholder 3">
            <a:extLst>
              <a:ext uri="{FF2B5EF4-FFF2-40B4-BE49-F238E27FC236}">
                <a16:creationId xmlns:a16="http://schemas.microsoft.com/office/drawing/2014/main" id="{D58A7FA9-50BD-90AF-F2CB-4DF6DDA8B59C}"/>
              </a:ext>
            </a:extLst>
          </p:cNvPr>
          <p:cNvSpPr>
            <a:spLocks noGrp="1"/>
          </p:cNvSpPr>
          <p:nvPr>
            <p:ph type="dt" sz="half" idx="10"/>
          </p:nvPr>
        </p:nvSpPr>
        <p:spPr>
          <a:xfrm>
            <a:off x="172212" y="6586076"/>
            <a:ext cx="994520" cy="365125"/>
          </a:xfrm>
        </p:spPr>
        <p:txBody>
          <a:bodyPr/>
          <a:lstStyle>
            <a:lvl1pPr>
              <a:defRPr sz="1200"/>
            </a:lvl1pPr>
          </a:lstStyle>
          <a:p>
            <a:fld id="{81B5C6CB-826C-4A6E-9063-71B498FB7552}" type="datetime5">
              <a:rPr lang="en-US" smtClean="0"/>
              <a:t>24-Mar-23</a:t>
            </a:fld>
            <a:endParaRPr lang="en-US" dirty="0"/>
          </a:p>
        </p:txBody>
      </p:sp>
      <p:pic>
        <p:nvPicPr>
          <p:cNvPr id="12" name="Picture 4" descr="A picture containing diagram&#10;&#10;Description automatically generated">
            <a:extLst>
              <a:ext uri="{FF2B5EF4-FFF2-40B4-BE49-F238E27FC236}">
                <a16:creationId xmlns:a16="http://schemas.microsoft.com/office/drawing/2014/main" id="{8895CB02-C7B9-847A-6A1A-EB842C05824D}"/>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5" name="Slide Number Placeholder 5">
            <a:extLst>
              <a:ext uri="{FF2B5EF4-FFF2-40B4-BE49-F238E27FC236}">
                <a16:creationId xmlns:a16="http://schemas.microsoft.com/office/drawing/2014/main" id="{1264F139-00A7-1F3A-7F9C-53B6188EA47B}"/>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70992" y="609600"/>
            <a:ext cx="10033620"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401418" y="4354046"/>
            <a:ext cx="10103194"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0337F5-CB7C-FA71-4C84-CD69AD014650}"/>
              </a:ext>
            </a:extLst>
          </p:cNvPr>
          <p:cNvSpPr>
            <a:spLocks noGrp="1"/>
          </p:cNvSpPr>
          <p:nvPr>
            <p:ph type="dt" sz="half" idx="10"/>
          </p:nvPr>
        </p:nvSpPr>
        <p:spPr>
          <a:xfrm>
            <a:off x="172212" y="6586076"/>
            <a:ext cx="994520" cy="365125"/>
          </a:xfrm>
        </p:spPr>
        <p:txBody>
          <a:bodyPr/>
          <a:lstStyle>
            <a:lvl1pPr>
              <a:defRPr sz="1200"/>
            </a:lvl1pPr>
          </a:lstStyle>
          <a:p>
            <a:fld id="{B1A69883-3336-413A-A9ED-E293EE46FEAE}" type="datetime5">
              <a:rPr lang="en-US" smtClean="0"/>
              <a:t>24-Mar-23</a:t>
            </a:fld>
            <a:endParaRPr lang="en-US" dirty="0"/>
          </a:p>
        </p:txBody>
      </p:sp>
      <p:pic>
        <p:nvPicPr>
          <p:cNvPr id="9" name="Picture 4" descr="A picture containing diagram&#10;&#10;Description automatically generated">
            <a:extLst>
              <a:ext uri="{FF2B5EF4-FFF2-40B4-BE49-F238E27FC236}">
                <a16:creationId xmlns:a16="http://schemas.microsoft.com/office/drawing/2014/main" id="{12311AB8-2A91-B430-3773-F9C2C1ACEDE3}"/>
              </a:ext>
            </a:extLst>
          </p:cNvPr>
          <p:cNvPicPr>
            <a:picLocks noChangeAspect="1"/>
          </p:cNvPicPr>
          <p:nvPr userDrawn="1"/>
        </p:nvPicPr>
        <p:blipFill>
          <a:blip r:embed="rId2"/>
          <a:stretch>
            <a:fillRect/>
          </a:stretch>
        </p:blipFill>
        <p:spPr>
          <a:xfrm>
            <a:off x="9897012" y="6096136"/>
            <a:ext cx="1736075" cy="727416"/>
          </a:xfrm>
          <a:prstGeom prst="rect">
            <a:avLst/>
          </a:prstGeom>
        </p:spPr>
      </p:pic>
      <p:sp>
        <p:nvSpPr>
          <p:cNvPr id="6" name="Slide Number Placeholder 5">
            <a:extLst>
              <a:ext uri="{FF2B5EF4-FFF2-40B4-BE49-F238E27FC236}">
                <a16:creationId xmlns:a16="http://schemas.microsoft.com/office/drawing/2014/main" id="{EA9BBFC4-EA5D-045D-75BC-050BD1049AB7}"/>
              </a:ext>
            </a:extLst>
          </p:cNvPr>
          <p:cNvSpPr>
            <a:spLocks noGrp="1"/>
          </p:cNvSpPr>
          <p:nvPr>
            <p:ph type="sldNum" sz="quarter" idx="12"/>
          </p:nvPr>
        </p:nvSpPr>
        <p:spPr>
          <a:xfrm>
            <a:off x="10071545" y="6563216"/>
            <a:ext cx="558914" cy="45719"/>
          </a:xfrm>
        </p:spPr>
        <p:txBody>
          <a:bodyPr/>
          <a:lstStyle>
            <a:lvl1pPr>
              <a:defRPr sz="1400"/>
            </a:lvl1p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alpha val="8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321904" y="624110"/>
            <a:ext cx="10182707" cy="1280890"/>
          </a:xfrm>
          <a:prstGeom prst="rect">
            <a:avLst/>
          </a:prstGeom>
        </p:spPr>
        <p:txBody>
          <a:bodyPr vert="horz" lIns="91440" tIns="45720" rIns="91440" bIns="45720" rtlCol="0" anchor="t">
            <a:normAutofit/>
          </a:bodyPr>
          <a:lstStyle/>
          <a:p>
            <a:r>
              <a:rPr lang="it-IT" dirty="0"/>
              <a:t>Fare clic per modificare lo stile del titolo dello schema</a:t>
            </a:r>
            <a:endParaRPr lang="en-US" dirty="0"/>
          </a:p>
        </p:txBody>
      </p:sp>
      <p:sp>
        <p:nvSpPr>
          <p:cNvPr id="3" name="Text Placeholder 2"/>
          <p:cNvSpPr>
            <a:spLocks noGrp="1"/>
          </p:cNvSpPr>
          <p:nvPr>
            <p:ph type="body" idx="1"/>
          </p:nvPr>
        </p:nvSpPr>
        <p:spPr>
          <a:xfrm>
            <a:off x="1321532" y="1905000"/>
            <a:ext cx="10183080" cy="455342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36" name="Date Placeholder 3">
            <a:extLst>
              <a:ext uri="{FF2B5EF4-FFF2-40B4-BE49-F238E27FC236}">
                <a16:creationId xmlns:a16="http://schemas.microsoft.com/office/drawing/2014/main" id="{F2EA3A01-28AF-46A8-4B4D-9289BC338095}"/>
              </a:ext>
            </a:extLst>
          </p:cNvPr>
          <p:cNvSpPr>
            <a:spLocks noGrp="1"/>
          </p:cNvSpPr>
          <p:nvPr>
            <p:ph type="dt" sz="half" idx="2"/>
          </p:nvPr>
        </p:nvSpPr>
        <p:spPr>
          <a:xfrm>
            <a:off x="91440" y="6544128"/>
            <a:ext cx="1048971" cy="365125"/>
          </a:xfrm>
          <a:prstGeom prst="rect">
            <a:avLst/>
          </a:prstGeom>
        </p:spPr>
        <p:txBody>
          <a:bodyPr/>
          <a:lstStyle>
            <a:lvl1pPr>
              <a:defRPr sz="1200">
                <a:latin typeface="Calibri" panose="020F0502020204030204" pitchFamily="34" charset="0"/>
                <a:cs typeface="Calibri" panose="020F0502020204030204" pitchFamily="34" charset="0"/>
              </a:defRPr>
            </a:lvl1pPr>
          </a:lstStyle>
          <a:p>
            <a:fld id="{EE6297D0-C7A1-4675-B3F7-BFB22ED21CCC}" type="datetime5">
              <a:rPr lang="en-US" smtClean="0"/>
              <a:pPr/>
              <a:t>24-Mar-23</a:t>
            </a:fld>
            <a:endParaRPr lang="en-US" dirty="0"/>
          </a:p>
        </p:txBody>
      </p:sp>
      <p:sp>
        <p:nvSpPr>
          <p:cNvPr id="38" name="Slide Number Placeholder 5">
            <a:extLst>
              <a:ext uri="{FF2B5EF4-FFF2-40B4-BE49-F238E27FC236}">
                <a16:creationId xmlns:a16="http://schemas.microsoft.com/office/drawing/2014/main" id="{92E4ABF2-7922-BFF1-00BA-322F4F460EEB}"/>
              </a:ext>
            </a:extLst>
          </p:cNvPr>
          <p:cNvSpPr>
            <a:spLocks noGrp="1"/>
          </p:cNvSpPr>
          <p:nvPr>
            <p:ph type="sldNum" sz="quarter" idx="4"/>
          </p:nvPr>
        </p:nvSpPr>
        <p:spPr>
          <a:xfrm>
            <a:off x="11670452" y="6458428"/>
            <a:ext cx="779767" cy="365125"/>
          </a:xfrm>
          <a:prstGeom prst="rect">
            <a:avLst/>
          </a:prstGeom>
        </p:spPr>
        <p:txBody>
          <a:bodyPr/>
          <a:lstStyle>
            <a:lvl1pPr>
              <a:defRPr sz="1600"/>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60" r:id="rId9"/>
    <p:sldLayoutId id="2147483661" r:id="rId10"/>
    <p:sldLayoutId id="2147483662" r:id="rId11"/>
    <p:sldLayoutId id="2147483663" r:id="rId12"/>
    <p:sldLayoutId id="2147483664" r:id="rId13"/>
  </p:sldLayoutIdLst>
  <p:hf hdr="0" ftr="0"/>
  <p:txStyles>
    <p:titleStyle>
      <a:lvl1pPr algn="l" defTabSz="457200" rtl="0" eaLnBrk="1" latinLnBrk="0" hangingPunct="1">
        <a:spcBef>
          <a:spcPct val="0"/>
        </a:spcBef>
        <a:buNone/>
        <a:defRPr sz="3600" kern="1200">
          <a:solidFill>
            <a:schemeClr val="accent4">
              <a:lumMod val="50000"/>
            </a:schemeClr>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accent3">
              <a:lumMod val="7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2200" kern="1200">
          <a:solidFill>
            <a:schemeClr val="accent3">
              <a:lumMod val="7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2000" kern="1200">
          <a:solidFill>
            <a:schemeClr val="accent3">
              <a:lumMod val="7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800" kern="1200">
          <a:solidFill>
            <a:schemeClr val="accent3">
              <a:lumMod val="7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accent3">
              <a:lumMod val="7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A326-962E-449B-B27F-735553353598}"/>
              </a:ext>
            </a:extLst>
          </p:cNvPr>
          <p:cNvSpPr>
            <a:spLocks noGrp="1"/>
          </p:cNvSpPr>
          <p:nvPr>
            <p:ph type="ctrTitle"/>
          </p:nvPr>
        </p:nvSpPr>
        <p:spPr>
          <a:xfrm>
            <a:off x="2139962" y="2894853"/>
            <a:ext cx="9360883" cy="1506474"/>
          </a:xfrm>
        </p:spPr>
        <p:txBody>
          <a:bodyPr>
            <a:normAutofit fontScale="90000"/>
          </a:bodyPr>
          <a:lstStyle/>
          <a:p>
            <a:r>
              <a:rPr lang="en-US" sz="4000" b="1" dirty="0"/>
              <a:t>AI-based Compression and Understanding of Industrial Data (MPAI-CUI)</a:t>
            </a:r>
            <a:br>
              <a:rPr lang="en-US" sz="4000" b="1" dirty="0"/>
            </a:br>
            <a:r>
              <a:rPr lang="en-US" sz="2800" i="1" dirty="0"/>
              <a:t>Company Performance Prediction use case</a:t>
            </a:r>
            <a:endParaRPr lang="en-GB" dirty="0">
              <a:solidFill>
                <a:schemeClr val="tx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CAB58A7E-DB60-4EC9-815D-66D1515C39ED}"/>
              </a:ext>
            </a:extLst>
          </p:cNvPr>
          <p:cNvSpPr>
            <a:spLocks noGrp="1"/>
          </p:cNvSpPr>
          <p:nvPr>
            <p:ph type="subTitle" idx="1"/>
          </p:nvPr>
        </p:nvSpPr>
        <p:spPr>
          <a:xfrm>
            <a:off x="3597836" y="5301173"/>
            <a:ext cx="4996328" cy="1068293"/>
          </a:xfrm>
        </p:spPr>
        <p:txBody>
          <a:bodyPr>
            <a:normAutofit/>
          </a:bodyPr>
          <a:lstStyle/>
          <a:p>
            <a:r>
              <a:rPr lang="en-US" sz="1700">
                <a:solidFill>
                  <a:schemeClr val="tx1"/>
                </a:solidFill>
              </a:rPr>
              <a:t>.</a:t>
            </a:r>
            <a:endParaRPr lang="en-GB" sz="1700">
              <a:solidFill>
                <a:schemeClr val="tx1"/>
              </a:solidFill>
            </a:endParaRPr>
          </a:p>
        </p:txBody>
      </p:sp>
      <p:sp>
        <p:nvSpPr>
          <p:cNvPr id="5" name="CasellaDiTesto 4">
            <a:extLst>
              <a:ext uri="{FF2B5EF4-FFF2-40B4-BE49-F238E27FC236}">
                <a16:creationId xmlns:a16="http://schemas.microsoft.com/office/drawing/2014/main" id="{45E8F07C-B7FF-3F3B-D89D-0D68E3FD9187}"/>
              </a:ext>
            </a:extLst>
          </p:cNvPr>
          <p:cNvSpPr txBox="1"/>
          <p:nvPr/>
        </p:nvSpPr>
        <p:spPr>
          <a:xfrm>
            <a:off x="2836721" y="4401327"/>
            <a:ext cx="7906043" cy="461665"/>
          </a:xfrm>
          <a:prstGeom prst="rect">
            <a:avLst/>
          </a:prstGeom>
          <a:noFill/>
        </p:spPr>
        <p:txBody>
          <a:bodyPr wrap="square" rtlCol="0">
            <a:spAutoFit/>
          </a:bodyPr>
          <a:lstStyle/>
          <a:p>
            <a:endParaRPr lang="it-IT" sz="2400" dirty="0"/>
          </a:p>
        </p:txBody>
      </p:sp>
      <p:sp>
        <p:nvSpPr>
          <p:cNvPr id="4" name="Subtitle 2">
            <a:extLst>
              <a:ext uri="{FF2B5EF4-FFF2-40B4-BE49-F238E27FC236}">
                <a16:creationId xmlns:a16="http://schemas.microsoft.com/office/drawing/2014/main" id="{5DD2FF83-21CA-E11D-F8FA-D0EEC00DA6B2}"/>
              </a:ext>
            </a:extLst>
          </p:cNvPr>
          <p:cNvSpPr txBox="1">
            <a:spLocks/>
          </p:cNvSpPr>
          <p:nvPr/>
        </p:nvSpPr>
        <p:spPr>
          <a:xfrm>
            <a:off x="2124979" y="4645878"/>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400" kern="1200">
                <a:solidFill>
                  <a:schemeClr val="accent3">
                    <a:lumMod val="7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it-IT" dirty="0">
                <a:latin typeface="Calibri" panose="020F0502020204030204" pitchFamily="34" charset="0"/>
                <a:ea typeface="Calibri" panose="020F0502020204030204" pitchFamily="34" charset="0"/>
                <a:cs typeface="Calibri" panose="020F0502020204030204" pitchFamily="34" charset="0"/>
              </a:rPr>
              <a:t>Online Conference Presentation</a:t>
            </a:r>
          </a:p>
          <a:p>
            <a:r>
              <a:rPr lang="it-IT" dirty="0">
                <a:latin typeface="Calibri" panose="020F0502020204030204" pitchFamily="34" charset="0"/>
                <a:ea typeface="Calibri" panose="020F0502020204030204" pitchFamily="34" charset="0"/>
                <a:cs typeface="Calibri" panose="020F0502020204030204" pitchFamily="34" charset="0"/>
              </a:rPr>
              <a:t>25 </a:t>
            </a:r>
            <a:r>
              <a:rPr lang="en-US" dirty="0">
                <a:latin typeface="Calibri" panose="020F0502020204030204" pitchFamily="34" charset="0"/>
                <a:ea typeface="Calibri" panose="020F0502020204030204" pitchFamily="34" charset="0"/>
                <a:cs typeface="Calibri" panose="020F0502020204030204" pitchFamily="34" charset="0"/>
              </a:rPr>
              <a:t>November</a:t>
            </a:r>
            <a:r>
              <a:rPr lang="it-IT" dirty="0">
                <a:latin typeface="Calibri" panose="020F0502020204030204" pitchFamily="34" charset="0"/>
                <a:ea typeface="Calibri" panose="020F0502020204030204" pitchFamily="34" charset="0"/>
                <a:cs typeface="Calibri" panose="020F0502020204030204" pitchFamily="34" charset="0"/>
              </a:rPr>
              <a:t> 2021 - 15:00 UTC</a:t>
            </a:r>
          </a:p>
        </p:txBody>
      </p:sp>
      <p:sp>
        <p:nvSpPr>
          <p:cNvPr id="7" name="Slide Number Placeholder 6">
            <a:extLst>
              <a:ext uri="{FF2B5EF4-FFF2-40B4-BE49-F238E27FC236}">
                <a16:creationId xmlns:a16="http://schemas.microsoft.com/office/drawing/2014/main" id="{1CA04A84-1F9E-E6C3-B0F2-63EB11152977}"/>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Date Placeholder 5">
            <a:extLst>
              <a:ext uri="{FF2B5EF4-FFF2-40B4-BE49-F238E27FC236}">
                <a16:creationId xmlns:a16="http://schemas.microsoft.com/office/drawing/2014/main" id="{E13701BD-82A4-F171-2DBA-A5883B08401F}"/>
              </a:ext>
            </a:extLst>
          </p:cNvPr>
          <p:cNvSpPr>
            <a:spLocks noGrp="1"/>
          </p:cNvSpPr>
          <p:nvPr>
            <p:ph type="dt" sz="half" idx="10"/>
          </p:nvPr>
        </p:nvSpPr>
        <p:spPr/>
        <p:txBody>
          <a:bodyPr/>
          <a:lstStyle/>
          <a:p>
            <a:fld id="{DDA5EF4C-C5A2-446D-A1E6-822FFAFB143B}" type="datetime5">
              <a:rPr lang="en-US" smtClean="0">
                <a:latin typeface="Calibri" panose="020F0502020204030204" pitchFamily="34" charset="0"/>
                <a:cs typeface="Calibri" panose="020F0502020204030204" pitchFamily="34" charset="0"/>
              </a:rPr>
              <a:t>24-Mar-23</a:t>
            </a:fld>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526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t>What does “performance” mean?</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10359888"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600" b="1" dirty="0"/>
              <a:t>Default probability</a:t>
            </a:r>
            <a:r>
              <a:rPr lang="en-US" sz="2600" dirty="0"/>
              <a:t>: the probability of the company default (e.g., crisis, bankruptcy) in a specified number of future months dependent on financial features </a:t>
            </a:r>
          </a:p>
          <a:p>
            <a:pPr marL="285750" indent="-285750" algn="just">
              <a:buFont typeface="Arial" panose="020B0604020202020204" pitchFamily="34" charset="0"/>
              <a:buChar char="•"/>
            </a:pPr>
            <a:endParaRPr lang="en-US" sz="2600" dirty="0"/>
          </a:p>
          <a:p>
            <a:pPr marL="285750" indent="-285750" algn="just">
              <a:buFont typeface="Arial" panose="020B0604020202020204" pitchFamily="34" charset="0"/>
              <a:buChar char="•"/>
            </a:pPr>
            <a:r>
              <a:rPr lang="en-US" sz="2600" b="1" dirty="0" err="1"/>
              <a:t>Organisational</a:t>
            </a:r>
            <a:r>
              <a:rPr lang="en-US" sz="2600" b="1" dirty="0"/>
              <a:t> Model Index</a:t>
            </a:r>
            <a:r>
              <a:rPr lang="en-US" sz="2600" dirty="0"/>
              <a:t>: the adequacy of the </a:t>
            </a:r>
            <a:r>
              <a:rPr lang="en-US" sz="2600" dirty="0" err="1"/>
              <a:t>organisational</a:t>
            </a:r>
            <a:r>
              <a:rPr lang="en-US" sz="2600" dirty="0"/>
              <a:t> model (e.g., board of directors, shareholders, familiarity, conflicts of interest)</a:t>
            </a:r>
          </a:p>
          <a:p>
            <a:pPr marL="285750" indent="-285750" algn="just">
              <a:buFont typeface="Arial" panose="020B0604020202020204" pitchFamily="34" charset="0"/>
              <a:buChar char="•"/>
            </a:pPr>
            <a:endParaRPr lang="en-US" sz="2600" dirty="0"/>
          </a:p>
          <a:p>
            <a:pPr marL="285750" indent="-285750" algn="just">
              <a:buFont typeface="Arial" panose="020B0604020202020204" pitchFamily="34" charset="0"/>
              <a:buChar char="•"/>
            </a:pPr>
            <a:r>
              <a:rPr lang="en-US" sz="2600" b="1" dirty="0"/>
              <a:t>Business continuity Index</a:t>
            </a:r>
            <a:r>
              <a:rPr lang="en-US" sz="2600" dirty="0"/>
              <a:t>: the probability of an interruption of the operations of the company for a period of time less than 2% of the prediction horizon. </a:t>
            </a:r>
          </a:p>
        </p:txBody>
      </p:sp>
    </p:spTree>
    <p:extLst>
      <p:ext uri="{BB962C8B-B14F-4D97-AF65-F5344CB8AC3E}">
        <p14:creationId xmlns:p14="http://schemas.microsoft.com/office/powerpoint/2010/main" val="486905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t>Workflow</a:t>
            </a:r>
          </a:p>
        </p:txBody>
      </p:sp>
      <p:pic>
        <p:nvPicPr>
          <p:cNvPr id="5" name="Picture 6">
            <a:extLst>
              <a:ext uri="{FF2B5EF4-FFF2-40B4-BE49-F238E27FC236}">
                <a16:creationId xmlns:a16="http://schemas.microsoft.com/office/drawing/2014/main" id="{2261868D-E6CA-7241-A209-C8B66ACE2C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85842"/>
            <a:ext cx="11116311" cy="4395153"/>
          </a:xfrm>
          <a:prstGeom prst="rect">
            <a:avLst/>
          </a:prstGeom>
          <a:noFill/>
          <a:ln>
            <a:noFill/>
          </a:ln>
        </p:spPr>
      </p:pic>
    </p:spTree>
    <p:extLst>
      <p:ext uri="{BB962C8B-B14F-4D97-AF65-F5344CB8AC3E}">
        <p14:creationId xmlns:p14="http://schemas.microsoft.com/office/powerpoint/2010/main" val="251214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t>Workflow</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10359888" cy="4893647"/>
          </a:xfrm>
          <a:prstGeom prst="rect">
            <a:avLst/>
          </a:prstGeom>
          <a:noFill/>
        </p:spPr>
        <p:txBody>
          <a:bodyPr wrap="square" rtlCol="0">
            <a:spAutoFit/>
          </a:bodyPr>
          <a:lstStyle/>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User defines a Prediction Horizon and feeds Governance, Financial Statement and Risk Assessment data. </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Governance Assessment produces Governance Features by processing Governance and Finan­cial data.</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Financial Assessment produces Financial Features by processing Financial Stat­ement data.</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Risk Matrix Generation produces the Risk Matrix by processing Risk Assessment data.</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Prediction produces </a:t>
            </a:r>
            <a:r>
              <a:rPr lang="en-US" sz="2600" dirty="0" err="1">
                <a:latin typeface="Calibri" panose="020F0502020204030204" pitchFamily="34" charset="0"/>
                <a:ea typeface="Calibri" panose="020F0502020204030204" pitchFamily="34" charset="0"/>
                <a:cs typeface="Calibri" panose="020F0502020204030204" pitchFamily="34" charset="0"/>
              </a:rPr>
              <a:t>Organisational</a:t>
            </a:r>
            <a:r>
              <a:rPr lang="en-US" sz="2600" dirty="0">
                <a:latin typeface="Calibri" panose="020F0502020204030204" pitchFamily="34" charset="0"/>
                <a:ea typeface="Calibri" panose="020F0502020204030204" pitchFamily="34" charset="0"/>
                <a:cs typeface="Calibri" panose="020F0502020204030204" pitchFamily="34" charset="0"/>
              </a:rPr>
              <a:t> Model Index and Default Probability by processing Governance Features and Financial Features.</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mj-lt"/>
              <a:buAutoNum type="arabicPeriod"/>
            </a:pPr>
            <a:r>
              <a:rPr lang="en-US" sz="2600" dirty="0">
                <a:latin typeface="Calibri" panose="020F0502020204030204" pitchFamily="34" charset="0"/>
                <a:ea typeface="Calibri" panose="020F0502020204030204" pitchFamily="34" charset="0"/>
                <a:cs typeface="Calibri" panose="020F0502020204030204" pitchFamily="34" charset="0"/>
              </a:rPr>
              <a:t>Perturbation produces Business Discontinuity Probability by processing Default Probability and Risk Matrix.</a:t>
            </a:r>
            <a:endParaRPr lang="it-IT" sz="2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435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ea typeface="Calibri" panose="020F0502020204030204" pitchFamily="34" charset="0"/>
              </a:rPr>
              <a:t>AI-based standard</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10359888" cy="5386090"/>
          </a:xfrm>
          <a:prstGeom prst="rect">
            <a:avLst/>
          </a:prstGeom>
          <a:noFill/>
        </p:spPr>
        <p:txBody>
          <a:bodyPr wrap="square" rtlCol="0">
            <a:spAutoFit/>
          </a:bodyPr>
          <a:lstStyle/>
          <a:p>
            <a:pPr marL="457200" indent="-457200" algn="just">
              <a:buFont typeface="Arial" panose="020B0604020202020204" pitchFamily="34" charset="0"/>
              <a:buChar char="•"/>
            </a:pPr>
            <a:r>
              <a:rPr lang="en-GB" sz="2800" dirty="0">
                <a:latin typeface="Calibri" panose="020F0502020204030204" pitchFamily="34" charset="0"/>
                <a:ea typeface="Calibri" panose="020F0502020204030204" pitchFamily="34" charset="0"/>
                <a:cs typeface="Calibri" panose="020F0502020204030204" pitchFamily="34" charset="0"/>
              </a:rPr>
              <a:t>Prediction AIM is a neural network that has been trained with a large amount of company data of the same type as those used by the implementation </a:t>
            </a:r>
            <a:endParaRPr lang="en-GB" sz="2600" dirty="0">
              <a:latin typeface="Calibri" panose="020F0502020204030204" pitchFamily="34" charset="0"/>
              <a:ea typeface="Calibri" panose="020F0502020204030204" pitchFamily="34" charset="0"/>
              <a:cs typeface="Calibri" panose="020F0502020204030204" pitchFamily="34" charset="0"/>
            </a:endParaRPr>
          </a:p>
          <a:p>
            <a:pPr marL="914400" lvl="1" indent="-457200" algn="just">
              <a:buFont typeface="Wingdings" pitchFamily="2" charset="2"/>
              <a:buChar char="§"/>
            </a:pPr>
            <a:r>
              <a:rPr lang="en-GB" sz="2600" dirty="0">
                <a:latin typeface="Calibri" panose="020F0502020204030204" pitchFamily="34" charset="0"/>
                <a:ea typeface="Calibri" panose="020F0502020204030204" pitchFamily="34" charset="0"/>
                <a:cs typeface="Calibri" panose="020F0502020204030204" pitchFamily="34" charset="0"/>
              </a:rPr>
              <a:t>Back testing on a sample of 160.000 companies active and bankrupted</a:t>
            </a:r>
          </a:p>
          <a:p>
            <a:pPr marL="914400" lvl="1" indent="-457200" algn="just">
              <a:buFont typeface="Wingdings" pitchFamily="2" charset="2"/>
              <a:buChar char="§"/>
            </a:pPr>
            <a:r>
              <a:rPr lang="en-GB" sz="2600" dirty="0">
                <a:latin typeface="Calibri" panose="020F0502020204030204" pitchFamily="34" charset="0"/>
                <a:ea typeface="Calibri" panose="020F0502020204030204" pitchFamily="34" charset="0"/>
                <a:cs typeface="Calibri" panose="020F0502020204030204" pitchFamily="34" charset="0"/>
              </a:rPr>
              <a:t>Accuracy 85% compared to 37% of the traditional techniques</a:t>
            </a:r>
          </a:p>
          <a:p>
            <a:pPr marL="914400" lvl="1" indent="-457200" algn="just">
              <a:buFont typeface="Wingdings" pitchFamily="2" charset="2"/>
              <a:buChar char="§"/>
            </a:pPr>
            <a:r>
              <a:rPr lang="en-GB" sz="2600" dirty="0">
                <a:latin typeface="Calibri" panose="020F0502020204030204" pitchFamily="34" charset="0"/>
                <a:ea typeface="Calibri" panose="020F0502020204030204" pitchFamily="34" charset="0"/>
                <a:cs typeface="Calibri" panose="020F0502020204030204" pitchFamily="34" charset="0"/>
              </a:rPr>
              <a:t>Approved by the scientific community</a:t>
            </a:r>
          </a:p>
          <a:p>
            <a:pPr marL="914400" lvl="1" indent="-457200" algn="just">
              <a:buFont typeface="Wingdings" pitchFamily="2" charset="2"/>
              <a:buChar char="§"/>
            </a:pPr>
            <a:r>
              <a:rPr lang="en-GB" sz="2600" kern="0" dirty="0">
                <a:latin typeface="Calibri" panose="020F0502020204030204" pitchFamily="34" charset="0"/>
                <a:ea typeface="Calibri" panose="020F0502020204030204" pitchFamily="34" charset="0"/>
                <a:cs typeface="Calibri" panose="020F0502020204030204" pitchFamily="34" charset="0"/>
              </a:rPr>
              <a:t>See further details in G. </a:t>
            </a:r>
            <a:r>
              <a:rPr lang="en-GB" sz="2600" kern="0" dirty="0" err="1">
                <a:latin typeface="Calibri" panose="020F0502020204030204" pitchFamily="34" charset="0"/>
                <a:ea typeface="Calibri" panose="020F0502020204030204" pitchFamily="34" charset="0"/>
                <a:cs typeface="Calibri" panose="020F0502020204030204" pitchFamily="34" charset="0"/>
              </a:rPr>
              <a:t>Perboli</a:t>
            </a:r>
            <a:r>
              <a:rPr lang="en-GB" sz="2600" kern="0" dirty="0">
                <a:latin typeface="Calibri" panose="020F0502020204030204" pitchFamily="34" charset="0"/>
                <a:ea typeface="Calibri" panose="020F0502020204030204" pitchFamily="34" charset="0"/>
                <a:cs typeface="Calibri" panose="020F0502020204030204" pitchFamily="34" charset="0"/>
              </a:rPr>
              <a:t> and E. </a:t>
            </a:r>
            <a:r>
              <a:rPr lang="en-GB" sz="2600" kern="0" dirty="0" err="1">
                <a:latin typeface="Calibri" panose="020F0502020204030204" pitchFamily="34" charset="0"/>
                <a:ea typeface="Calibri" panose="020F0502020204030204" pitchFamily="34" charset="0"/>
                <a:cs typeface="Calibri" panose="020F0502020204030204" pitchFamily="34" charset="0"/>
              </a:rPr>
              <a:t>Arabnezhad</a:t>
            </a:r>
            <a:r>
              <a:rPr lang="en-GB" sz="2600" kern="0" dirty="0">
                <a:latin typeface="Calibri" panose="020F0502020204030204" pitchFamily="34" charset="0"/>
                <a:ea typeface="Calibri" panose="020F0502020204030204" pitchFamily="34" charset="0"/>
                <a:cs typeface="Calibri" panose="020F0502020204030204" pitchFamily="34" charset="0"/>
              </a:rPr>
              <a:t>. A Machine Learning-based DSS for mid and long-term company crisis prediction. </a:t>
            </a:r>
            <a:r>
              <a:rPr lang="en-GB" sz="2600" i="1" kern="0" dirty="0">
                <a:latin typeface="Calibri" panose="020F0502020204030204" pitchFamily="34" charset="0"/>
                <a:ea typeface="Calibri" panose="020F0502020204030204" pitchFamily="34" charset="0"/>
                <a:cs typeface="Calibri" panose="020F0502020204030204" pitchFamily="34" charset="0"/>
              </a:rPr>
              <a:t>Expert Systems with Applications</a:t>
            </a:r>
            <a:r>
              <a:rPr lang="en-GB" sz="2600" kern="0" dirty="0">
                <a:latin typeface="Calibri" panose="020F0502020204030204" pitchFamily="34" charset="0"/>
                <a:ea typeface="Calibri" panose="020F0502020204030204" pitchFamily="34" charset="0"/>
                <a:cs typeface="Calibri" panose="020F0502020204030204" pitchFamily="34" charset="0"/>
              </a:rPr>
              <a:t>, 174, 114758, 2021</a:t>
            </a:r>
          </a:p>
          <a:p>
            <a:pPr marL="285750" indent="-285750" algn="just">
              <a:buFont typeface="Arial" panose="020B0604020202020204" pitchFamily="34" charset="0"/>
              <a:buChar char="•"/>
            </a:pPr>
            <a:endParaRPr lang="en-GB" sz="26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26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2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325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ea typeface="Calibri" panose="020F0502020204030204" pitchFamily="34" charset="0"/>
              </a:rPr>
              <a:t>AI-based standard</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5826760" cy="4524315"/>
          </a:xfrm>
          <a:prstGeom prst="rect">
            <a:avLst/>
          </a:prstGeom>
          <a:noFill/>
        </p:spPr>
        <p:txBody>
          <a:bodyPr wrap="square" rtlCol="0">
            <a:spAutoFit/>
          </a:bodyPr>
          <a:lstStyle/>
          <a:p>
            <a:pPr marL="285750" indent="-285750" algn="just">
              <a:buFont typeface="Arial" panose="020B0604020202020204" pitchFamily="34" charset="0"/>
              <a:buChar char="•"/>
            </a:pPr>
            <a:r>
              <a:rPr lang="en-GB" sz="2800" dirty="0">
                <a:latin typeface="Calibri" panose="020F0502020204030204" pitchFamily="34" charset="0"/>
                <a:ea typeface="Calibri" panose="020F0502020204030204" pitchFamily="34" charset="0"/>
                <a:cs typeface="Calibri" panose="020F0502020204030204" pitchFamily="34" charset="0"/>
              </a:rPr>
              <a:t>Novelties of MPAI-CUI </a:t>
            </a:r>
          </a:p>
          <a:p>
            <a:pPr marL="914400" lvl="1" indent="-457200" algn="just">
              <a:buFont typeface="Wingdings" pitchFamily="2" charset="2"/>
              <a:buChar char="§"/>
            </a:pPr>
            <a:r>
              <a:rPr lang="en-GB" sz="2600" dirty="0">
                <a:latin typeface="Calibri" panose="020F0502020204030204" pitchFamily="34" charset="0"/>
                <a:ea typeface="Calibri" panose="020F0502020204030204" pitchFamily="34" charset="0"/>
                <a:cs typeface="Calibri" panose="020F0502020204030204" pitchFamily="34" charset="0"/>
              </a:rPr>
              <a:t>Ability to analyse through AI, the sheer amount of data required by regulation, with a controlled loss of information and extract the most relevant one</a:t>
            </a:r>
          </a:p>
          <a:p>
            <a:pPr marL="914400" lvl="1" indent="-457200" algn="just">
              <a:buFont typeface="Wingdings" pitchFamily="2" charset="2"/>
              <a:buChar char="§"/>
            </a:pPr>
            <a:r>
              <a:rPr lang="en-GB" sz="2600" dirty="0">
                <a:latin typeface="Calibri" panose="020F0502020204030204" pitchFamily="34" charset="0"/>
                <a:ea typeface="Calibri" panose="020F0502020204030204" pitchFamily="34" charset="0"/>
                <a:cs typeface="Calibri" panose="020F0502020204030204" pitchFamily="34" charset="0"/>
              </a:rPr>
              <a:t>Allows extending the time horizon of prediction up to 60 months, using AI.</a:t>
            </a:r>
          </a:p>
          <a:p>
            <a:pPr marL="285750" indent="-285750" algn="just">
              <a:buFont typeface="Arial" panose="020B0604020202020204" pitchFamily="34" charset="0"/>
              <a:buChar char="•"/>
            </a:pPr>
            <a:endParaRPr lang="en-US" sz="26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2600" dirty="0">
              <a:latin typeface="Calibri" panose="020F0502020204030204" pitchFamily="34" charset="0"/>
              <a:ea typeface="Calibri" panose="020F0502020204030204" pitchFamily="34" charset="0"/>
              <a:cs typeface="Calibri" panose="020F0502020204030204" pitchFamily="34" charset="0"/>
            </a:endParaRPr>
          </a:p>
        </p:txBody>
      </p:sp>
      <p:pic>
        <p:nvPicPr>
          <p:cNvPr id="4" name="Immagine 3">
            <a:extLst>
              <a:ext uri="{FF2B5EF4-FFF2-40B4-BE49-F238E27FC236}">
                <a16:creationId xmlns:a16="http://schemas.microsoft.com/office/drawing/2014/main" id="{862B62FD-BD3A-C642-910A-54C6C115D5EE}"/>
              </a:ext>
            </a:extLst>
          </p:cNvPr>
          <p:cNvPicPr>
            <a:picLocks noChangeAspect="1"/>
          </p:cNvPicPr>
          <p:nvPr/>
        </p:nvPicPr>
        <p:blipFill>
          <a:blip r:embed="rId3"/>
          <a:stretch>
            <a:fillRect/>
          </a:stretch>
        </p:blipFill>
        <p:spPr>
          <a:xfrm>
            <a:off x="7205133" y="1562100"/>
            <a:ext cx="4148667" cy="3733800"/>
          </a:xfrm>
          <a:prstGeom prst="rect">
            <a:avLst/>
          </a:prstGeom>
        </p:spPr>
      </p:pic>
    </p:spTree>
    <p:extLst>
      <p:ext uri="{BB962C8B-B14F-4D97-AF65-F5344CB8AC3E}">
        <p14:creationId xmlns:p14="http://schemas.microsoft.com/office/powerpoint/2010/main" val="1806425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ea typeface="Calibri" panose="020F0502020204030204" pitchFamily="34" charset="0"/>
              </a:rPr>
              <a:t>Standard development process</a:t>
            </a:r>
          </a:p>
        </p:txBody>
      </p:sp>
      <p:pic>
        <p:nvPicPr>
          <p:cNvPr id="3" name="Immagine 2">
            <a:extLst>
              <a:ext uri="{FF2B5EF4-FFF2-40B4-BE49-F238E27FC236}">
                <a16:creationId xmlns:a16="http://schemas.microsoft.com/office/drawing/2014/main" id="{D05A306F-9E0A-9B4C-A61F-FCC48E5FD1E3}"/>
              </a:ext>
            </a:extLst>
          </p:cNvPr>
          <p:cNvPicPr>
            <a:picLocks noChangeAspect="1"/>
          </p:cNvPicPr>
          <p:nvPr/>
        </p:nvPicPr>
        <p:blipFill>
          <a:blip r:embed="rId3"/>
          <a:stretch>
            <a:fillRect/>
          </a:stretch>
        </p:blipFill>
        <p:spPr>
          <a:xfrm>
            <a:off x="51005" y="2013500"/>
            <a:ext cx="10742891" cy="2080426"/>
          </a:xfrm>
          <a:prstGeom prst="rect">
            <a:avLst/>
          </a:prstGeom>
        </p:spPr>
      </p:pic>
      <p:sp>
        <p:nvSpPr>
          <p:cNvPr id="4" name="Fumetto 2 3">
            <a:extLst>
              <a:ext uri="{FF2B5EF4-FFF2-40B4-BE49-F238E27FC236}">
                <a16:creationId xmlns:a16="http://schemas.microsoft.com/office/drawing/2014/main" id="{A64F877F-00E3-534C-8E7F-78C3B4E87E0A}"/>
              </a:ext>
            </a:extLst>
          </p:cNvPr>
          <p:cNvSpPr/>
          <p:nvPr/>
        </p:nvSpPr>
        <p:spPr>
          <a:xfrm>
            <a:off x="2682240" y="4093926"/>
            <a:ext cx="9271221" cy="2390866"/>
          </a:xfrm>
          <a:prstGeom prst="wedgeRoundRectCallout">
            <a:avLst>
              <a:gd name="adj1" fmla="val 42953"/>
              <a:gd name="adj2" fmla="val -88332"/>
              <a:gd name="adj3" fmla="val 16667"/>
            </a:avLst>
          </a:prstGeom>
          <a:noFill/>
          <a:ln w="317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endPar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What next? </a:t>
            </a:r>
          </a:p>
          <a:p>
            <a:pPr algn="just"/>
            <a:r>
              <a:rPr lang="en-US" sz="2500" dirty="0">
                <a:solidFill>
                  <a:schemeClr val="tx1"/>
                </a:solidFill>
                <a:latin typeface="Calibri" panose="020F0502020204030204" pitchFamily="34" charset="0"/>
                <a:ea typeface="Calibri" panose="020F0502020204030204" pitchFamily="34" charset="0"/>
                <a:cs typeface="Calibri" panose="020F0502020204030204" pitchFamily="34" charset="0"/>
              </a:rPr>
              <a:t>Future versions or other use cases that will comprise other vertical risks (e.g., Environmental, Social) not included in the present version of the standard and for which AI-based solutions are under development.</a:t>
            </a:r>
          </a:p>
          <a:p>
            <a:pPr algn="just"/>
            <a:endParaRPr 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Ovale 4">
            <a:extLst>
              <a:ext uri="{FF2B5EF4-FFF2-40B4-BE49-F238E27FC236}">
                <a16:creationId xmlns:a16="http://schemas.microsoft.com/office/drawing/2014/main" id="{5717C282-AF7D-3541-9AF1-98919ECC17BD}"/>
              </a:ext>
            </a:extLst>
          </p:cNvPr>
          <p:cNvSpPr/>
          <p:nvPr/>
        </p:nvSpPr>
        <p:spPr>
          <a:xfrm>
            <a:off x="11015869" y="2152633"/>
            <a:ext cx="957470" cy="900355"/>
          </a:xfrm>
          <a:prstGeom prst="ellipse">
            <a:avLst/>
          </a:prstGeom>
          <a:no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462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21FC4D-AF39-4972-8741-8705893AF1F8}"/>
              </a:ext>
            </a:extLst>
          </p:cNvPr>
          <p:cNvSpPr>
            <a:spLocks noGrp="1"/>
          </p:cNvSpPr>
          <p:nvPr>
            <p:ph type="title"/>
          </p:nvPr>
        </p:nvSpPr>
        <p:spPr>
          <a:xfrm>
            <a:off x="1301260" y="1844712"/>
            <a:ext cx="10203167" cy="2838938"/>
          </a:xfrm>
        </p:spPr>
        <p:txBody>
          <a:bodyPr vert="horz" lIns="91440" tIns="45720" rIns="91440" bIns="45720" rtlCol="0" anchor="b">
            <a:normAutofit/>
          </a:bodyPr>
          <a:lstStyle/>
          <a:p>
            <a:r>
              <a:rPr lang="en-US" sz="4800" dirty="0">
                <a:solidFill>
                  <a:schemeClr val="tx1"/>
                </a:solidFill>
              </a:rPr>
              <a:t>3</a:t>
            </a:r>
            <a:r>
              <a:rPr lang="en-US" sz="4800" kern="1200" dirty="0">
                <a:solidFill>
                  <a:schemeClr val="tx1"/>
                </a:solidFill>
                <a:latin typeface="+mj-lt"/>
                <a:ea typeface="+mj-ea"/>
                <a:cs typeface="+mj-cs"/>
              </a:rPr>
              <a:t>. Applications of the MPAI- CUI standard</a:t>
            </a:r>
          </a:p>
        </p:txBody>
      </p:sp>
      <p:sp>
        <p:nvSpPr>
          <p:cNvPr id="5" name="Text Placeholder 4">
            <a:extLst>
              <a:ext uri="{FF2B5EF4-FFF2-40B4-BE49-F238E27FC236}">
                <a16:creationId xmlns:a16="http://schemas.microsoft.com/office/drawing/2014/main" id="{D6FE69E6-38CA-42BA-8C96-D2FF2F1330FE}"/>
              </a:ext>
            </a:extLst>
          </p:cNvPr>
          <p:cNvSpPr>
            <a:spLocks noGrp="1"/>
          </p:cNvSpPr>
          <p:nvPr>
            <p:ph type="body" idx="1"/>
          </p:nvPr>
        </p:nvSpPr>
        <p:spPr>
          <a:xfrm>
            <a:off x="5642044" y="4698614"/>
            <a:ext cx="5088650" cy="1198120"/>
          </a:xfrm>
        </p:spPr>
        <p:txBody>
          <a:bodyPr vert="horz" lIns="91440" tIns="45720" rIns="91440" bIns="45720" rtlCol="0">
            <a:normAutofit/>
          </a:bodyPr>
          <a:lstStyle/>
          <a:p>
            <a:pPr algn="r"/>
            <a:r>
              <a:rPr lang="en-US" sz="2000" kern="1200" dirty="0">
                <a:solidFill>
                  <a:schemeClr val="tx1"/>
                </a:solidFill>
                <a:ea typeface="Calibri" panose="020F0502020204030204" pitchFamily="34" charset="0"/>
              </a:rPr>
              <a:t>Prof. Guido </a:t>
            </a:r>
            <a:r>
              <a:rPr lang="en-US" sz="2000" kern="1200" dirty="0" err="1">
                <a:solidFill>
                  <a:schemeClr val="tx1"/>
                </a:solidFill>
                <a:ea typeface="Calibri" panose="020F0502020204030204" pitchFamily="34" charset="0"/>
              </a:rPr>
              <a:t>Perboli</a:t>
            </a:r>
            <a:endParaRPr lang="en-US" sz="2000" dirty="0">
              <a:solidFill>
                <a:schemeClr val="tx1"/>
              </a:solidFill>
              <a:ea typeface="Calibri" panose="020F0502020204030204" pitchFamily="34" charset="0"/>
            </a:endParaRPr>
          </a:p>
          <a:p>
            <a:pPr algn="r"/>
            <a:r>
              <a:rPr lang="en-US" sz="2000" kern="1200" dirty="0" err="1">
                <a:solidFill>
                  <a:schemeClr val="tx1"/>
                </a:solidFill>
                <a:ea typeface="Calibri" panose="020F0502020204030204" pitchFamily="34" charset="0"/>
              </a:rPr>
              <a:t>Politecnico</a:t>
            </a:r>
            <a:r>
              <a:rPr lang="en-US" sz="2000" kern="1200" dirty="0">
                <a:solidFill>
                  <a:schemeClr val="tx1"/>
                </a:solidFill>
                <a:ea typeface="Calibri" panose="020F0502020204030204" pitchFamily="34" charset="0"/>
              </a:rPr>
              <a:t> di Torino – </a:t>
            </a:r>
            <a:r>
              <a:rPr lang="en-US" sz="2000" kern="1200" dirty="0" err="1">
                <a:solidFill>
                  <a:schemeClr val="tx1"/>
                </a:solidFill>
                <a:ea typeface="Calibri" panose="020F0502020204030204" pitchFamily="34" charset="0"/>
              </a:rPr>
              <a:t>Arisk</a:t>
            </a:r>
            <a:r>
              <a:rPr lang="en-US" sz="2000" kern="1200" dirty="0">
                <a:solidFill>
                  <a:schemeClr val="tx1"/>
                </a:solidFill>
                <a:ea typeface="Calibri" panose="020F0502020204030204" pitchFamily="34" charset="0"/>
              </a:rPr>
              <a:t> </a:t>
            </a:r>
            <a:r>
              <a:rPr lang="en-US" sz="2000" kern="1200" dirty="0" err="1">
                <a:solidFill>
                  <a:schemeClr val="tx1"/>
                </a:solidFill>
                <a:ea typeface="Calibri" panose="020F0502020204030204" pitchFamily="34" charset="0"/>
              </a:rPr>
              <a:t>srl</a:t>
            </a:r>
            <a:endParaRPr lang="en-US" sz="2000" kern="1200" dirty="0">
              <a:solidFill>
                <a:schemeClr val="tx1"/>
              </a:solidFill>
              <a:ea typeface="Calibri" panose="020F0502020204030204" pitchFamily="34" charset="0"/>
            </a:endParaRPr>
          </a:p>
        </p:txBody>
      </p:sp>
    </p:spTree>
    <p:extLst>
      <p:ext uri="{BB962C8B-B14F-4D97-AF65-F5344CB8AC3E}">
        <p14:creationId xmlns:p14="http://schemas.microsoft.com/office/powerpoint/2010/main" val="814020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t>How MPAI-CUI is going to be used?</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10359888" cy="5078313"/>
          </a:xfrm>
          <a:prstGeom prst="rect">
            <a:avLst/>
          </a:prstGeom>
          <a:noFill/>
        </p:spPr>
        <p:txBody>
          <a:bodyPr wrap="square" rtlCol="0">
            <a:spAutoFit/>
          </a:bodyPr>
          <a:lstStyle/>
          <a:p>
            <a:pPr marL="285750" indent="-285750" algn="just">
              <a:buFont typeface="Arial" panose="020B0604020202020204" pitchFamily="34" charset="0"/>
              <a:buChar char="•"/>
            </a:pPr>
            <a:r>
              <a:rPr lang="en-US" sz="2600" b="1" dirty="0">
                <a:latin typeface="Calibri" panose="020F0502020204030204" pitchFamily="34" charset="0"/>
                <a:ea typeface="Calibri" panose="020F0502020204030204" pitchFamily="34" charset="0"/>
                <a:cs typeface="Calibri" panose="020F0502020204030204" pitchFamily="34" charset="0"/>
              </a:rPr>
              <a:t>Company boards: </a:t>
            </a:r>
            <a:r>
              <a:rPr lang="en-GB" sz="2600" dirty="0">
                <a:latin typeface="Calibri" panose="020F0502020204030204" pitchFamily="34" charset="0"/>
                <a:ea typeface="Calibri" panose="020F0502020204030204" pitchFamily="34" charset="0"/>
                <a:cs typeface="Calibri" panose="020F0502020204030204" pitchFamily="34" charset="0"/>
              </a:rPr>
              <a:t>in deploying efficient strategies and identifying possible clues to the crisis or risk of bankruptcy years in advance. It may help the board of directors and decision-makers to make recovery decisions, conduct what-if analysis, and devise efficient strategies.</a:t>
            </a:r>
          </a:p>
          <a:p>
            <a:pPr algn="just"/>
            <a:endParaRPr lang="it-IT" sz="26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600" b="1" dirty="0">
                <a:latin typeface="Calibri" panose="020F0502020204030204" pitchFamily="34" charset="0"/>
                <a:ea typeface="Calibri" panose="020F0502020204030204" pitchFamily="34" charset="0"/>
                <a:cs typeface="Calibri" panose="020F0502020204030204" pitchFamily="34" charset="0"/>
              </a:rPr>
              <a:t>Banks and financial institutions: </a:t>
            </a:r>
            <a:r>
              <a:rPr lang="en-GB" sz="2600" dirty="0">
                <a:latin typeface="Calibri" panose="020F0502020204030204" pitchFamily="34" charset="0"/>
                <a:ea typeface="Calibri" panose="020F0502020204030204" pitchFamily="34" charset="0"/>
                <a:cs typeface="Calibri" panose="020F0502020204030204" pitchFamily="34" charset="0"/>
              </a:rPr>
              <a:t>to assess the financial health of companies that apply for funds/financial help. This aids the financial institution to take the right decision in funding or not that company, having a broad vision of its situation.</a:t>
            </a:r>
            <a:endParaRPr lang="it-IT" sz="26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26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32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487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a:bodyPr>
          <a:lstStyle/>
          <a:p>
            <a:r>
              <a:rPr lang="en-GB" dirty="0"/>
              <a:t>How MPAI-CUI is going to be used?</a:t>
            </a:r>
          </a:p>
        </p:txBody>
      </p:sp>
      <p:sp>
        <p:nvSpPr>
          <p:cNvPr id="3" name="CasellaDiTesto 2">
            <a:extLst>
              <a:ext uri="{FF2B5EF4-FFF2-40B4-BE49-F238E27FC236}">
                <a16:creationId xmlns:a16="http://schemas.microsoft.com/office/drawing/2014/main" id="{E954AB51-8FA7-684B-BE2E-1777BB0B1849}"/>
              </a:ext>
            </a:extLst>
          </p:cNvPr>
          <p:cNvSpPr txBox="1"/>
          <p:nvPr/>
        </p:nvSpPr>
        <p:spPr>
          <a:xfrm>
            <a:off x="838200" y="1471910"/>
            <a:ext cx="10359888" cy="4278094"/>
          </a:xfrm>
          <a:prstGeom prst="rect">
            <a:avLst/>
          </a:prstGeom>
          <a:noFill/>
        </p:spPr>
        <p:txBody>
          <a:bodyPr wrap="square" rtlCol="0">
            <a:spAutoFit/>
          </a:bodyPr>
          <a:lstStyle/>
          <a:p>
            <a:pPr marL="285750" lvl="1" indent="-285750" algn="just">
              <a:buFont typeface="Arial" panose="020B0604020202020204" pitchFamily="34" charset="0"/>
              <a:buChar char="•"/>
            </a:pPr>
            <a:r>
              <a:rPr lang="en-US" sz="2600" b="1" dirty="0">
                <a:latin typeface="Calibri" panose="020F0502020204030204" pitchFamily="34" charset="0"/>
                <a:ea typeface="Calibri" panose="020F0502020204030204" pitchFamily="34" charset="0"/>
                <a:cs typeface="Calibri" panose="020F0502020204030204" pitchFamily="34" charset="0"/>
              </a:rPr>
              <a:t>Public authorities: </a:t>
            </a:r>
            <a:r>
              <a:rPr lang="en-US" sz="2600" dirty="0">
                <a:latin typeface="Calibri" panose="020F0502020204030204" pitchFamily="34" charset="0"/>
                <a:ea typeface="Calibri" panose="020F0502020204030204" pitchFamily="34" charset="0"/>
                <a:cs typeface="Calibri" panose="020F0502020204030204" pitchFamily="34" charset="0"/>
              </a:rPr>
              <a:t>to assess public policies in advance and scenarios of public interventions, as well as identify proactive actions to increase resiliency of countries.</a:t>
            </a:r>
          </a:p>
          <a:p>
            <a:pPr marL="285750" indent="-285750" algn="just">
              <a:buFont typeface="Arial" panose="020B0604020202020204" pitchFamily="34" charset="0"/>
              <a:buChar char="•"/>
            </a:pPr>
            <a:endParaRPr lang="en-US" sz="26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2600" b="1" dirty="0">
                <a:latin typeface="Calibri" panose="020F0502020204030204" pitchFamily="34" charset="0"/>
                <a:ea typeface="Calibri" panose="020F0502020204030204" pitchFamily="34" charset="0"/>
                <a:cs typeface="Calibri" panose="020F0502020204030204" pitchFamily="34" charset="0"/>
              </a:rPr>
              <a:t>Society: </a:t>
            </a:r>
            <a:r>
              <a:rPr lang="en-GB" sz="2600" dirty="0">
                <a:latin typeface="Calibri" panose="020F0502020204030204" pitchFamily="34" charset="0"/>
                <a:ea typeface="Calibri" panose="020F0502020204030204" pitchFamily="34" charset="0"/>
                <a:cs typeface="Calibri" panose="020F0502020204030204" pitchFamily="34" charset="0"/>
              </a:rPr>
              <a:t>consumers are guided into selecting state of the art and reliable application using the results of Performance Assessors who competitively rate AIMs from different implementers using Performance Assessment.</a:t>
            </a:r>
            <a:endParaRPr lang="en-US" sz="26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26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3200" b="1"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4113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fontScale="90000"/>
          </a:bodyPr>
          <a:lstStyle/>
          <a:p>
            <a:r>
              <a:rPr lang="en-GB" dirty="0"/>
              <a:t>A real application: the case study in the Piedmont region of Italy</a:t>
            </a:r>
          </a:p>
        </p:txBody>
      </p:sp>
      <p:pic>
        <p:nvPicPr>
          <p:cNvPr id="12" name="Immagine 11" descr="Immagine che contiene testo, tastiera, scuro&#10;&#10;Descrizione generata automaticamente">
            <a:extLst>
              <a:ext uri="{FF2B5EF4-FFF2-40B4-BE49-F238E27FC236}">
                <a16:creationId xmlns:a16="http://schemas.microsoft.com/office/drawing/2014/main" id="{D2B502F6-C3B0-2349-9AFB-ACA85D87A6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1" y="2625316"/>
            <a:ext cx="3280602" cy="2292124"/>
          </a:xfrm>
          <a:prstGeom prst="rect">
            <a:avLst/>
          </a:prstGeom>
        </p:spPr>
      </p:pic>
      <p:sp>
        <p:nvSpPr>
          <p:cNvPr id="13" name="Rettangolo 12">
            <a:extLst>
              <a:ext uri="{FF2B5EF4-FFF2-40B4-BE49-F238E27FC236}">
                <a16:creationId xmlns:a16="http://schemas.microsoft.com/office/drawing/2014/main" id="{A2A3F569-2BE9-2F45-9B6F-AB0113E7DC93}"/>
              </a:ext>
            </a:extLst>
          </p:cNvPr>
          <p:cNvSpPr/>
          <p:nvPr/>
        </p:nvSpPr>
        <p:spPr>
          <a:xfrm>
            <a:off x="3646363" y="1285773"/>
            <a:ext cx="8179877" cy="4493538"/>
          </a:xfrm>
          <a:prstGeom prst="rect">
            <a:avLst/>
          </a:prstGeom>
        </p:spPr>
        <p:txBody>
          <a:bodyPr wrap="square">
            <a:spAutoFit/>
          </a:bodyPr>
          <a:lstStyle/>
          <a:p>
            <a:pPr marL="457200" indent="-457200" algn="jus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329 companies in Piedmont that applied for </a:t>
            </a:r>
            <a:r>
              <a:rPr lang="en-US" sz="2600" dirty="0" err="1">
                <a:latin typeface="Calibri" panose="020F0502020204030204" pitchFamily="34" charset="0"/>
                <a:ea typeface="Calibri" panose="020F0502020204030204" pitchFamily="34" charset="0"/>
                <a:cs typeface="Calibri" panose="020F0502020204030204" pitchFamily="34" charset="0"/>
              </a:rPr>
              <a:t>Tranched</a:t>
            </a:r>
            <a:r>
              <a:rPr lang="en-US" sz="2600" dirty="0">
                <a:latin typeface="Calibri" panose="020F0502020204030204" pitchFamily="34" charset="0"/>
                <a:ea typeface="Calibri" panose="020F0502020204030204" pitchFamily="34" charset="0"/>
                <a:cs typeface="Calibri" panose="020F0502020204030204" pitchFamily="34" charset="0"/>
              </a:rPr>
              <a:t> Cover funding (i.e., Investment in production and infrastructures, Working capital requirements, liquidity stocks, and corporate capitalization; Financial recovery)</a:t>
            </a:r>
          </a:p>
          <a:p>
            <a:pPr marL="457200" indent="-457200" algn="just">
              <a:buFont typeface="Arial" panose="020B0604020202020204" pitchFamily="34" charset="0"/>
              <a:buChar char="•"/>
            </a:pPr>
            <a:endParaRPr lang="en-US" sz="2600" dirty="0">
              <a:latin typeface="Calibri" panose="020F0502020204030204" pitchFamily="34" charset="0"/>
              <a:ea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Initiative to support the competitiveness and employment, as well as access to finance of SMEs</a:t>
            </a:r>
          </a:p>
          <a:p>
            <a:pPr marL="457200" indent="-457200" algn="just">
              <a:buFont typeface="Arial" panose="020B0604020202020204" pitchFamily="34" charset="0"/>
              <a:buChar char="•"/>
            </a:pPr>
            <a:endParaRPr lang="en-US" sz="2600" dirty="0">
              <a:latin typeface="Calibri" panose="020F0502020204030204" pitchFamily="34" charset="0"/>
              <a:ea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en-GB" sz="2600" kern="0" dirty="0">
                <a:latin typeface="Calibri" panose="020F0502020204030204" pitchFamily="34" charset="0"/>
                <a:ea typeface="Calibri" panose="020F0502020204030204" pitchFamily="34" charset="0"/>
                <a:cs typeface="Calibri" panose="020F0502020204030204" pitchFamily="34" charset="0"/>
              </a:rPr>
              <a:t>See further details in G. </a:t>
            </a:r>
            <a:r>
              <a:rPr lang="en-GB" sz="2600" kern="0" dirty="0" err="1">
                <a:latin typeface="Calibri" panose="020F0502020204030204" pitchFamily="34" charset="0"/>
                <a:ea typeface="Calibri" panose="020F0502020204030204" pitchFamily="34" charset="0"/>
                <a:cs typeface="Calibri" panose="020F0502020204030204" pitchFamily="34" charset="0"/>
              </a:rPr>
              <a:t>Perboli</a:t>
            </a:r>
            <a:r>
              <a:rPr lang="en-GB" sz="2600" kern="0" dirty="0">
                <a:latin typeface="Calibri" panose="020F0502020204030204" pitchFamily="34" charset="0"/>
                <a:ea typeface="Calibri" panose="020F0502020204030204" pitchFamily="34" charset="0"/>
                <a:cs typeface="Calibri" panose="020F0502020204030204" pitchFamily="34" charset="0"/>
              </a:rPr>
              <a:t> et al. Using machine learning to assess public policies: a real case study for supporting SMEs development in Italy. </a:t>
            </a:r>
            <a:r>
              <a:rPr lang="en-GB" sz="2600" i="1" kern="0" dirty="0">
                <a:latin typeface="Calibri" panose="020F0502020204030204" pitchFamily="34" charset="0"/>
                <a:ea typeface="Calibri" panose="020F0502020204030204" pitchFamily="34" charset="0"/>
                <a:cs typeface="Calibri" panose="020F0502020204030204" pitchFamily="34" charset="0"/>
              </a:rPr>
              <a:t>TEMSCON</a:t>
            </a:r>
            <a:r>
              <a:rPr lang="en-GB" sz="2600" kern="0" dirty="0">
                <a:latin typeface="Calibri" panose="020F0502020204030204" pitchFamily="34" charset="0"/>
                <a:ea typeface="Calibri" panose="020F0502020204030204" pitchFamily="34" charset="0"/>
                <a:cs typeface="Calibri" panose="020F0502020204030204" pitchFamily="34" charset="0"/>
              </a:rPr>
              <a:t> 2021</a:t>
            </a:r>
            <a:endParaRPr lang="en-US" sz="2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083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B6C3E0-580F-4E21-AA25-D03FC123176E}"/>
              </a:ext>
            </a:extLst>
          </p:cNvPr>
          <p:cNvSpPr>
            <a:spLocks noGrp="1"/>
          </p:cNvSpPr>
          <p:nvPr>
            <p:ph type="title"/>
          </p:nvPr>
        </p:nvSpPr>
        <p:spPr>
          <a:xfrm>
            <a:off x="1006900" y="1188637"/>
            <a:ext cx="3141430" cy="4480726"/>
          </a:xfrm>
        </p:spPr>
        <p:txBody>
          <a:bodyPr>
            <a:noAutofit/>
          </a:bodyPr>
          <a:lstStyle/>
          <a:p>
            <a:pPr algn="r"/>
            <a:r>
              <a:rPr lang="it-IT" sz="5400" b="1" dirty="0"/>
              <a:t>Agenda</a:t>
            </a:r>
            <a:r>
              <a:rPr lang="it-IT" sz="2800" b="1" dirty="0"/>
              <a:t> </a:t>
            </a:r>
            <a:endParaRPr lang="en-GB" sz="2800" dirty="0"/>
          </a:p>
        </p:txBody>
      </p:sp>
      <p:sp>
        <p:nvSpPr>
          <p:cNvPr id="5" name="Content Placeholder 4">
            <a:extLst>
              <a:ext uri="{FF2B5EF4-FFF2-40B4-BE49-F238E27FC236}">
                <a16:creationId xmlns:a16="http://schemas.microsoft.com/office/drawing/2014/main" id="{173490F0-316D-405D-89BE-5C0D4D70ADC7}"/>
              </a:ext>
            </a:extLst>
          </p:cNvPr>
          <p:cNvSpPr>
            <a:spLocks noGrp="1"/>
          </p:cNvSpPr>
          <p:nvPr>
            <p:ph idx="1"/>
          </p:nvPr>
        </p:nvSpPr>
        <p:spPr>
          <a:xfrm>
            <a:off x="5160262" y="945008"/>
            <a:ext cx="5551273" cy="5607882"/>
          </a:xfrm>
        </p:spPr>
        <p:txBody>
          <a:bodyPr anchor="ctr">
            <a:normAutofit lnSpcReduction="10000"/>
          </a:bodyPr>
          <a:lstStyle/>
          <a:p>
            <a:endParaRPr lang="en-GB" dirty="0"/>
          </a:p>
          <a:p>
            <a:endParaRPr lang="en-GB" dirty="0"/>
          </a:p>
          <a:p>
            <a:endParaRPr lang="en-GB" dirty="0"/>
          </a:p>
          <a:p>
            <a:endParaRPr lang="en-GB" dirty="0"/>
          </a:p>
          <a:p>
            <a:pPr>
              <a:lnSpc>
                <a:spcPct val="170000"/>
              </a:lnSpc>
            </a:pPr>
            <a:r>
              <a:rPr lang="en-GB" dirty="0"/>
              <a:t>Introduction to MPAI</a:t>
            </a:r>
          </a:p>
          <a:p>
            <a:pPr>
              <a:lnSpc>
                <a:spcPct val="170000"/>
              </a:lnSpc>
            </a:pPr>
            <a:r>
              <a:rPr lang="en-GB" dirty="0"/>
              <a:t>The MPAI CUI standard</a:t>
            </a:r>
          </a:p>
          <a:p>
            <a:pPr>
              <a:lnSpc>
                <a:spcPct val="170000"/>
              </a:lnSpc>
            </a:pPr>
            <a:r>
              <a:rPr lang="en-GB" dirty="0"/>
              <a:t>Applications of the MPAI-CUI standard</a:t>
            </a:r>
          </a:p>
          <a:p>
            <a:pPr>
              <a:lnSpc>
                <a:spcPct val="120000"/>
              </a:lnSpc>
            </a:pPr>
            <a:r>
              <a:rPr lang="en-GB" dirty="0"/>
              <a:t>Demo of MPAI-CUI for a set of anonymous companies</a:t>
            </a:r>
          </a:p>
          <a:p>
            <a:pPr>
              <a:lnSpc>
                <a:spcPct val="170000"/>
              </a:lnSpc>
            </a:pPr>
            <a:r>
              <a:rPr lang="en-GB" dirty="0"/>
              <a:t>Questions and Answers</a:t>
            </a:r>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33824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7341-F0D0-41EF-9432-DD93FE58EE65}"/>
              </a:ext>
            </a:extLst>
          </p:cNvPr>
          <p:cNvSpPr>
            <a:spLocks noGrp="1"/>
          </p:cNvSpPr>
          <p:nvPr>
            <p:ph type="title"/>
          </p:nvPr>
        </p:nvSpPr>
        <p:spPr>
          <a:xfrm>
            <a:off x="838200" y="373208"/>
            <a:ext cx="10515600" cy="955293"/>
          </a:xfrm>
        </p:spPr>
        <p:txBody>
          <a:bodyPr>
            <a:normAutofit fontScale="90000"/>
          </a:bodyPr>
          <a:lstStyle/>
          <a:p>
            <a:r>
              <a:rPr lang="en-GB"/>
              <a:t>A real application: the case study in the Piedmont region of Italy</a:t>
            </a:r>
            <a:endParaRPr lang="en-GB" dirty="0"/>
          </a:p>
        </p:txBody>
      </p:sp>
      <p:sp>
        <p:nvSpPr>
          <p:cNvPr id="5" name="Segnaposto contenuto 5">
            <a:extLst>
              <a:ext uri="{FF2B5EF4-FFF2-40B4-BE49-F238E27FC236}">
                <a16:creationId xmlns:a16="http://schemas.microsoft.com/office/drawing/2014/main" id="{FF3CDB65-C61C-F343-A3C9-6EDB59353E91}"/>
              </a:ext>
            </a:extLst>
          </p:cNvPr>
          <p:cNvSpPr>
            <a:spLocks noGrp="1"/>
          </p:cNvSpPr>
          <p:nvPr>
            <p:ph idx="1"/>
          </p:nvPr>
        </p:nvSpPr>
        <p:spPr>
          <a:xfrm>
            <a:off x="838200" y="1706880"/>
            <a:ext cx="11050736" cy="4935856"/>
          </a:xfrm>
        </p:spPr>
        <p:txBody>
          <a:bodyPr>
            <a:normAutofit lnSpcReduction="10000"/>
          </a:bodyPr>
          <a:lstStyle/>
          <a:p>
            <a:r>
              <a:rPr lang="en-US" sz="2600" dirty="0"/>
              <a:t>Forward-looking predictive analysis according to investigate the effects of the financial engineering instruments in supporting the financial health of the beneficiary SMEs in Piedmont</a:t>
            </a:r>
          </a:p>
          <a:p>
            <a:endParaRPr lang="en-US" sz="1600" dirty="0"/>
          </a:p>
          <a:p>
            <a:r>
              <a:rPr lang="en-US" sz="2600" i="1" dirty="0"/>
              <a:t>Ex-ante</a:t>
            </a:r>
            <a:r>
              <a:rPr lang="en-US" sz="2600" dirty="0"/>
              <a:t> (2015) and </a:t>
            </a:r>
            <a:r>
              <a:rPr lang="en-US" sz="2600" i="1" dirty="0"/>
              <a:t>ex-post</a:t>
            </a:r>
            <a:r>
              <a:rPr lang="en-US" sz="2600" dirty="0"/>
              <a:t> (2019) evaluation of the socio-economic impact of regional policies, using artificial intelligence </a:t>
            </a:r>
          </a:p>
          <a:p>
            <a:endParaRPr lang="en-US" sz="1800" dirty="0"/>
          </a:p>
          <a:p>
            <a:r>
              <a:rPr lang="en-US" sz="2600" dirty="0"/>
              <a:t>Need of the Regional Council of Piedmont for a strategic tool</a:t>
            </a:r>
          </a:p>
          <a:p>
            <a:pPr lvl="1">
              <a:buFont typeface="Wingdings" pitchFamily="2" charset="2"/>
              <a:buChar char="§"/>
            </a:pPr>
            <a:r>
              <a:rPr lang="en-US" sz="2600" dirty="0"/>
              <a:t>Supporting decision makers in assessing company performance and predict in advance the risk of bankruptcy </a:t>
            </a:r>
          </a:p>
          <a:p>
            <a:pPr lvl="1">
              <a:buFont typeface="Wingdings" pitchFamily="2" charset="2"/>
              <a:buChar char="§"/>
            </a:pPr>
            <a:r>
              <a:rPr lang="en-US" sz="2600" dirty="0"/>
              <a:t>Favor an efficient allocation of public financial resources</a:t>
            </a:r>
          </a:p>
          <a:p>
            <a:pPr marL="0" indent="0">
              <a:buNone/>
            </a:pPr>
            <a:endParaRPr lang="en-US" sz="2600" dirty="0"/>
          </a:p>
          <a:p>
            <a:pPr marL="0" indent="0">
              <a:buNone/>
            </a:pPr>
            <a:endParaRPr lang="en-US" sz="2600" dirty="0"/>
          </a:p>
        </p:txBody>
      </p:sp>
    </p:spTree>
    <p:extLst>
      <p:ext uri="{BB962C8B-B14F-4D97-AF65-F5344CB8AC3E}">
        <p14:creationId xmlns:p14="http://schemas.microsoft.com/office/powerpoint/2010/main" val="3126827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21FC4D-AF39-4972-8741-8705893AF1F8}"/>
              </a:ext>
            </a:extLst>
          </p:cNvPr>
          <p:cNvSpPr>
            <a:spLocks noGrp="1"/>
          </p:cNvSpPr>
          <p:nvPr>
            <p:ph type="title"/>
          </p:nvPr>
        </p:nvSpPr>
        <p:spPr>
          <a:xfrm>
            <a:off x="1301261" y="2323167"/>
            <a:ext cx="6864544" cy="2838938"/>
          </a:xfrm>
        </p:spPr>
        <p:txBody>
          <a:bodyPr vert="horz" lIns="91440" tIns="45720" rIns="91440" bIns="45720" rtlCol="0" anchor="b">
            <a:normAutofit/>
          </a:bodyPr>
          <a:lstStyle/>
          <a:p>
            <a:r>
              <a:rPr lang="en-US" sz="4800" kern="1200" dirty="0">
                <a:solidFill>
                  <a:schemeClr val="tx1"/>
                </a:solidFill>
                <a:latin typeface="+mj-lt"/>
                <a:ea typeface="+mj-ea"/>
                <a:cs typeface="+mj-cs"/>
              </a:rPr>
              <a:t>4. </a:t>
            </a:r>
            <a:r>
              <a:rPr lang="en-US" sz="4800" dirty="0">
                <a:solidFill>
                  <a:schemeClr val="tx1"/>
                </a:solidFill>
              </a:rPr>
              <a:t>Demo of MPAI-CUI for a set of anonymous companies</a:t>
            </a:r>
            <a:endParaRPr lang="en-US" sz="4800" kern="1200" dirty="0">
              <a:solidFill>
                <a:schemeClr val="tx1"/>
              </a:solidFill>
              <a:latin typeface="+mj-lt"/>
              <a:ea typeface="+mj-ea"/>
              <a:cs typeface="+mj-cs"/>
            </a:endParaRPr>
          </a:p>
        </p:txBody>
      </p:sp>
    </p:spTree>
    <p:extLst>
      <p:ext uri="{BB962C8B-B14F-4D97-AF65-F5344CB8AC3E}">
        <p14:creationId xmlns:p14="http://schemas.microsoft.com/office/powerpoint/2010/main" val="655768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21FC4D-AF39-4972-8741-8705893AF1F8}"/>
              </a:ext>
            </a:extLst>
          </p:cNvPr>
          <p:cNvSpPr>
            <a:spLocks noGrp="1"/>
          </p:cNvSpPr>
          <p:nvPr>
            <p:ph type="title"/>
          </p:nvPr>
        </p:nvSpPr>
        <p:spPr>
          <a:xfrm>
            <a:off x="1301261" y="1780914"/>
            <a:ext cx="6864544" cy="2838938"/>
          </a:xfrm>
        </p:spPr>
        <p:txBody>
          <a:bodyPr vert="horz" lIns="91440" tIns="45720" rIns="91440" bIns="45720" rtlCol="0" anchor="b">
            <a:normAutofit/>
          </a:bodyPr>
          <a:lstStyle/>
          <a:p>
            <a:r>
              <a:rPr lang="en-US" sz="4800" dirty="0">
                <a:solidFill>
                  <a:schemeClr val="tx1"/>
                </a:solidFill>
              </a:rPr>
              <a:t>5</a:t>
            </a:r>
            <a:r>
              <a:rPr lang="en-US" sz="4800" kern="1200" dirty="0">
                <a:solidFill>
                  <a:schemeClr val="tx1"/>
                </a:solidFill>
                <a:latin typeface="+mj-lt"/>
                <a:ea typeface="+mj-ea"/>
                <a:cs typeface="+mj-cs"/>
              </a:rPr>
              <a:t>. </a:t>
            </a:r>
            <a:r>
              <a:rPr lang="en-US" sz="4800" dirty="0">
                <a:solidFill>
                  <a:schemeClr val="tx1"/>
                </a:solidFill>
              </a:rPr>
              <a:t>Questions &amp; Answers</a:t>
            </a:r>
            <a:br>
              <a:rPr lang="en-US" sz="4800" dirty="0">
                <a:solidFill>
                  <a:schemeClr val="tx1"/>
                </a:solidFill>
              </a:rPr>
            </a:br>
            <a:br>
              <a:rPr lang="en-US" sz="4800" dirty="0">
                <a:solidFill>
                  <a:schemeClr val="tx1"/>
                </a:solidFill>
              </a:rPr>
            </a:br>
            <a:endParaRPr lang="en-US" sz="4800" kern="1200" dirty="0">
              <a:solidFill>
                <a:schemeClr val="tx1"/>
              </a:solidFill>
              <a:latin typeface="+mj-lt"/>
              <a:ea typeface="+mj-ea"/>
              <a:cs typeface="+mj-cs"/>
            </a:endParaRPr>
          </a:p>
        </p:txBody>
      </p:sp>
      <p:sp>
        <p:nvSpPr>
          <p:cNvPr id="10" name="Fumetto 3 9">
            <a:extLst>
              <a:ext uri="{FF2B5EF4-FFF2-40B4-BE49-F238E27FC236}">
                <a16:creationId xmlns:a16="http://schemas.microsoft.com/office/drawing/2014/main" id="{87C9DD78-FB1F-8842-99DD-80F8CEF850C8}"/>
              </a:ext>
            </a:extLst>
          </p:cNvPr>
          <p:cNvSpPr/>
          <p:nvPr/>
        </p:nvSpPr>
        <p:spPr>
          <a:xfrm>
            <a:off x="5765289" y="3986835"/>
            <a:ext cx="3004457" cy="2670628"/>
          </a:xfrm>
          <a:prstGeom prst="wedgeEllipseCallout">
            <a:avLst>
              <a:gd name="adj1" fmla="val 63225"/>
              <a:gd name="adj2" fmla="val 41848"/>
            </a:avLst>
          </a:prstGeom>
          <a:ln w="73025">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11500" b="1" dirty="0">
              <a:latin typeface="Avenir Book" panose="02000503020000020003" pitchFamily="2" charset="0"/>
            </a:endParaRPr>
          </a:p>
        </p:txBody>
      </p:sp>
      <p:sp>
        <p:nvSpPr>
          <p:cNvPr id="2" name="Fumetto 3 1">
            <a:extLst>
              <a:ext uri="{FF2B5EF4-FFF2-40B4-BE49-F238E27FC236}">
                <a16:creationId xmlns:a16="http://schemas.microsoft.com/office/drawing/2014/main" id="{FD23C067-6D44-C64D-A8F5-692AFEF9943D}"/>
              </a:ext>
            </a:extLst>
          </p:cNvPr>
          <p:cNvSpPr/>
          <p:nvPr/>
        </p:nvSpPr>
        <p:spPr>
          <a:xfrm>
            <a:off x="3907030" y="3405224"/>
            <a:ext cx="3004457" cy="2670628"/>
          </a:xfrm>
          <a:prstGeom prst="wedgeEllipseCallout">
            <a:avLst>
              <a:gd name="adj1" fmla="val -48852"/>
              <a:gd name="adj2" fmla="val 47826"/>
            </a:avLst>
          </a:prstGeom>
          <a:ln w="73025"/>
        </p:spPr>
        <p:style>
          <a:lnRef idx="2">
            <a:schemeClr val="dk1"/>
          </a:lnRef>
          <a:fillRef idx="1">
            <a:schemeClr val="lt1"/>
          </a:fillRef>
          <a:effectRef idx="0">
            <a:schemeClr val="dk1"/>
          </a:effectRef>
          <a:fontRef idx="minor">
            <a:schemeClr val="dk1"/>
          </a:fontRef>
        </p:style>
        <p:txBody>
          <a:bodyPr rtlCol="0" anchor="ctr"/>
          <a:lstStyle/>
          <a:p>
            <a:pPr algn="ctr"/>
            <a:r>
              <a:rPr lang="it-IT" sz="11500" b="1" dirty="0">
                <a:latin typeface="Avenir Book" panose="02000503020000020003" pitchFamily="2" charset="0"/>
              </a:rPr>
              <a:t>?</a:t>
            </a:r>
          </a:p>
        </p:txBody>
      </p:sp>
    </p:spTree>
    <p:extLst>
      <p:ext uri="{BB962C8B-B14F-4D97-AF65-F5344CB8AC3E}">
        <p14:creationId xmlns:p14="http://schemas.microsoft.com/office/powerpoint/2010/main" val="2421302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3CB16324-A1F6-429B-9032-6E53D1E8F0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260" y="1047750"/>
            <a:ext cx="4762500" cy="4762500"/>
          </a:xfrm>
          <a:prstGeom prst="rect">
            <a:avLst/>
          </a:prstGeom>
        </p:spPr>
      </p:pic>
      <p:sp>
        <p:nvSpPr>
          <p:cNvPr id="3" name="Content Placeholder 2">
            <a:extLst>
              <a:ext uri="{FF2B5EF4-FFF2-40B4-BE49-F238E27FC236}">
                <a16:creationId xmlns:a16="http://schemas.microsoft.com/office/drawing/2014/main" id="{987E8A83-B054-4A8B-935E-FEE564011B49}"/>
              </a:ext>
            </a:extLst>
          </p:cNvPr>
          <p:cNvSpPr>
            <a:spLocks noGrp="1"/>
          </p:cNvSpPr>
          <p:nvPr>
            <p:ph idx="1"/>
          </p:nvPr>
        </p:nvSpPr>
        <p:spPr>
          <a:xfrm>
            <a:off x="4167272" y="1669312"/>
            <a:ext cx="7349814" cy="5188688"/>
          </a:xfrm>
        </p:spPr>
        <p:txBody>
          <a:bodyPr>
            <a:normAutofit/>
          </a:bodyPr>
          <a:lstStyle/>
          <a:p>
            <a:endParaRPr lang="en-GB" dirty="0">
              <a:solidFill>
                <a:schemeClr val="tx1"/>
              </a:solidFill>
            </a:endParaRPr>
          </a:p>
          <a:p>
            <a:pPr marL="0" indent="0" algn="ctr">
              <a:buNone/>
            </a:pPr>
            <a:endParaRPr lang="en-GB" sz="4800" dirty="0">
              <a:solidFill>
                <a:schemeClr val="tx1"/>
              </a:solidFill>
            </a:endParaRPr>
          </a:p>
          <a:p>
            <a:pPr marL="0" indent="0" algn="ctr">
              <a:buNone/>
            </a:pPr>
            <a:r>
              <a:rPr lang="en-GB" sz="4800" dirty="0">
                <a:solidFill>
                  <a:schemeClr val="tx1"/>
                </a:solidFill>
              </a:rPr>
              <a:t>Thank you for joining</a:t>
            </a:r>
          </a:p>
          <a:p>
            <a:pPr marL="0" indent="0" algn="ctr">
              <a:buNone/>
            </a:pPr>
            <a:endParaRPr lang="en-GB" dirty="0">
              <a:solidFill>
                <a:schemeClr val="tx1"/>
              </a:solidFill>
            </a:endParaRPr>
          </a:p>
          <a:p>
            <a:pPr marL="0" indent="0">
              <a:buNone/>
            </a:pPr>
            <a:endParaRPr lang="en-GB" dirty="0">
              <a:solidFill>
                <a:schemeClr val="tx1"/>
              </a:solidFill>
            </a:endParaRPr>
          </a:p>
        </p:txBody>
      </p:sp>
    </p:spTree>
    <p:extLst>
      <p:ext uri="{BB962C8B-B14F-4D97-AF65-F5344CB8AC3E}">
        <p14:creationId xmlns:p14="http://schemas.microsoft.com/office/powerpoint/2010/main" val="2334909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E9FFA1-AC79-4E39-9411-5D46BBE16A89}"/>
              </a:ext>
            </a:extLst>
          </p:cNvPr>
          <p:cNvSpPr>
            <a:spLocks noGrp="1"/>
          </p:cNvSpPr>
          <p:nvPr>
            <p:ph type="title"/>
          </p:nvPr>
        </p:nvSpPr>
        <p:spPr/>
        <p:txBody>
          <a:bodyPr/>
          <a:lstStyle/>
          <a:p>
            <a:r>
              <a:rPr lang="en-GB" dirty="0"/>
              <a:t>Support slides</a:t>
            </a:r>
          </a:p>
        </p:txBody>
      </p:sp>
      <p:sp>
        <p:nvSpPr>
          <p:cNvPr id="5" name="Text Placeholder 4">
            <a:extLst>
              <a:ext uri="{FF2B5EF4-FFF2-40B4-BE49-F238E27FC236}">
                <a16:creationId xmlns:a16="http://schemas.microsoft.com/office/drawing/2014/main" id="{B85CFA92-5289-4890-A89C-6193FA6B28B0}"/>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046039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1E8A-7D6E-462C-868B-87234BB5FEA8}"/>
              </a:ext>
            </a:extLst>
          </p:cNvPr>
          <p:cNvSpPr>
            <a:spLocks noGrp="1"/>
          </p:cNvSpPr>
          <p:nvPr>
            <p:ph type="title"/>
          </p:nvPr>
        </p:nvSpPr>
        <p:spPr/>
        <p:txBody>
          <a:bodyPr/>
          <a:lstStyle/>
          <a:p>
            <a:r>
              <a:rPr lang="en-GB" dirty="0"/>
              <a:t>The 4 Performance attributes</a:t>
            </a:r>
          </a:p>
        </p:txBody>
      </p:sp>
      <p:sp>
        <p:nvSpPr>
          <p:cNvPr id="3" name="Content Placeholder 2">
            <a:extLst>
              <a:ext uri="{FF2B5EF4-FFF2-40B4-BE49-F238E27FC236}">
                <a16:creationId xmlns:a16="http://schemas.microsoft.com/office/drawing/2014/main" id="{9E4E0647-2374-496E-AA7A-9F614345FAC7}"/>
              </a:ext>
            </a:extLst>
          </p:cNvPr>
          <p:cNvSpPr>
            <a:spLocks noGrp="1"/>
          </p:cNvSpPr>
          <p:nvPr>
            <p:ph idx="1"/>
          </p:nvPr>
        </p:nvSpPr>
        <p:spPr>
          <a:xfrm>
            <a:off x="838200" y="1825625"/>
            <a:ext cx="10515600" cy="4827102"/>
          </a:xfrm>
        </p:spPr>
        <p:txBody>
          <a:bodyPr>
            <a:normAutofit lnSpcReduction="10000"/>
          </a:bodyPr>
          <a:lstStyle/>
          <a:p>
            <a:r>
              <a:rPr lang="en-GB" b="1" dirty="0"/>
              <a:t>Fairness</a:t>
            </a:r>
            <a:r>
              <a:rPr lang="en-GB" dirty="0"/>
              <a:t>: extent of applicability of Implementation can be assessed by making the training set and/or network open to testing for bias and unanticipated results.</a:t>
            </a:r>
          </a:p>
          <a:p>
            <a:r>
              <a:rPr lang="en-GB" b="1" dirty="0"/>
              <a:t>Reliability: </a:t>
            </a:r>
            <a:r>
              <a:rPr lang="en-GB" dirty="0"/>
              <a:t>Implementation that performs as specified by the Application Standard, profile and version the Implementation refers to, e.g., within the application scope, stated limitations, and for the period of time specified by the Implementer.</a:t>
            </a:r>
          </a:p>
          <a:p>
            <a:r>
              <a:rPr lang="en-GB" b="1" dirty="0"/>
              <a:t>Replicability: </a:t>
            </a:r>
            <a:r>
              <a:rPr lang="en-GB" dirty="0"/>
              <a:t>Implementation whose Performance, as Assessed by a Performance Assessor, can be replicated, within an agreed level, by another Performance Assessor.</a:t>
            </a:r>
          </a:p>
          <a:p>
            <a:r>
              <a:rPr lang="en-GB" b="1" dirty="0"/>
              <a:t>Robustness: </a:t>
            </a:r>
            <a:r>
              <a:rPr lang="en-GB" dirty="0"/>
              <a:t>Implementation that copes with data outside of the stated application scope with an estimated degree of confidence.</a:t>
            </a:r>
          </a:p>
        </p:txBody>
      </p:sp>
    </p:spTree>
    <p:extLst>
      <p:ext uri="{BB962C8B-B14F-4D97-AF65-F5344CB8AC3E}">
        <p14:creationId xmlns:p14="http://schemas.microsoft.com/office/powerpoint/2010/main" val="353604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93C9CF-147F-4EA9-8131-F23BB3686E6F}"/>
              </a:ext>
            </a:extLst>
          </p:cNvPr>
          <p:cNvSpPr>
            <a:spLocks noGrp="1"/>
          </p:cNvSpPr>
          <p:nvPr>
            <p:ph idx="1"/>
          </p:nvPr>
        </p:nvSpPr>
        <p:spPr>
          <a:xfrm>
            <a:off x="914400" y="2595806"/>
            <a:ext cx="4253022" cy="4037690"/>
          </a:xfrm>
        </p:spPr>
        <p:txBody>
          <a:bodyPr>
            <a:normAutofit/>
          </a:bodyPr>
          <a:lstStyle/>
          <a:p>
            <a:pPr marL="0" indent="0" algn="ctr">
              <a:buNone/>
            </a:pPr>
            <a:r>
              <a:rPr lang="en-GB" sz="2400" b="1" dirty="0">
                <a:solidFill>
                  <a:schemeClr val="tx1">
                    <a:alpha val="80000"/>
                  </a:schemeClr>
                </a:solidFill>
              </a:rPr>
              <a:t>Moving Picture, Audio and Data Coding by Artificial intelligence</a:t>
            </a:r>
          </a:p>
          <a:p>
            <a:pPr marL="0" indent="0">
              <a:buNone/>
            </a:pPr>
            <a:r>
              <a:rPr lang="en-GB" sz="2400" dirty="0"/>
              <a:t>International, unaffiliated, not-for-profit organisation </a:t>
            </a:r>
            <a:r>
              <a:rPr lang="en-GB" sz="2400" dirty="0">
                <a:solidFill>
                  <a:schemeClr val="tx1">
                    <a:alpha val="80000"/>
                  </a:schemeClr>
                </a:solidFill>
              </a:rPr>
              <a:t>developing </a:t>
            </a:r>
            <a:r>
              <a:rPr lang="en-GB" sz="2400" b="1" dirty="0">
                <a:solidFill>
                  <a:schemeClr val="tx1">
                    <a:alpha val="80000"/>
                  </a:schemeClr>
                </a:solidFill>
              </a:rPr>
              <a:t>AI-centred data coding standards</a:t>
            </a:r>
            <a:endParaRPr lang="en-GB" sz="2400" dirty="0"/>
          </a:p>
          <a:p>
            <a:pPr marL="0" indent="0">
              <a:buNone/>
            </a:pPr>
            <a:r>
              <a:rPr lang="en-GB" sz="2400" dirty="0"/>
              <a:t>Data coding: </a:t>
            </a:r>
            <a:r>
              <a:rPr lang="en-GB" sz="2400" b="1" dirty="0"/>
              <a:t>transformation of data from a format</a:t>
            </a:r>
            <a:r>
              <a:rPr lang="en-GB" sz="2400" dirty="0"/>
              <a:t> into another more suitable to an application</a:t>
            </a:r>
          </a:p>
        </p:txBody>
      </p:sp>
      <p:graphicFrame>
        <p:nvGraphicFramePr>
          <p:cNvPr id="4" name="Table 3">
            <a:extLst>
              <a:ext uri="{FF2B5EF4-FFF2-40B4-BE49-F238E27FC236}">
                <a16:creationId xmlns:a16="http://schemas.microsoft.com/office/drawing/2014/main" id="{D5454AEB-5589-47D6-8351-76B83BB82AB3}"/>
              </a:ext>
            </a:extLst>
          </p:cNvPr>
          <p:cNvGraphicFramePr>
            <a:graphicFrameLocks noGrp="1"/>
          </p:cNvGraphicFramePr>
          <p:nvPr>
            <p:extLst>
              <p:ext uri="{D42A27DB-BD31-4B8C-83A1-F6EECF244321}">
                <p14:modId xmlns:p14="http://schemas.microsoft.com/office/powerpoint/2010/main" val="3030925316"/>
              </p:ext>
            </p:extLst>
          </p:nvPr>
        </p:nvGraphicFramePr>
        <p:xfrm>
          <a:off x="5334000" y="2555029"/>
          <a:ext cx="6492240" cy="2910481"/>
        </p:xfrm>
        <a:graphic>
          <a:graphicData uri="http://schemas.openxmlformats.org/drawingml/2006/table">
            <a:tbl>
              <a:tblPr firstRow="1" bandRow="1">
                <a:tableStyleId>{8799B23B-EC83-4686-B30A-512413B5E67A}</a:tableStyleId>
              </a:tblPr>
              <a:tblGrid>
                <a:gridCol w="451753">
                  <a:extLst>
                    <a:ext uri="{9D8B030D-6E8A-4147-A177-3AD203B41FA5}">
                      <a16:colId xmlns:a16="http://schemas.microsoft.com/office/drawing/2014/main" val="3504991578"/>
                    </a:ext>
                  </a:extLst>
                </a:gridCol>
                <a:gridCol w="6040487">
                  <a:extLst>
                    <a:ext uri="{9D8B030D-6E8A-4147-A177-3AD203B41FA5}">
                      <a16:colId xmlns:a16="http://schemas.microsoft.com/office/drawing/2014/main" val="3530480777"/>
                    </a:ext>
                  </a:extLst>
                </a:gridCol>
              </a:tblGrid>
              <a:tr h="443611">
                <a:tc>
                  <a:txBody>
                    <a:bodyPr/>
                    <a:lstStyle/>
                    <a:p>
                      <a:pPr algn="ctr"/>
                      <a:r>
                        <a:rPr lang="en-GB" sz="2200">
                          <a:latin typeface="Calibri" panose="020F0502020204030204" pitchFamily="34" charset="0"/>
                          <a:ea typeface="Calibri" panose="020F0502020204030204" pitchFamily="34" charset="0"/>
                          <a:cs typeface="Calibri" panose="020F0502020204030204" pitchFamily="34" charset="0"/>
                        </a:rPr>
                        <a:t>#</a:t>
                      </a:r>
                    </a:p>
                  </a:txBody>
                  <a:tcPr marL="81072" marR="81072" marT="40536" marB="40536"/>
                </a:tc>
                <a:tc>
                  <a:txBody>
                    <a:bodyPr/>
                    <a:lstStyle/>
                    <a:p>
                      <a:pPr algn="ctr"/>
                      <a:r>
                        <a:rPr lang="en-GB" sz="2200" dirty="0">
                          <a:latin typeface="Calibri" panose="020F0502020204030204" pitchFamily="34" charset="0"/>
                          <a:ea typeface="Calibri" panose="020F0502020204030204" pitchFamily="34" charset="0"/>
                          <a:cs typeface="Calibri" panose="020F0502020204030204" pitchFamily="34" charset="0"/>
                        </a:rPr>
                        <a:t>Pillar</a:t>
                      </a:r>
                    </a:p>
                  </a:txBody>
                  <a:tcPr marL="81072" marR="81072" marT="40536" marB="40536"/>
                </a:tc>
                <a:extLst>
                  <a:ext uri="{0D108BD9-81ED-4DB2-BD59-A6C34878D82A}">
                    <a16:rowId xmlns:a16="http://schemas.microsoft.com/office/drawing/2014/main" val="3887500765"/>
                  </a:ext>
                </a:extLst>
              </a:tr>
              <a:tr h="423900">
                <a:tc>
                  <a:txBody>
                    <a:bodyPr/>
                    <a:lstStyle/>
                    <a:p>
                      <a:pPr algn="ctr"/>
                      <a:r>
                        <a:rPr lang="en-GB" sz="2200">
                          <a:latin typeface="Calibri" panose="020F0502020204030204" pitchFamily="34" charset="0"/>
                          <a:ea typeface="Calibri" panose="020F0502020204030204" pitchFamily="34" charset="0"/>
                          <a:cs typeface="Calibri" panose="020F0502020204030204" pitchFamily="34" charset="0"/>
                        </a:rPr>
                        <a:t>1</a:t>
                      </a:r>
                    </a:p>
                  </a:txBody>
                  <a:tcPr marL="81072" marR="81072" marT="40536" marB="405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latin typeface="Calibri" panose="020F0502020204030204" pitchFamily="34" charset="0"/>
                          <a:ea typeface="Calibri" panose="020F0502020204030204" pitchFamily="34" charset="0"/>
                          <a:cs typeface="Calibri" panose="020F0502020204030204" pitchFamily="34" charset="0"/>
                        </a:rPr>
                        <a:t>Develop standards based on a </a:t>
                      </a:r>
                      <a:r>
                        <a:rPr lang="en-GB" sz="2200" dirty="0">
                          <a:latin typeface="Calibri" panose="020F0502020204030204" pitchFamily="34" charset="0"/>
                          <a:ea typeface="Calibri" panose="020F0502020204030204" pitchFamily="34" charset="0"/>
                          <a:cs typeface="Calibri" panose="020F0502020204030204" pitchFamily="34" charset="0"/>
                          <a:hlinkClick r:id="rId2" action="ppaction://hlinksldjump"/>
                        </a:rPr>
                        <a:t>rigorous process</a:t>
                      </a:r>
                      <a:endParaRPr lang="en-GB" sz="2200" dirty="0">
                        <a:latin typeface="Calibri" panose="020F0502020204030204" pitchFamily="34" charset="0"/>
                        <a:ea typeface="Calibri" panose="020F0502020204030204" pitchFamily="34" charset="0"/>
                        <a:cs typeface="Calibri" panose="020F0502020204030204" pitchFamily="34" charset="0"/>
                      </a:endParaRPr>
                    </a:p>
                  </a:txBody>
                  <a:tcPr marL="81072" marR="81072" marT="40536" marB="40536"/>
                </a:tc>
                <a:extLst>
                  <a:ext uri="{0D108BD9-81ED-4DB2-BD59-A6C34878D82A}">
                    <a16:rowId xmlns:a16="http://schemas.microsoft.com/office/drawing/2014/main" val="1554221142"/>
                  </a:ext>
                </a:extLst>
              </a:tr>
              <a:tr h="412343">
                <a:tc>
                  <a:txBody>
                    <a:bodyPr/>
                    <a:lstStyle/>
                    <a:p>
                      <a:pPr algn="ctr"/>
                      <a:r>
                        <a:rPr lang="en-GB" sz="2200">
                          <a:latin typeface="Calibri" panose="020F0502020204030204" pitchFamily="34" charset="0"/>
                          <a:ea typeface="Calibri" panose="020F0502020204030204" pitchFamily="34" charset="0"/>
                          <a:cs typeface="Calibri" panose="020F0502020204030204" pitchFamily="34" charset="0"/>
                        </a:rPr>
                        <a:t>2</a:t>
                      </a:r>
                    </a:p>
                  </a:txBody>
                  <a:tcPr marL="81072" marR="81072" marT="40536" marB="4053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latin typeface="Calibri" panose="020F0502020204030204" pitchFamily="34" charset="0"/>
                          <a:ea typeface="Calibri" panose="020F0502020204030204" pitchFamily="34" charset="0"/>
                          <a:cs typeface="Calibri" panose="020F0502020204030204" pitchFamily="34" charset="0"/>
                        </a:rPr>
                        <a:t>Execute aggregated </a:t>
                      </a:r>
                      <a:r>
                        <a:rPr lang="en-GB" sz="2200" dirty="0">
                          <a:latin typeface="Calibri" panose="020F0502020204030204" pitchFamily="34" charset="0"/>
                          <a:ea typeface="Calibri" panose="020F0502020204030204" pitchFamily="34" charset="0"/>
                          <a:cs typeface="Calibri" panose="020F0502020204030204" pitchFamily="34" charset="0"/>
                          <a:hlinkClick r:id="rId3" action="ppaction://hlinksldjump"/>
                        </a:rPr>
                        <a:t>AI modules </a:t>
                      </a:r>
                      <a:r>
                        <a:rPr lang="en-GB" sz="2200" dirty="0">
                          <a:latin typeface="Calibri" panose="020F0502020204030204" pitchFamily="34" charset="0"/>
                          <a:ea typeface="Calibri" panose="020F0502020204030204" pitchFamily="34" charset="0"/>
                          <a:cs typeface="Calibri" panose="020F0502020204030204" pitchFamily="34" charset="0"/>
                        </a:rPr>
                        <a:t>(AIM) in a standard </a:t>
                      </a:r>
                      <a:r>
                        <a:rPr lang="en-GB" sz="2200" dirty="0">
                          <a:latin typeface="Calibri" panose="020F0502020204030204" pitchFamily="34" charset="0"/>
                          <a:ea typeface="Calibri" panose="020F0502020204030204" pitchFamily="34" charset="0"/>
                          <a:cs typeface="Calibri" panose="020F0502020204030204" pitchFamily="34" charset="0"/>
                          <a:hlinkClick r:id="rId3" action="ppaction://hlinksldjump"/>
                        </a:rPr>
                        <a:t>AI Framework </a:t>
                      </a:r>
                      <a:r>
                        <a:rPr lang="en-GB" sz="2200" dirty="0">
                          <a:latin typeface="Calibri" panose="020F0502020204030204" pitchFamily="34" charset="0"/>
                          <a:ea typeface="Calibri" panose="020F0502020204030204" pitchFamily="34" charset="0"/>
                          <a:cs typeface="Calibri" panose="020F0502020204030204" pitchFamily="34" charset="0"/>
                        </a:rPr>
                        <a:t>(AIF)</a:t>
                      </a:r>
                    </a:p>
                  </a:txBody>
                  <a:tcPr marL="81072" marR="81072" marT="40536" marB="40536"/>
                </a:tc>
                <a:extLst>
                  <a:ext uri="{0D108BD9-81ED-4DB2-BD59-A6C34878D82A}">
                    <a16:rowId xmlns:a16="http://schemas.microsoft.com/office/drawing/2014/main" val="919346239"/>
                  </a:ext>
                </a:extLst>
              </a:tr>
              <a:tr h="519126">
                <a:tc>
                  <a:txBody>
                    <a:bodyPr/>
                    <a:lstStyle/>
                    <a:p>
                      <a:pPr algn="ctr"/>
                      <a:r>
                        <a:rPr lang="en-GB" sz="2200" dirty="0">
                          <a:latin typeface="Calibri" panose="020F0502020204030204" pitchFamily="34" charset="0"/>
                          <a:ea typeface="Calibri" panose="020F0502020204030204" pitchFamily="34" charset="0"/>
                          <a:cs typeface="Calibri" panose="020F0502020204030204" pitchFamily="34" charset="0"/>
                        </a:rPr>
                        <a:t>3</a:t>
                      </a:r>
                    </a:p>
                  </a:txBody>
                  <a:tcPr marL="81072" marR="81072" marT="40536" marB="40536"/>
                </a:tc>
                <a:tc>
                  <a:txBody>
                    <a:bodyPr/>
                    <a:lstStyle/>
                    <a:p>
                      <a:r>
                        <a:rPr lang="en-GB" sz="2200" dirty="0">
                          <a:latin typeface="Calibri" panose="020F0502020204030204" pitchFamily="34" charset="0"/>
                          <a:ea typeface="Calibri" panose="020F0502020204030204" pitchFamily="34" charset="0"/>
                          <a:cs typeface="Calibri" panose="020F0502020204030204" pitchFamily="34" charset="0"/>
                        </a:rPr>
                        <a:t>Set </a:t>
                      </a:r>
                      <a:r>
                        <a:rPr lang="en-GB" sz="2200" dirty="0" err="1">
                          <a:latin typeface="Calibri" panose="020F0502020204030204" pitchFamily="34" charset="0"/>
                          <a:ea typeface="Calibri" panose="020F0502020204030204" pitchFamily="34" charset="0"/>
                          <a:cs typeface="Calibri" panose="020F0502020204030204" pitchFamily="34" charset="0"/>
                          <a:hlinkClick r:id="rId4" action="ppaction://hlinksldjump"/>
                        </a:rPr>
                        <a:t>IPR</a:t>
                      </a:r>
                      <a:r>
                        <a:rPr lang="en-GB" sz="2200" dirty="0">
                          <a:latin typeface="Calibri" panose="020F0502020204030204" pitchFamily="34" charset="0"/>
                          <a:ea typeface="Calibri" panose="020F0502020204030204" pitchFamily="34" charset="0"/>
                          <a:cs typeface="Calibri" panose="020F0502020204030204" pitchFamily="34" charset="0"/>
                          <a:hlinkClick r:id="rId4" action="ppaction://hlinksldjump"/>
                        </a:rPr>
                        <a:t> Guidelines </a:t>
                      </a:r>
                      <a:r>
                        <a:rPr lang="en-GB" sz="2200" dirty="0">
                          <a:latin typeface="Calibri" panose="020F0502020204030204" pitchFamily="34" charset="0"/>
                          <a:ea typeface="Calibri" panose="020F0502020204030204" pitchFamily="34" charset="0"/>
                          <a:cs typeface="Calibri" panose="020F0502020204030204" pitchFamily="34" charset="0"/>
                        </a:rPr>
                        <a:t>before a developing a standard</a:t>
                      </a:r>
                    </a:p>
                  </a:txBody>
                  <a:tcPr marL="81072" marR="81072" marT="40536" marB="40536"/>
                </a:tc>
                <a:extLst>
                  <a:ext uri="{0D108BD9-81ED-4DB2-BD59-A6C34878D82A}">
                    <a16:rowId xmlns:a16="http://schemas.microsoft.com/office/drawing/2014/main" val="1145703185"/>
                  </a:ext>
                </a:extLst>
              </a:tr>
              <a:tr h="772212">
                <a:tc>
                  <a:txBody>
                    <a:bodyPr/>
                    <a:lstStyle/>
                    <a:p>
                      <a:pPr algn="ctr"/>
                      <a:r>
                        <a:rPr lang="en-GB" sz="2200" dirty="0">
                          <a:latin typeface="Calibri" panose="020F0502020204030204" pitchFamily="34" charset="0"/>
                          <a:ea typeface="Calibri" panose="020F0502020204030204" pitchFamily="34" charset="0"/>
                          <a:cs typeface="Calibri" panose="020F0502020204030204" pitchFamily="34" charset="0"/>
                        </a:rPr>
                        <a:t>4</a:t>
                      </a:r>
                    </a:p>
                  </a:txBody>
                  <a:tcPr marL="81072" marR="81072" marT="40536" marB="40536"/>
                </a:tc>
                <a:tc>
                  <a:txBody>
                    <a:bodyPr/>
                    <a:lstStyle/>
                    <a:p>
                      <a:r>
                        <a:rPr lang="en-GB" sz="2200" dirty="0">
                          <a:latin typeface="Calibri" panose="020F0502020204030204" pitchFamily="34" charset="0"/>
                          <a:ea typeface="Calibri" panose="020F0502020204030204" pitchFamily="34" charset="0"/>
                          <a:cs typeface="Calibri" panose="020F0502020204030204" pitchFamily="34" charset="0"/>
                        </a:rPr>
                        <a:t>Check implementations an MPAI standard for </a:t>
                      </a:r>
                      <a:r>
                        <a:rPr lang="en-GB" sz="2200" dirty="0">
                          <a:latin typeface="Calibri" panose="020F0502020204030204" pitchFamily="34" charset="0"/>
                          <a:ea typeface="Calibri" panose="020F0502020204030204" pitchFamily="34" charset="0"/>
                          <a:cs typeface="Calibri" panose="020F0502020204030204" pitchFamily="34" charset="0"/>
                          <a:hlinkClick r:id="rId5" action="ppaction://hlinksldjump"/>
                        </a:rPr>
                        <a:t>conformance and performance</a:t>
                      </a:r>
                      <a:endParaRPr lang="en-GB" sz="2200" dirty="0">
                        <a:latin typeface="Calibri" panose="020F0502020204030204" pitchFamily="34" charset="0"/>
                        <a:ea typeface="Calibri" panose="020F0502020204030204" pitchFamily="34" charset="0"/>
                        <a:cs typeface="Calibri" panose="020F0502020204030204" pitchFamily="34" charset="0"/>
                      </a:endParaRPr>
                    </a:p>
                  </a:txBody>
                  <a:tcPr marL="81072" marR="81072" marT="40536" marB="40536"/>
                </a:tc>
                <a:extLst>
                  <a:ext uri="{0D108BD9-81ED-4DB2-BD59-A6C34878D82A}">
                    <a16:rowId xmlns:a16="http://schemas.microsoft.com/office/drawing/2014/main" val="3296083876"/>
                  </a:ext>
                </a:extLst>
              </a:tr>
            </a:tbl>
          </a:graphicData>
        </a:graphic>
      </p:graphicFrame>
      <p:sp>
        <p:nvSpPr>
          <p:cNvPr id="10" name="TextBox 9">
            <a:extLst>
              <a:ext uri="{FF2B5EF4-FFF2-40B4-BE49-F238E27FC236}">
                <a16:creationId xmlns:a16="http://schemas.microsoft.com/office/drawing/2014/main" id="{E2096CF8-5813-4AEA-BCB1-A4EBF3DE52E5}"/>
              </a:ext>
            </a:extLst>
          </p:cNvPr>
          <p:cNvSpPr txBox="1"/>
          <p:nvPr/>
        </p:nvSpPr>
        <p:spPr>
          <a:xfrm>
            <a:off x="5498152" y="1600020"/>
            <a:ext cx="6139980" cy="646331"/>
          </a:xfrm>
          <a:prstGeom prst="rect">
            <a:avLst/>
          </a:prstGeom>
          <a:noFill/>
        </p:spPr>
        <p:txBody>
          <a:bodyPr wrap="square">
            <a:spAutoFit/>
          </a:bodyPr>
          <a:lstStyle/>
          <a:p>
            <a:pPr marL="0" indent="0" algn="ctr">
              <a:buNone/>
            </a:pPr>
            <a:r>
              <a:rPr lang="en-GB" sz="3600" dirty="0">
                <a:latin typeface="Calibri" panose="020F0502020204030204" pitchFamily="34" charset="0"/>
                <a:ea typeface="Calibri" panose="020F0502020204030204" pitchFamily="34" charset="0"/>
                <a:cs typeface="Calibri" panose="020F0502020204030204" pitchFamily="34" charset="0"/>
              </a:rPr>
              <a:t>Work based on 4 pillars</a:t>
            </a:r>
          </a:p>
        </p:txBody>
      </p:sp>
      <p:pic>
        <p:nvPicPr>
          <p:cNvPr id="6" name="Picture 5" descr="A picture containing diagram&#10;&#10;Description automatically generated">
            <a:extLst>
              <a:ext uri="{FF2B5EF4-FFF2-40B4-BE49-F238E27FC236}">
                <a16:creationId xmlns:a16="http://schemas.microsoft.com/office/drawing/2014/main" id="{225C2DDD-AF34-4AD4-A338-69DADA1DCF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4439" y="519644"/>
            <a:ext cx="4121020" cy="1726707"/>
          </a:xfrm>
          <a:prstGeom prst="rect">
            <a:avLst/>
          </a:prstGeom>
        </p:spPr>
      </p:pic>
    </p:spTree>
    <p:extLst>
      <p:ext uri="{BB962C8B-B14F-4D97-AF65-F5344CB8AC3E}">
        <p14:creationId xmlns:p14="http://schemas.microsoft.com/office/powerpoint/2010/main" val="132083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A8337586-B888-424F-AEAC-36DDDA44AD65}"/>
              </a:ext>
            </a:extLst>
          </p:cNvPr>
          <p:cNvSpPr txBox="1">
            <a:spLocks/>
          </p:cNvSpPr>
          <p:nvPr/>
        </p:nvSpPr>
        <p:spPr>
          <a:xfrm>
            <a:off x="838200" y="347532"/>
            <a:ext cx="10515600" cy="86275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alibri" panose="020F0502020204030204" pitchFamily="34" charset="0"/>
                <a:ea typeface="Calibri" panose="020F0502020204030204" pitchFamily="34" charset="0"/>
                <a:cs typeface="Calibri" panose="020F0502020204030204" pitchFamily="34" charset="0"/>
              </a:rPr>
              <a:t>Rigorous standards development process</a:t>
            </a:r>
          </a:p>
        </p:txBody>
      </p:sp>
      <p:cxnSp>
        <p:nvCxnSpPr>
          <p:cNvPr id="31" name="Straight Arrow Connector 30">
            <a:extLst>
              <a:ext uri="{FF2B5EF4-FFF2-40B4-BE49-F238E27FC236}">
                <a16:creationId xmlns:a16="http://schemas.microsoft.com/office/drawing/2014/main" id="{14115052-F5AD-4F9B-BD72-6BA2E2EF9DFD}"/>
              </a:ext>
            </a:extLst>
          </p:cNvPr>
          <p:cNvCxnSpPr>
            <a:cxnSpLocks/>
            <a:stCxn id="98" idx="3"/>
          </p:cNvCxnSpPr>
          <p:nvPr/>
        </p:nvCxnSpPr>
        <p:spPr>
          <a:xfrm>
            <a:off x="3460914" y="2782655"/>
            <a:ext cx="851126" cy="11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2" name="Oval 31">
            <a:extLst>
              <a:ext uri="{FF2B5EF4-FFF2-40B4-BE49-F238E27FC236}">
                <a16:creationId xmlns:a16="http://schemas.microsoft.com/office/drawing/2014/main" id="{BE9BB219-BF94-4917-B80A-42F7D41040C4}"/>
              </a:ext>
            </a:extLst>
          </p:cNvPr>
          <p:cNvSpPr/>
          <p:nvPr/>
        </p:nvSpPr>
        <p:spPr>
          <a:xfrm>
            <a:off x="2067525" y="2097332"/>
            <a:ext cx="1395872" cy="1382813"/>
          </a:xfrm>
          <a:prstGeom prst="ellipse">
            <a:avLst/>
          </a:prstGeom>
          <a:solidFill>
            <a:srgbClr val="CDFFE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33" name="Oval 32">
            <a:extLst>
              <a:ext uri="{FF2B5EF4-FFF2-40B4-BE49-F238E27FC236}">
                <a16:creationId xmlns:a16="http://schemas.microsoft.com/office/drawing/2014/main" id="{737EC4B6-846C-4BA2-9D1F-182488A08C9B}"/>
              </a:ext>
            </a:extLst>
          </p:cNvPr>
          <p:cNvSpPr/>
          <p:nvPr/>
        </p:nvSpPr>
        <p:spPr>
          <a:xfrm>
            <a:off x="8761000" y="4463661"/>
            <a:ext cx="1395872" cy="1382813"/>
          </a:xfrm>
          <a:prstGeom prst="ellipse">
            <a:avLst/>
          </a:prstGeom>
          <a:solidFill>
            <a:srgbClr val="00D66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34" name="Oval 33">
            <a:extLst>
              <a:ext uri="{FF2B5EF4-FFF2-40B4-BE49-F238E27FC236}">
                <a16:creationId xmlns:a16="http://schemas.microsoft.com/office/drawing/2014/main" id="{F2E4985A-CC84-4EE3-8328-CB78943FBAFB}"/>
              </a:ext>
            </a:extLst>
          </p:cNvPr>
          <p:cNvSpPr/>
          <p:nvPr/>
        </p:nvSpPr>
        <p:spPr>
          <a:xfrm>
            <a:off x="6514744" y="4471489"/>
            <a:ext cx="1395872" cy="1382813"/>
          </a:xfrm>
          <a:prstGeom prst="ellipse">
            <a:avLst/>
          </a:prstGeom>
          <a:solidFill>
            <a:srgbClr val="00F66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5B0FBF3F-3401-4F81-BB63-86BF2632A1F8}"/>
              </a:ext>
            </a:extLst>
          </p:cNvPr>
          <p:cNvSpPr txBox="1"/>
          <p:nvPr/>
        </p:nvSpPr>
        <p:spPr>
          <a:xfrm>
            <a:off x="8769282" y="4832697"/>
            <a:ext cx="1396857" cy="646331"/>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Call for</a:t>
            </a:r>
          </a:p>
          <a:p>
            <a:pPr algn="ctr"/>
            <a:r>
              <a:rPr lang="en-GB" dirty="0">
                <a:latin typeface="Calibri" panose="020F0502020204030204" pitchFamily="34" charset="0"/>
                <a:ea typeface="Calibri" panose="020F0502020204030204" pitchFamily="34" charset="0"/>
                <a:cs typeface="Calibri" panose="020F0502020204030204" pitchFamily="34" charset="0"/>
              </a:rPr>
              <a:t>Technologies</a:t>
            </a:r>
          </a:p>
        </p:txBody>
      </p:sp>
      <p:sp>
        <p:nvSpPr>
          <p:cNvPr id="36" name="Oval 35">
            <a:extLst>
              <a:ext uri="{FF2B5EF4-FFF2-40B4-BE49-F238E27FC236}">
                <a16:creationId xmlns:a16="http://schemas.microsoft.com/office/drawing/2014/main" id="{4A57A5E1-66E8-49A1-A190-E8E6452F3FD2}"/>
              </a:ext>
            </a:extLst>
          </p:cNvPr>
          <p:cNvSpPr/>
          <p:nvPr/>
        </p:nvSpPr>
        <p:spPr>
          <a:xfrm>
            <a:off x="2077857" y="4449288"/>
            <a:ext cx="1395872" cy="1382813"/>
          </a:xfrm>
          <a:prstGeom prst="ellipse">
            <a:avLst/>
          </a:prstGeom>
          <a:solidFill>
            <a:srgbClr val="0092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7" name="TextBox 36">
            <a:extLst>
              <a:ext uri="{FF2B5EF4-FFF2-40B4-BE49-F238E27FC236}">
                <a16:creationId xmlns:a16="http://schemas.microsoft.com/office/drawing/2014/main" id="{2CEB085A-27F9-4D33-9D40-313CDB0362A7}"/>
              </a:ext>
            </a:extLst>
          </p:cNvPr>
          <p:cNvSpPr txBox="1"/>
          <p:nvPr/>
        </p:nvSpPr>
        <p:spPr>
          <a:xfrm>
            <a:off x="6491559" y="4837547"/>
            <a:ext cx="1451937" cy="646331"/>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Standard</a:t>
            </a:r>
          </a:p>
          <a:p>
            <a:pPr algn="ctr"/>
            <a:r>
              <a:rPr lang="en-GB" dirty="0">
                <a:latin typeface="Calibri" panose="020F0502020204030204" pitchFamily="34" charset="0"/>
                <a:ea typeface="Calibri" panose="020F0502020204030204" pitchFamily="34" charset="0"/>
                <a:cs typeface="Calibri" panose="020F0502020204030204" pitchFamily="34" charset="0"/>
              </a:rPr>
              <a:t>Development</a:t>
            </a:r>
          </a:p>
        </p:txBody>
      </p:sp>
      <p:sp>
        <p:nvSpPr>
          <p:cNvPr id="38" name="TextBox 37">
            <a:extLst>
              <a:ext uri="{FF2B5EF4-FFF2-40B4-BE49-F238E27FC236}">
                <a16:creationId xmlns:a16="http://schemas.microsoft.com/office/drawing/2014/main" id="{35048F8E-1AB7-44F6-BB5F-CF41F3CA323B}"/>
              </a:ext>
            </a:extLst>
          </p:cNvPr>
          <p:cNvSpPr txBox="1"/>
          <p:nvPr/>
        </p:nvSpPr>
        <p:spPr>
          <a:xfrm>
            <a:off x="2255652" y="4830194"/>
            <a:ext cx="1028295" cy="646331"/>
          </a:xfrm>
          <a:prstGeom prst="rect">
            <a:avLst/>
          </a:prstGeom>
          <a:noFill/>
        </p:spPr>
        <p:txBody>
          <a:bodyPr wrap="none" rtlCol="0">
            <a:spAutoFit/>
          </a:bodyPr>
          <a:lstStyle/>
          <a:p>
            <a:pPr algn="ct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MPAI</a:t>
            </a:r>
          </a:p>
          <a:p>
            <a:pPr algn="ct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Standard</a:t>
            </a:r>
          </a:p>
        </p:txBody>
      </p:sp>
      <p:cxnSp>
        <p:nvCxnSpPr>
          <p:cNvPr id="39" name="Straight Arrow Connector 38">
            <a:extLst>
              <a:ext uri="{FF2B5EF4-FFF2-40B4-BE49-F238E27FC236}">
                <a16:creationId xmlns:a16="http://schemas.microsoft.com/office/drawing/2014/main" id="{0F7E456B-9EA7-4F74-BAF4-ED38D603B50D}"/>
              </a:ext>
            </a:extLst>
          </p:cNvPr>
          <p:cNvCxnSpPr>
            <a:endCxn id="33" idx="1"/>
          </p:cNvCxnSpPr>
          <p:nvPr/>
        </p:nvCxnSpPr>
        <p:spPr>
          <a:xfrm>
            <a:off x="8615631" y="4215798"/>
            <a:ext cx="349789" cy="450372"/>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B0552F85-DF95-46C1-87F7-91BE7824FB50}"/>
              </a:ext>
            </a:extLst>
          </p:cNvPr>
          <p:cNvCxnSpPr>
            <a:cxnSpLocks/>
          </p:cNvCxnSpPr>
          <p:nvPr/>
        </p:nvCxnSpPr>
        <p:spPr>
          <a:xfrm flipH="1">
            <a:off x="9940752" y="4252776"/>
            <a:ext cx="361488" cy="450372"/>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F8660211-2A84-4A75-B591-674C19FA825D}"/>
              </a:ext>
            </a:extLst>
          </p:cNvPr>
          <p:cNvCxnSpPr>
            <a:cxnSpLocks/>
            <a:endCxn id="33" idx="3"/>
          </p:cNvCxnSpPr>
          <p:nvPr/>
        </p:nvCxnSpPr>
        <p:spPr>
          <a:xfrm flipV="1">
            <a:off x="8583235" y="5643968"/>
            <a:ext cx="382187" cy="41339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B77375EA-B283-4CA5-B78A-6379447A9830}"/>
              </a:ext>
            </a:extLst>
          </p:cNvPr>
          <p:cNvCxnSpPr>
            <a:stCxn id="33" idx="5"/>
          </p:cNvCxnSpPr>
          <p:nvPr/>
        </p:nvCxnSpPr>
        <p:spPr>
          <a:xfrm>
            <a:off x="9952451" y="5643968"/>
            <a:ext cx="349789" cy="41339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DEB22955-2D78-4A35-8AAE-EFAFABEE8411}"/>
              </a:ext>
            </a:extLst>
          </p:cNvPr>
          <p:cNvCxnSpPr>
            <a:endCxn id="34" idx="1"/>
          </p:cNvCxnSpPr>
          <p:nvPr/>
        </p:nvCxnSpPr>
        <p:spPr>
          <a:xfrm>
            <a:off x="6369376" y="4223626"/>
            <a:ext cx="349789"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C03DD26E-E156-4810-BAC1-918674324799}"/>
              </a:ext>
            </a:extLst>
          </p:cNvPr>
          <p:cNvCxnSpPr>
            <a:cxnSpLocks/>
          </p:cNvCxnSpPr>
          <p:nvPr/>
        </p:nvCxnSpPr>
        <p:spPr>
          <a:xfrm flipH="1">
            <a:off x="7705996" y="4248862"/>
            <a:ext cx="361488"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78231A19-E35C-4841-968E-84FEC2BF4C19}"/>
              </a:ext>
            </a:extLst>
          </p:cNvPr>
          <p:cNvCxnSpPr>
            <a:cxnSpLocks/>
            <a:endCxn id="34" idx="3"/>
          </p:cNvCxnSpPr>
          <p:nvPr/>
        </p:nvCxnSpPr>
        <p:spPr>
          <a:xfrm flipV="1">
            <a:off x="6336978" y="5651794"/>
            <a:ext cx="382187" cy="41339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B3A5978B-CAF9-4A27-B42D-73C8E0060680}"/>
              </a:ext>
            </a:extLst>
          </p:cNvPr>
          <p:cNvCxnSpPr>
            <a:stCxn id="34" idx="5"/>
          </p:cNvCxnSpPr>
          <p:nvPr/>
        </p:nvCxnSpPr>
        <p:spPr>
          <a:xfrm>
            <a:off x="7706194" y="5651794"/>
            <a:ext cx="349789" cy="41339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67" name="TextBox 66">
            <a:extLst>
              <a:ext uri="{FF2B5EF4-FFF2-40B4-BE49-F238E27FC236}">
                <a16:creationId xmlns:a16="http://schemas.microsoft.com/office/drawing/2014/main" id="{FF36175D-0652-42CC-9ED3-2DACC4686D32}"/>
              </a:ext>
            </a:extLst>
          </p:cNvPr>
          <p:cNvSpPr txBox="1"/>
          <p:nvPr/>
        </p:nvSpPr>
        <p:spPr>
          <a:xfrm>
            <a:off x="2256910" y="5916629"/>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7</a:t>
            </a:r>
          </a:p>
        </p:txBody>
      </p:sp>
      <p:sp>
        <p:nvSpPr>
          <p:cNvPr id="68" name="Oval 67">
            <a:extLst>
              <a:ext uri="{FF2B5EF4-FFF2-40B4-BE49-F238E27FC236}">
                <a16:creationId xmlns:a16="http://schemas.microsoft.com/office/drawing/2014/main" id="{4342390F-DD09-4ECC-BFDD-09C929BFE383}"/>
              </a:ext>
            </a:extLst>
          </p:cNvPr>
          <p:cNvSpPr/>
          <p:nvPr/>
        </p:nvSpPr>
        <p:spPr>
          <a:xfrm>
            <a:off x="4305216" y="4459210"/>
            <a:ext cx="1395872" cy="1382813"/>
          </a:xfrm>
          <a:prstGeom prst="ellipse">
            <a:avLst/>
          </a:prstGeom>
          <a:solidFill>
            <a:srgbClr val="00B45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69" name="TextBox 68">
            <a:extLst>
              <a:ext uri="{FF2B5EF4-FFF2-40B4-BE49-F238E27FC236}">
                <a16:creationId xmlns:a16="http://schemas.microsoft.com/office/drawing/2014/main" id="{F1028713-3D0C-4E79-8BE0-A8CC8939CC30}"/>
              </a:ext>
            </a:extLst>
          </p:cNvPr>
          <p:cNvSpPr txBox="1"/>
          <p:nvPr/>
        </p:nvSpPr>
        <p:spPr>
          <a:xfrm>
            <a:off x="4368989" y="4835416"/>
            <a:ext cx="1276311" cy="646331"/>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Community</a:t>
            </a:r>
          </a:p>
          <a:p>
            <a:pPr algn="ctr"/>
            <a:r>
              <a:rPr lang="en-GB" dirty="0">
                <a:latin typeface="Calibri" panose="020F0502020204030204" pitchFamily="34" charset="0"/>
                <a:ea typeface="Calibri" panose="020F0502020204030204" pitchFamily="34" charset="0"/>
                <a:cs typeface="Calibri" panose="020F0502020204030204" pitchFamily="34" charset="0"/>
              </a:rPr>
              <a:t>Comments</a:t>
            </a:r>
          </a:p>
        </p:txBody>
      </p:sp>
      <p:cxnSp>
        <p:nvCxnSpPr>
          <p:cNvPr id="70" name="Straight Arrow Connector 69">
            <a:extLst>
              <a:ext uri="{FF2B5EF4-FFF2-40B4-BE49-F238E27FC236}">
                <a16:creationId xmlns:a16="http://schemas.microsoft.com/office/drawing/2014/main" id="{AF750658-5E49-42D3-A35F-BFEF8EC40BE3}"/>
              </a:ext>
            </a:extLst>
          </p:cNvPr>
          <p:cNvCxnSpPr>
            <a:endCxn id="68" idx="1"/>
          </p:cNvCxnSpPr>
          <p:nvPr/>
        </p:nvCxnSpPr>
        <p:spPr>
          <a:xfrm>
            <a:off x="4159848" y="4211346"/>
            <a:ext cx="349789"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1" name="Straight Arrow Connector 70">
            <a:extLst>
              <a:ext uri="{FF2B5EF4-FFF2-40B4-BE49-F238E27FC236}">
                <a16:creationId xmlns:a16="http://schemas.microsoft.com/office/drawing/2014/main" id="{77825B84-1BF4-42C3-B22E-B4EC45059D0F}"/>
              </a:ext>
            </a:extLst>
          </p:cNvPr>
          <p:cNvCxnSpPr>
            <a:cxnSpLocks/>
          </p:cNvCxnSpPr>
          <p:nvPr/>
        </p:nvCxnSpPr>
        <p:spPr>
          <a:xfrm flipH="1">
            <a:off x="5484968" y="4248324"/>
            <a:ext cx="361488"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5D47BCDE-C1C0-455E-BBBC-EC50488E389E}"/>
              </a:ext>
            </a:extLst>
          </p:cNvPr>
          <p:cNvCxnSpPr>
            <a:cxnSpLocks/>
            <a:endCxn id="68" idx="3"/>
          </p:cNvCxnSpPr>
          <p:nvPr/>
        </p:nvCxnSpPr>
        <p:spPr>
          <a:xfrm flipV="1">
            <a:off x="4127451" y="5639516"/>
            <a:ext cx="382187" cy="41339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3" name="Straight Arrow Connector 72">
            <a:extLst>
              <a:ext uri="{FF2B5EF4-FFF2-40B4-BE49-F238E27FC236}">
                <a16:creationId xmlns:a16="http://schemas.microsoft.com/office/drawing/2014/main" id="{1347CF76-73CE-445A-9654-C708EDECAC23}"/>
              </a:ext>
            </a:extLst>
          </p:cNvPr>
          <p:cNvCxnSpPr>
            <a:stCxn id="68" idx="5"/>
          </p:cNvCxnSpPr>
          <p:nvPr/>
        </p:nvCxnSpPr>
        <p:spPr>
          <a:xfrm>
            <a:off x="5496667" y="5639516"/>
            <a:ext cx="349789" cy="41339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74" name="Left Brace 73">
            <a:extLst>
              <a:ext uri="{FF2B5EF4-FFF2-40B4-BE49-F238E27FC236}">
                <a16:creationId xmlns:a16="http://schemas.microsoft.com/office/drawing/2014/main" id="{D83E8408-0461-4328-BE54-8B2228AD43B9}"/>
              </a:ext>
            </a:extLst>
          </p:cNvPr>
          <p:cNvSpPr/>
          <p:nvPr/>
        </p:nvSpPr>
        <p:spPr>
          <a:xfrm rot="16200000">
            <a:off x="2641841" y="5683715"/>
            <a:ext cx="271816" cy="1395872"/>
          </a:xfrm>
          <a:prstGeom prst="leftBrace">
            <a:avLst>
              <a:gd name="adj1" fmla="val 0"/>
              <a:gd name="adj2" fmla="val 51147"/>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75" name="TextBox 74">
            <a:extLst>
              <a:ext uri="{FF2B5EF4-FFF2-40B4-BE49-F238E27FC236}">
                <a16:creationId xmlns:a16="http://schemas.microsoft.com/office/drawing/2014/main" id="{217B4FBE-EC1F-48EE-87E4-9135A3F1AAE1}"/>
              </a:ext>
            </a:extLst>
          </p:cNvPr>
          <p:cNvSpPr txBox="1"/>
          <p:nvPr/>
        </p:nvSpPr>
        <p:spPr>
          <a:xfrm>
            <a:off x="1834552" y="6396228"/>
            <a:ext cx="2007672" cy="369332"/>
          </a:xfrm>
          <a:prstGeom prst="rect">
            <a:avLst/>
          </a:prstGeom>
          <a:noFill/>
        </p:spPr>
        <p:txBody>
          <a:bodyPr wrap="squar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Principal Members</a:t>
            </a:r>
          </a:p>
        </p:txBody>
      </p:sp>
      <p:sp>
        <p:nvSpPr>
          <p:cNvPr id="79" name="Oval 78">
            <a:extLst>
              <a:ext uri="{FF2B5EF4-FFF2-40B4-BE49-F238E27FC236}">
                <a16:creationId xmlns:a16="http://schemas.microsoft.com/office/drawing/2014/main" id="{8E37BFDB-035C-4223-A042-E78EDE78453B}"/>
              </a:ext>
            </a:extLst>
          </p:cNvPr>
          <p:cNvSpPr/>
          <p:nvPr/>
        </p:nvSpPr>
        <p:spPr>
          <a:xfrm>
            <a:off x="4296087" y="2093190"/>
            <a:ext cx="1395872" cy="1382813"/>
          </a:xfrm>
          <a:prstGeom prst="ellipse">
            <a:avLst/>
          </a:prstGeom>
          <a:solidFill>
            <a:srgbClr val="8BFF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Use Cases</a:t>
            </a:r>
          </a:p>
        </p:txBody>
      </p:sp>
      <p:sp>
        <p:nvSpPr>
          <p:cNvPr id="80" name="Oval 79">
            <a:extLst>
              <a:ext uri="{FF2B5EF4-FFF2-40B4-BE49-F238E27FC236}">
                <a16:creationId xmlns:a16="http://schemas.microsoft.com/office/drawing/2014/main" id="{C7DA5876-DDD5-4B19-9FA1-D89A5068F4B9}"/>
              </a:ext>
            </a:extLst>
          </p:cNvPr>
          <p:cNvSpPr/>
          <p:nvPr/>
        </p:nvSpPr>
        <p:spPr>
          <a:xfrm>
            <a:off x="6524649" y="2096253"/>
            <a:ext cx="1395872" cy="1382813"/>
          </a:xfrm>
          <a:prstGeom prst="ellipse">
            <a:avLst/>
          </a:prstGeom>
          <a:solidFill>
            <a:srgbClr val="57FF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81" name="Oval 80">
            <a:extLst>
              <a:ext uri="{FF2B5EF4-FFF2-40B4-BE49-F238E27FC236}">
                <a16:creationId xmlns:a16="http://schemas.microsoft.com/office/drawing/2014/main" id="{08B3BF0C-9A1B-49EF-B1C8-7C36709F0813}"/>
              </a:ext>
            </a:extLst>
          </p:cNvPr>
          <p:cNvSpPr/>
          <p:nvPr/>
        </p:nvSpPr>
        <p:spPr>
          <a:xfrm>
            <a:off x="8753213" y="2099826"/>
            <a:ext cx="1395872" cy="1382813"/>
          </a:xfrm>
          <a:prstGeom prst="ellipse">
            <a:avLst/>
          </a:prstGeom>
          <a:solidFill>
            <a:srgbClr val="21FF8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ysClr val="windowText" lastClr="000000"/>
              </a:solidFill>
              <a:latin typeface="Calibri" panose="020F0502020204030204" pitchFamily="34" charset="0"/>
              <a:ea typeface="Calibri" panose="020F0502020204030204" pitchFamily="34" charset="0"/>
              <a:cs typeface="Calibri" panose="020F0502020204030204" pitchFamily="34" charset="0"/>
            </a:endParaRPr>
          </a:p>
        </p:txBody>
      </p:sp>
      <p:sp>
        <p:nvSpPr>
          <p:cNvPr id="82" name="TextBox 81">
            <a:extLst>
              <a:ext uri="{FF2B5EF4-FFF2-40B4-BE49-F238E27FC236}">
                <a16:creationId xmlns:a16="http://schemas.microsoft.com/office/drawing/2014/main" id="{069C1ACE-C200-454D-B6BB-13748CF6D791}"/>
              </a:ext>
            </a:extLst>
          </p:cNvPr>
          <p:cNvSpPr txBox="1"/>
          <p:nvPr/>
        </p:nvSpPr>
        <p:spPr>
          <a:xfrm>
            <a:off x="6492441" y="2469202"/>
            <a:ext cx="1496372" cy="646331"/>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Functional</a:t>
            </a:r>
          </a:p>
          <a:p>
            <a:pPr algn="ctr"/>
            <a:r>
              <a:rPr lang="en-GB" dirty="0">
                <a:latin typeface="Calibri" panose="020F0502020204030204" pitchFamily="34" charset="0"/>
                <a:ea typeface="Calibri" panose="020F0502020204030204" pitchFamily="34" charset="0"/>
                <a:cs typeface="Calibri" panose="020F0502020204030204" pitchFamily="34" charset="0"/>
              </a:rPr>
              <a:t>Requirements</a:t>
            </a:r>
          </a:p>
        </p:txBody>
      </p:sp>
      <p:sp>
        <p:nvSpPr>
          <p:cNvPr id="83" name="TextBox 82">
            <a:extLst>
              <a:ext uri="{FF2B5EF4-FFF2-40B4-BE49-F238E27FC236}">
                <a16:creationId xmlns:a16="http://schemas.microsoft.com/office/drawing/2014/main" id="{19845BD6-676E-444A-AFEC-EA60A1550713}"/>
              </a:ext>
            </a:extLst>
          </p:cNvPr>
          <p:cNvSpPr txBox="1"/>
          <p:nvPr/>
        </p:nvSpPr>
        <p:spPr>
          <a:xfrm>
            <a:off x="8702788" y="2472428"/>
            <a:ext cx="1496372" cy="646331"/>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Commercial</a:t>
            </a:r>
          </a:p>
          <a:p>
            <a:pPr algn="ctr"/>
            <a:r>
              <a:rPr lang="en-GB" dirty="0">
                <a:latin typeface="Calibri" panose="020F0502020204030204" pitchFamily="34" charset="0"/>
                <a:ea typeface="Calibri" panose="020F0502020204030204" pitchFamily="34" charset="0"/>
                <a:cs typeface="Calibri" panose="020F0502020204030204" pitchFamily="34" charset="0"/>
              </a:rPr>
              <a:t>Requirements</a:t>
            </a:r>
          </a:p>
        </p:txBody>
      </p:sp>
      <p:cxnSp>
        <p:nvCxnSpPr>
          <p:cNvPr id="84" name="Straight Arrow Connector 83">
            <a:extLst>
              <a:ext uri="{FF2B5EF4-FFF2-40B4-BE49-F238E27FC236}">
                <a16:creationId xmlns:a16="http://schemas.microsoft.com/office/drawing/2014/main" id="{4C15A64A-C864-4C03-8E83-5CB30BF78A1D}"/>
              </a:ext>
            </a:extLst>
          </p:cNvPr>
          <p:cNvCxnSpPr>
            <a:cxnSpLocks/>
            <a:endCxn id="32" idx="1"/>
          </p:cNvCxnSpPr>
          <p:nvPr/>
        </p:nvCxnSpPr>
        <p:spPr>
          <a:xfrm>
            <a:off x="1922158" y="1849468"/>
            <a:ext cx="349789"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EF2C1D9E-758A-47D9-9D7C-7DABBE2E6975}"/>
              </a:ext>
            </a:extLst>
          </p:cNvPr>
          <p:cNvCxnSpPr>
            <a:cxnSpLocks/>
          </p:cNvCxnSpPr>
          <p:nvPr/>
        </p:nvCxnSpPr>
        <p:spPr>
          <a:xfrm flipH="1">
            <a:off x="3247277" y="1886445"/>
            <a:ext cx="361488" cy="45037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1F41D3DC-8CE9-43A9-A303-6910100C2739}"/>
              </a:ext>
            </a:extLst>
          </p:cNvPr>
          <p:cNvCxnSpPr>
            <a:cxnSpLocks/>
            <a:endCxn id="32" idx="3"/>
          </p:cNvCxnSpPr>
          <p:nvPr/>
        </p:nvCxnSpPr>
        <p:spPr>
          <a:xfrm flipV="1">
            <a:off x="1889760" y="3277637"/>
            <a:ext cx="382187" cy="41339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FB126F2F-A67E-4D08-BEEF-E6B28A04AB33}"/>
              </a:ext>
            </a:extLst>
          </p:cNvPr>
          <p:cNvCxnSpPr>
            <a:stCxn id="32" idx="5"/>
          </p:cNvCxnSpPr>
          <p:nvPr/>
        </p:nvCxnSpPr>
        <p:spPr>
          <a:xfrm>
            <a:off x="3258976" y="3277637"/>
            <a:ext cx="349789" cy="41339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88" name="Left Brace 87">
            <a:extLst>
              <a:ext uri="{FF2B5EF4-FFF2-40B4-BE49-F238E27FC236}">
                <a16:creationId xmlns:a16="http://schemas.microsoft.com/office/drawing/2014/main" id="{10B84079-1E30-4FBF-9779-7C84E0F1E835}"/>
              </a:ext>
            </a:extLst>
          </p:cNvPr>
          <p:cNvSpPr/>
          <p:nvPr/>
        </p:nvSpPr>
        <p:spPr>
          <a:xfrm rot="16200000" flipH="1">
            <a:off x="4798747" y="-1382540"/>
            <a:ext cx="305698" cy="5852997"/>
          </a:xfrm>
          <a:prstGeom prst="leftBrace">
            <a:avLst>
              <a:gd name="adj1" fmla="val 0"/>
              <a:gd name="adj2" fmla="val 521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89" name="Left Brace 88">
            <a:extLst>
              <a:ext uri="{FF2B5EF4-FFF2-40B4-BE49-F238E27FC236}">
                <a16:creationId xmlns:a16="http://schemas.microsoft.com/office/drawing/2014/main" id="{7543419F-9232-4429-B63A-6003846F81A3}"/>
              </a:ext>
            </a:extLst>
          </p:cNvPr>
          <p:cNvSpPr/>
          <p:nvPr/>
        </p:nvSpPr>
        <p:spPr>
          <a:xfrm rot="16200000" flipH="1">
            <a:off x="9290286" y="848142"/>
            <a:ext cx="321376" cy="1395872"/>
          </a:xfrm>
          <a:prstGeom prst="leftBrace">
            <a:avLst>
              <a:gd name="adj1" fmla="val 0"/>
              <a:gd name="adj2" fmla="val 51147"/>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90" name="TextBox 89">
            <a:extLst>
              <a:ext uri="{FF2B5EF4-FFF2-40B4-BE49-F238E27FC236}">
                <a16:creationId xmlns:a16="http://schemas.microsoft.com/office/drawing/2014/main" id="{B0E93495-40D6-43DD-A5A3-F0EF319520D1}"/>
              </a:ext>
            </a:extLst>
          </p:cNvPr>
          <p:cNvSpPr txBox="1"/>
          <p:nvPr/>
        </p:nvSpPr>
        <p:spPr>
          <a:xfrm flipH="1">
            <a:off x="4884540" y="1031676"/>
            <a:ext cx="647440" cy="369332"/>
          </a:xfrm>
          <a:prstGeom prst="rect">
            <a:avLst/>
          </a:prstGeom>
          <a:noFill/>
        </p:spPr>
        <p:txBody>
          <a:bodyPr wrap="squar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All</a:t>
            </a:r>
          </a:p>
        </p:txBody>
      </p:sp>
      <p:sp>
        <p:nvSpPr>
          <p:cNvPr id="91" name="TextBox 90">
            <a:extLst>
              <a:ext uri="{FF2B5EF4-FFF2-40B4-BE49-F238E27FC236}">
                <a16:creationId xmlns:a16="http://schemas.microsoft.com/office/drawing/2014/main" id="{BCB9BF58-C184-4DAF-AD34-641176BD601E}"/>
              </a:ext>
            </a:extLst>
          </p:cNvPr>
          <p:cNvSpPr txBox="1"/>
          <p:nvPr/>
        </p:nvSpPr>
        <p:spPr>
          <a:xfrm>
            <a:off x="8438093" y="1030772"/>
            <a:ext cx="2079554" cy="369332"/>
          </a:xfrm>
          <a:prstGeom prst="rect">
            <a:avLst/>
          </a:prstGeom>
          <a:noFill/>
        </p:spPr>
        <p:txBody>
          <a:bodyPr wrap="squar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Principal Members</a:t>
            </a:r>
          </a:p>
        </p:txBody>
      </p:sp>
      <p:sp>
        <p:nvSpPr>
          <p:cNvPr id="92" name="TextBox 91">
            <a:extLst>
              <a:ext uri="{FF2B5EF4-FFF2-40B4-BE49-F238E27FC236}">
                <a16:creationId xmlns:a16="http://schemas.microsoft.com/office/drawing/2014/main" id="{692D4C3A-00FA-420C-99A9-BE22D299599F}"/>
              </a:ext>
            </a:extLst>
          </p:cNvPr>
          <p:cNvSpPr txBox="1"/>
          <p:nvPr/>
        </p:nvSpPr>
        <p:spPr>
          <a:xfrm>
            <a:off x="2197053" y="1510161"/>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0</a:t>
            </a:r>
          </a:p>
        </p:txBody>
      </p:sp>
      <p:sp>
        <p:nvSpPr>
          <p:cNvPr id="93" name="TextBox 92">
            <a:extLst>
              <a:ext uri="{FF2B5EF4-FFF2-40B4-BE49-F238E27FC236}">
                <a16:creationId xmlns:a16="http://schemas.microsoft.com/office/drawing/2014/main" id="{DB53A05F-F2D6-42ED-929B-68C6DF1DAF07}"/>
              </a:ext>
            </a:extLst>
          </p:cNvPr>
          <p:cNvSpPr txBox="1"/>
          <p:nvPr/>
        </p:nvSpPr>
        <p:spPr>
          <a:xfrm>
            <a:off x="4577943" y="1510161"/>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1</a:t>
            </a:r>
          </a:p>
        </p:txBody>
      </p:sp>
      <p:sp>
        <p:nvSpPr>
          <p:cNvPr id="94" name="TextBox 93">
            <a:extLst>
              <a:ext uri="{FF2B5EF4-FFF2-40B4-BE49-F238E27FC236}">
                <a16:creationId xmlns:a16="http://schemas.microsoft.com/office/drawing/2014/main" id="{2ECEC9AA-05CA-4004-8012-68D0134E9C94}"/>
              </a:ext>
            </a:extLst>
          </p:cNvPr>
          <p:cNvSpPr txBox="1"/>
          <p:nvPr/>
        </p:nvSpPr>
        <p:spPr>
          <a:xfrm>
            <a:off x="6786423" y="1510161"/>
            <a:ext cx="867610" cy="369332"/>
          </a:xfrm>
          <a:prstGeom prst="rect">
            <a:avLst/>
          </a:prstGeom>
          <a:noFill/>
        </p:spPr>
        <p:txBody>
          <a:bodyPr wrap="squar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2</a:t>
            </a:r>
          </a:p>
        </p:txBody>
      </p:sp>
      <p:sp>
        <p:nvSpPr>
          <p:cNvPr id="95" name="TextBox 94">
            <a:extLst>
              <a:ext uri="{FF2B5EF4-FFF2-40B4-BE49-F238E27FC236}">
                <a16:creationId xmlns:a16="http://schemas.microsoft.com/office/drawing/2014/main" id="{6B2B343F-E2D4-4357-923B-A56C41444EB6}"/>
              </a:ext>
            </a:extLst>
          </p:cNvPr>
          <p:cNvSpPr txBox="1"/>
          <p:nvPr/>
        </p:nvSpPr>
        <p:spPr>
          <a:xfrm>
            <a:off x="8941319" y="1543957"/>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3</a:t>
            </a:r>
          </a:p>
        </p:txBody>
      </p:sp>
      <p:cxnSp>
        <p:nvCxnSpPr>
          <p:cNvPr id="96" name="Straight Arrow Connector 95">
            <a:extLst>
              <a:ext uri="{FF2B5EF4-FFF2-40B4-BE49-F238E27FC236}">
                <a16:creationId xmlns:a16="http://schemas.microsoft.com/office/drawing/2014/main" id="{48DEFC73-A160-4AFC-A464-D29046FC2B6F}"/>
              </a:ext>
            </a:extLst>
          </p:cNvPr>
          <p:cNvCxnSpPr>
            <a:stCxn id="81" idx="4"/>
            <a:endCxn id="33" idx="0"/>
          </p:cNvCxnSpPr>
          <p:nvPr/>
        </p:nvCxnSpPr>
        <p:spPr>
          <a:xfrm>
            <a:off x="9451149" y="3482639"/>
            <a:ext cx="7787" cy="981022"/>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F7E1E6F3-B1EF-40EA-BC52-B0D051EA7CBE}"/>
              </a:ext>
            </a:extLst>
          </p:cNvPr>
          <p:cNvSpPr txBox="1"/>
          <p:nvPr/>
        </p:nvSpPr>
        <p:spPr>
          <a:xfrm>
            <a:off x="2136269" y="2459489"/>
            <a:ext cx="1324645" cy="646331"/>
          </a:xfrm>
          <a:prstGeom prst="rect">
            <a:avLst/>
          </a:prstGeom>
          <a:noFill/>
        </p:spPr>
        <p:txBody>
          <a:bodyPr wrap="square" rtlCol="0">
            <a:spAutoFit/>
          </a:bodyPr>
          <a:lstStyle/>
          <a:p>
            <a:pPr algn="ctr"/>
            <a:r>
              <a:rPr lang="en-GB"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Interest</a:t>
            </a:r>
          </a:p>
          <a:p>
            <a:pPr algn="ctr"/>
            <a:r>
              <a:rPr lang="en-GB"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Collection</a:t>
            </a:r>
            <a:endParaRPr lang="en-GB" dirty="0">
              <a:latin typeface="Calibri" panose="020F0502020204030204" pitchFamily="34" charset="0"/>
              <a:ea typeface="Calibri" panose="020F0502020204030204" pitchFamily="34" charset="0"/>
              <a:cs typeface="Calibri" panose="020F0502020204030204" pitchFamily="34" charset="0"/>
            </a:endParaRPr>
          </a:p>
        </p:txBody>
      </p:sp>
      <p:cxnSp>
        <p:nvCxnSpPr>
          <p:cNvPr id="99" name="Straight Arrow Connector 98">
            <a:extLst>
              <a:ext uri="{FF2B5EF4-FFF2-40B4-BE49-F238E27FC236}">
                <a16:creationId xmlns:a16="http://schemas.microsoft.com/office/drawing/2014/main" id="{22601E62-D166-456E-A969-879AE4005756}"/>
              </a:ext>
            </a:extLst>
          </p:cNvPr>
          <p:cNvCxnSpPr>
            <a:cxnSpLocks/>
          </p:cNvCxnSpPr>
          <p:nvPr/>
        </p:nvCxnSpPr>
        <p:spPr>
          <a:xfrm flipV="1">
            <a:off x="1066800" y="2782769"/>
            <a:ext cx="985520" cy="1"/>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0" name="Straight Arrow Connector 99">
            <a:extLst>
              <a:ext uri="{FF2B5EF4-FFF2-40B4-BE49-F238E27FC236}">
                <a16:creationId xmlns:a16="http://schemas.microsoft.com/office/drawing/2014/main" id="{1BD90DB5-6EE0-4837-8A41-C887C76665C9}"/>
              </a:ext>
            </a:extLst>
          </p:cNvPr>
          <p:cNvCxnSpPr>
            <a:cxnSpLocks/>
          </p:cNvCxnSpPr>
          <p:nvPr/>
        </p:nvCxnSpPr>
        <p:spPr>
          <a:xfrm>
            <a:off x="5685954" y="2782655"/>
            <a:ext cx="851126" cy="11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9BA2DC73-CE72-401F-B850-BD6F7953277A}"/>
              </a:ext>
            </a:extLst>
          </p:cNvPr>
          <p:cNvCxnSpPr>
            <a:cxnSpLocks/>
          </p:cNvCxnSpPr>
          <p:nvPr/>
        </p:nvCxnSpPr>
        <p:spPr>
          <a:xfrm>
            <a:off x="7921154" y="2782655"/>
            <a:ext cx="851126" cy="115"/>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95A7C375-D4D7-4029-9F63-B36764CC9BD1}"/>
              </a:ext>
            </a:extLst>
          </p:cNvPr>
          <p:cNvCxnSpPr>
            <a:cxnSpLocks/>
          </p:cNvCxnSpPr>
          <p:nvPr/>
        </p:nvCxnSpPr>
        <p:spPr>
          <a:xfrm>
            <a:off x="7910994" y="5160095"/>
            <a:ext cx="851126" cy="11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103" name="Straight Arrow Connector 102">
            <a:extLst>
              <a:ext uri="{FF2B5EF4-FFF2-40B4-BE49-F238E27FC236}">
                <a16:creationId xmlns:a16="http://schemas.microsoft.com/office/drawing/2014/main" id="{2FF1A063-D477-4E17-8D15-6B47901FF21E}"/>
              </a:ext>
            </a:extLst>
          </p:cNvPr>
          <p:cNvCxnSpPr>
            <a:cxnSpLocks/>
          </p:cNvCxnSpPr>
          <p:nvPr/>
        </p:nvCxnSpPr>
        <p:spPr>
          <a:xfrm>
            <a:off x="5685954" y="5160095"/>
            <a:ext cx="851126" cy="11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104" name="Straight Arrow Connector 103">
            <a:extLst>
              <a:ext uri="{FF2B5EF4-FFF2-40B4-BE49-F238E27FC236}">
                <a16:creationId xmlns:a16="http://schemas.microsoft.com/office/drawing/2014/main" id="{DFF36934-B65E-4A4A-9849-8144F2FA3BED}"/>
              </a:ext>
            </a:extLst>
          </p:cNvPr>
          <p:cNvCxnSpPr>
            <a:cxnSpLocks/>
          </p:cNvCxnSpPr>
          <p:nvPr/>
        </p:nvCxnSpPr>
        <p:spPr>
          <a:xfrm>
            <a:off x="3481234" y="5160095"/>
            <a:ext cx="851126" cy="115"/>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105" name="Straight Arrow Connector 104">
            <a:extLst>
              <a:ext uri="{FF2B5EF4-FFF2-40B4-BE49-F238E27FC236}">
                <a16:creationId xmlns:a16="http://schemas.microsoft.com/office/drawing/2014/main" id="{94D064AE-90C2-42F8-AD5D-ECA69CD09F95}"/>
              </a:ext>
            </a:extLst>
          </p:cNvPr>
          <p:cNvCxnSpPr>
            <a:cxnSpLocks/>
          </p:cNvCxnSpPr>
          <p:nvPr/>
        </p:nvCxnSpPr>
        <p:spPr>
          <a:xfrm flipV="1">
            <a:off x="1066800" y="5160209"/>
            <a:ext cx="985520" cy="1"/>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72C5FD0C-83C1-4457-A505-02E96E31FBAB}"/>
              </a:ext>
            </a:extLst>
          </p:cNvPr>
          <p:cNvSpPr txBox="1"/>
          <p:nvPr/>
        </p:nvSpPr>
        <p:spPr>
          <a:xfrm>
            <a:off x="1066800" y="2408909"/>
            <a:ext cx="998478"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Proposal</a:t>
            </a:r>
          </a:p>
        </p:txBody>
      </p:sp>
      <p:sp>
        <p:nvSpPr>
          <p:cNvPr id="12" name="TextBox 11">
            <a:extLst>
              <a:ext uri="{FF2B5EF4-FFF2-40B4-BE49-F238E27FC236}">
                <a16:creationId xmlns:a16="http://schemas.microsoft.com/office/drawing/2014/main" id="{B2DC1DE4-BF1C-4954-8C35-A4F95CB8E6DD}"/>
              </a:ext>
            </a:extLst>
          </p:cNvPr>
          <p:cNvSpPr txBox="1"/>
          <p:nvPr/>
        </p:nvSpPr>
        <p:spPr>
          <a:xfrm>
            <a:off x="1061881" y="4789534"/>
            <a:ext cx="1028295"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Standard</a:t>
            </a:r>
          </a:p>
        </p:txBody>
      </p:sp>
      <p:sp>
        <p:nvSpPr>
          <p:cNvPr id="63" name="Left Brace 62">
            <a:extLst>
              <a:ext uri="{FF2B5EF4-FFF2-40B4-BE49-F238E27FC236}">
                <a16:creationId xmlns:a16="http://schemas.microsoft.com/office/drawing/2014/main" id="{B9CA27C9-5497-4238-A057-FADD6CDA66CC}"/>
              </a:ext>
            </a:extLst>
          </p:cNvPr>
          <p:cNvSpPr/>
          <p:nvPr/>
        </p:nvSpPr>
        <p:spPr>
          <a:xfrm rot="16200000">
            <a:off x="8181861" y="4592025"/>
            <a:ext cx="305696" cy="3644326"/>
          </a:xfrm>
          <a:prstGeom prst="leftBrace">
            <a:avLst>
              <a:gd name="adj1" fmla="val 0"/>
              <a:gd name="adj2" fmla="val 51147"/>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926FE6E9-24FD-4A3A-8F82-5842B9E7652D}"/>
              </a:ext>
            </a:extLst>
          </p:cNvPr>
          <p:cNvSpPr txBox="1"/>
          <p:nvPr/>
        </p:nvSpPr>
        <p:spPr>
          <a:xfrm>
            <a:off x="7515036" y="6423787"/>
            <a:ext cx="1760912" cy="369332"/>
          </a:xfrm>
          <a:prstGeom prst="rect">
            <a:avLst/>
          </a:prstGeom>
          <a:noFill/>
        </p:spPr>
        <p:txBody>
          <a:bodyPr wrap="squar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All Members</a:t>
            </a:r>
          </a:p>
        </p:txBody>
      </p:sp>
      <p:sp>
        <p:nvSpPr>
          <p:cNvPr id="106" name="TextBox 105">
            <a:extLst>
              <a:ext uri="{FF2B5EF4-FFF2-40B4-BE49-F238E27FC236}">
                <a16:creationId xmlns:a16="http://schemas.microsoft.com/office/drawing/2014/main" id="{0B590060-2CD1-40DA-9A08-B3AB159C3C33}"/>
              </a:ext>
            </a:extLst>
          </p:cNvPr>
          <p:cNvSpPr txBox="1"/>
          <p:nvPr/>
        </p:nvSpPr>
        <p:spPr>
          <a:xfrm>
            <a:off x="6733853" y="5932225"/>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5</a:t>
            </a:r>
          </a:p>
        </p:txBody>
      </p:sp>
      <p:sp>
        <p:nvSpPr>
          <p:cNvPr id="107" name="TextBox 106">
            <a:extLst>
              <a:ext uri="{FF2B5EF4-FFF2-40B4-BE49-F238E27FC236}">
                <a16:creationId xmlns:a16="http://schemas.microsoft.com/office/drawing/2014/main" id="{405AC69F-AE81-489C-BA05-C6EC12D95BF8}"/>
              </a:ext>
            </a:extLst>
          </p:cNvPr>
          <p:cNvSpPr txBox="1"/>
          <p:nvPr/>
        </p:nvSpPr>
        <p:spPr>
          <a:xfrm>
            <a:off x="8907780" y="5932225"/>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4</a:t>
            </a:r>
          </a:p>
        </p:txBody>
      </p:sp>
      <p:sp>
        <p:nvSpPr>
          <p:cNvPr id="108" name="Left Brace 107">
            <a:extLst>
              <a:ext uri="{FF2B5EF4-FFF2-40B4-BE49-F238E27FC236}">
                <a16:creationId xmlns:a16="http://schemas.microsoft.com/office/drawing/2014/main" id="{EE5B72E5-BDB9-4FF2-9B29-1C45327E0171}"/>
              </a:ext>
            </a:extLst>
          </p:cNvPr>
          <p:cNvSpPr/>
          <p:nvPr/>
        </p:nvSpPr>
        <p:spPr>
          <a:xfrm rot="16200000">
            <a:off x="4934712" y="5694859"/>
            <a:ext cx="271816" cy="1395872"/>
          </a:xfrm>
          <a:prstGeom prst="leftBrace">
            <a:avLst>
              <a:gd name="adj1" fmla="val 0"/>
              <a:gd name="adj2" fmla="val 51147"/>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
        <p:nvSpPr>
          <p:cNvPr id="109" name="TextBox 108">
            <a:extLst>
              <a:ext uri="{FF2B5EF4-FFF2-40B4-BE49-F238E27FC236}">
                <a16:creationId xmlns:a16="http://schemas.microsoft.com/office/drawing/2014/main" id="{126E2B7F-0BC5-46B0-A6B6-141B22F07C0F}"/>
              </a:ext>
            </a:extLst>
          </p:cNvPr>
          <p:cNvSpPr txBox="1"/>
          <p:nvPr/>
        </p:nvSpPr>
        <p:spPr>
          <a:xfrm>
            <a:off x="4889778" y="6406558"/>
            <a:ext cx="423514" cy="369332"/>
          </a:xfrm>
          <a:prstGeom prst="rect">
            <a:avLst/>
          </a:prstGeom>
          <a:noFill/>
        </p:spPr>
        <p:txBody>
          <a:bodyPr wrap="none" rtlCol="0">
            <a:spAutoFit/>
          </a:bodyPr>
          <a:lstStyle/>
          <a:p>
            <a:pPr algn="ctr"/>
            <a:r>
              <a:rPr lang="en-GB" dirty="0">
                <a:latin typeface="Calibri" panose="020F0502020204030204" pitchFamily="34" charset="0"/>
                <a:ea typeface="Calibri" panose="020F0502020204030204" pitchFamily="34" charset="0"/>
                <a:cs typeface="Calibri" panose="020F0502020204030204" pitchFamily="34" charset="0"/>
              </a:rPr>
              <a:t>All</a:t>
            </a:r>
          </a:p>
        </p:txBody>
      </p:sp>
      <p:sp>
        <p:nvSpPr>
          <p:cNvPr id="110" name="TextBox 109">
            <a:extLst>
              <a:ext uri="{FF2B5EF4-FFF2-40B4-BE49-F238E27FC236}">
                <a16:creationId xmlns:a16="http://schemas.microsoft.com/office/drawing/2014/main" id="{D43CCAC9-4D7C-44C8-80C2-2FD50807033B}"/>
              </a:ext>
            </a:extLst>
          </p:cNvPr>
          <p:cNvSpPr txBox="1"/>
          <p:nvPr/>
        </p:nvSpPr>
        <p:spPr>
          <a:xfrm>
            <a:off x="4549781" y="5927773"/>
            <a:ext cx="867610" cy="369332"/>
          </a:xfrm>
          <a:prstGeom prst="rect">
            <a:avLst/>
          </a:prstGeom>
          <a:noFill/>
        </p:spPr>
        <p:txBody>
          <a:bodyPr wrap="none" rtlCol="0">
            <a:spAutoFit/>
          </a:bodyPr>
          <a:lstStyle/>
          <a:p>
            <a:r>
              <a:rPr lang="en-GB" dirty="0">
                <a:latin typeface="Calibri" panose="020F0502020204030204" pitchFamily="34" charset="0"/>
                <a:ea typeface="Calibri" panose="020F0502020204030204" pitchFamily="34" charset="0"/>
                <a:cs typeface="Calibri" panose="020F0502020204030204" pitchFamily="34" charset="0"/>
              </a:rPr>
              <a:t>Stage 6</a:t>
            </a:r>
          </a:p>
        </p:txBody>
      </p:sp>
      <p:sp>
        <p:nvSpPr>
          <p:cNvPr id="3" name="Arrow: Right 2">
            <a:hlinkClick r:id="rId3" action="ppaction://hlinksldjump"/>
            <a:extLst>
              <a:ext uri="{FF2B5EF4-FFF2-40B4-BE49-F238E27FC236}">
                <a16:creationId xmlns:a16="http://schemas.microsoft.com/office/drawing/2014/main" id="{1DD10FA1-7DA9-4C8C-8914-83B64BDC4A29}"/>
              </a:ext>
            </a:extLst>
          </p:cNvPr>
          <p:cNvSpPr/>
          <p:nvPr/>
        </p:nvSpPr>
        <p:spPr>
          <a:xfrm rot="10800000">
            <a:off x="354562" y="6065189"/>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116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7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73"/>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0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08"/>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09"/>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1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6"/>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8"/>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04"/>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0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2"/>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6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7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p:bldP spid="36" grpId="0" animBg="1"/>
      <p:bldP spid="37" grpId="0"/>
      <p:bldP spid="38" grpId="0"/>
      <p:bldP spid="67" grpId="0"/>
      <p:bldP spid="68" grpId="0" animBg="1"/>
      <p:bldP spid="69" grpId="0"/>
      <p:bldP spid="74" grpId="0" animBg="1"/>
      <p:bldP spid="75" grpId="0"/>
      <p:bldP spid="79" grpId="0" animBg="1"/>
      <p:bldP spid="80" grpId="0" animBg="1"/>
      <p:bldP spid="81" grpId="0" animBg="1"/>
      <p:bldP spid="82" grpId="0"/>
      <p:bldP spid="83" grpId="0"/>
      <p:bldP spid="88" grpId="0" animBg="1"/>
      <p:bldP spid="89" grpId="0" animBg="1"/>
      <p:bldP spid="90" grpId="0"/>
      <p:bldP spid="91" grpId="0"/>
      <p:bldP spid="92" grpId="0"/>
      <p:bldP spid="93" grpId="0"/>
      <p:bldP spid="94" grpId="0"/>
      <p:bldP spid="95" grpId="0"/>
      <p:bldP spid="98" grpId="0"/>
      <p:bldP spid="2" grpId="0"/>
      <p:bldP spid="12" grpId="0"/>
      <p:bldP spid="63" grpId="0" animBg="1"/>
      <p:bldP spid="106" grpId="0"/>
      <p:bldP spid="107" grpId="0"/>
      <p:bldP spid="108" grpId="0" animBg="1"/>
      <p:bldP spid="109" grpId="0"/>
      <p:bldP spid="1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208B-3A3B-4CF3-BA81-37C397D3E189}"/>
              </a:ext>
            </a:extLst>
          </p:cNvPr>
          <p:cNvSpPr txBox="1">
            <a:spLocks/>
          </p:cNvSpPr>
          <p:nvPr/>
        </p:nvSpPr>
        <p:spPr>
          <a:xfrm>
            <a:off x="906821" y="635289"/>
            <a:ext cx="10515600" cy="6844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alibri" panose="020F0502020204030204" pitchFamily="34" charset="0"/>
                <a:ea typeface="Calibri" panose="020F0502020204030204" pitchFamily="34" charset="0"/>
                <a:cs typeface="Calibri" panose="020F0502020204030204" pitchFamily="34" charset="0"/>
              </a:rPr>
              <a:t>MPAI-AIF: AI Framework</a:t>
            </a:r>
          </a:p>
        </p:txBody>
      </p:sp>
      <p:sp>
        <p:nvSpPr>
          <p:cNvPr id="3" name="TextBox 2">
            <a:extLst>
              <a:ext uri="{FF2B5EF4-FFF2-40B4-BE49-F238E27FC236}">
                <a16:creationId xmlns:a16="http://schemas.microsoft.com/office/drawing/2014/main" id="{4DBF44F5-044A-4D3F-8778-D0B0DA24240F}"/>
              </a:ext>
            </a:extLst>
          </p:cNvPr>
          <p:cNvSpPr txBox="1"/>
          <p:nvPr/>
        </p:nvSpPr>
        <p:spPr>
          <a:xfrm>
            <a:off x="1129392" y="2352567"/>
            <a:ext cx="2725426" cy="523220"/>
          </a:xfrm>
          <a:prstGeom prst="rect">
            <a:avLst/>
          </a:prstGeom>
          <a:noFill/>
        </p:spPr>
        <p:txBody>
          <a:bodyPr wrap="none" rtlCol="0">
            <a:spAutoFit/>
          </a:bodyPr>
          <a:lstStyle/>
          <a:p>
            <a:r>
              <a:rPr lang="en-GB" sz="2800" dirty="0">
                <a:latin typeface="Calibri" panose="020F0502020204030204" pitchFamily="34" charset="0"/>
                <a:ea typeface="Calibri" panose="020F0502020204030204" pitchFamily="34" charset="0"/>
                <a:cs typeface="Calibri" panose="020F0502020204030204" pitchFamily="34" charset="0"/>
              </a:rPr>
              <a:t>AI modules (AIM)</a:t>
            </a:r>
          </a:p>
        </p:txBody>
      </p:sp>
      <p:sp>
        <p:nvSpPr>
          <p:cNvPr id="4" name="TextBox 3">
            <a:extLst>
              <a:ext uri="{FF2B5EF4-FFF2-40B4-BE49-F238E27FC236}">
                <a16:creationId xmlns:a16="http://schemas.microsoft.com/office/drawing/2014/main" id="{56B27154-42B8-4F6A-B884-83394A28E454}"/>
              </a:ext>
            </a:extLst>
          </p:cNvPr>
          <p:cNvSpPr txBox="1"/>
          <p:nvPr/>
        </p:nvSpPr>
        <p:spPr>
          <a:xfrm>
            <a:off x="7025337" y="1655027"/>
            <a:ext cx="2898101" cy="523220"/>
          </a:xfrm>
          <a:prstGeom prst="rect">
            <a:avLst/>
          </a:prstGeom>
          <a:noFill/>
        </p:spPr>
        <p:txBody>
          <a:bodyPr wrap="none" rtlCol="0">
            <a:spAutoFit/>
          </a:bodyPr>
          <a:lstStyle/>
          <a:p>
            <a:r>
              <a:rPr lang="en-GB" sz="2800" dirty="0">
                <a:latin typeface="Calibri" panose="020F0502020204030204" pitchFamily="34" charset="0"/>
                <a:ea typeface="Calibri" panose="020F0502020204030204" pitchFamily="34" charset="0"/>
                <a:cs typeface="Calibri" panose="020F0502020204030204" pitchFamily="34" charset="0"/>
              </a:rPr>
              <a:t>AI Workflow (AIW)</a:t>
            </a:r>
          </a:p>
        </p:txBody>
      </p:sp>
      <p:pic>
        <p:nvPicPr>
          <p:cNvPr id="5" name="Picture 4">
            <a:extLst>
              <a:ext uri="{FF2B5EF4-FFF2-40B4-BE49-F238E27FC236}">
                <a16:creationId xmlns:a16="http://schemas.microsoft.com/office/drawing/2014/main" id="{FFC1BB6F-992D-4539-AB2E-9D280E25B670}"/>
              </a:ext>
            </a:extLst>
          </p:cNvPr>
          <p:cNvPicPr>
            <a:picLocks noChangeAspect="1"/>
          </p:cNvPicPr>
          <p:nvPr/>
        </p:nvPicPr>
        <p:blipFill>
          <a:blip r:embed="rId2"/>
          <a:stretch>
            <a:fillRect/>
          </a:stretch>
        </p:blipFill>
        <p:spPr>
          <a:xfrm>
            <a:off x="507679" y="3386333"/>
            <a:ext cx="1171575" cy="1000125"/>
          </a:xfrm>
          <a:prstGeom prst="rect">
            <a:avLst/>
          </a:prstGeom>
        </p:spPr>
      </p:pic>
      <p:cxnSp>
        <p:nvCxnSpPr>
          <p:cNvPr id="6" name="Straight Arrow Connector 19">
            <a:extLst>
              <a:ext uri="{FF2B5EF4-FFF2-40B4-BE49-F238E27FC236}">
                <a16:creationId xmlns:a16="http://schemas.microsoft.com/office/drawing/2014/main" id="{1E8F245F-B5CA-4A83-95FA-DB537ED629D5}"/>
              </a:ext>
            </a:extLst>
          </p:cNvPr>
          <p:cNvCxnSpPr>
            <a:cxnSpLocks/>
          </p:cNvCxnSpPr>
          <p:nvPr/>
        </p:nvCxnSpPr>
        <p:spPr>
          <a:xfrm flipV="1">
            <a:off x="3115425" y="3638108"/>
            <a:ext cx="957997" cy="300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Rectangle 15">
            <a:extLst>
              <a:ext uri="{FF2B5EF4-FFF2-40B4-BE49-F238E27FC236}">
                <a16:creationId xmlns:a16="http://schemas.microsoft.com/office/drawing/2014/main" id="{F6673B90-DA21-4D5E-AE63-A3D36294D65D}"/>
              </a:ext>
            </a:extLst>
          </p:cNvPr>
          <p:cNvSpPr/>
          <p:nvPr/>
        </p:nvSpPr>
        <p:spPr>
          <a:xfrm>
            <a:off x="1859820" y="3231112"/>
            <a:ext cx="1264570" cy="1288543"/>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Video analysis</a:t>
            </a:r>
          </a:p>
        </p:txBody>
      </p:sp>
      <p:sp>
        <p:nvSpPr>
          <p:cNvPr id="8" name="TextBox 7">
            <a:extLst>
              <a:ext uri="{FF2B5EF4-FFF2-40B4-BE49-F238E27FC236}">
                <a16:creationId xmlns:a16="http://schemas.microsoft.com/office/drawing/2014/main" id="{43204BA5-008F-4404-98E7-B87CC31F016A}"/>
              </a:ext>
            </a:extLst>
          </p:cNvPr>
          <p:cNvSpPr txBox="1"/>
          <p:nvPr/>
        </p:nvSpPr>
        <p:spPr>
          <a:xfrm>
            <a:off x="3118914" y="3877206"/>
            <a:ext cx="954507" cy="338554"/>
          </a:xfrm>
          <a:prstGeom prst="rect">
            <a:avLst/>
          </a:prstGeom>
          <a:noFill/>
        </p:spPr>
        <p:txBody>
          <a:bodyPr wrap="square" rtlCol="0">
            <a:spAutoFit/>
          </a:bodyPr>
          <a:lstStyle/>
          <a:p>
            <a:pPr algn="ctr"/>
            <a:r>
              <a:rPr lang="en-GB" sz="1600" dirty="0">
                <a:latin typeface="Calibri" panose="020F0502020204030204" pitchFamily="34" charset="0"/>
                <a:ea typeface="Calibri" panose="020F0502020204030204" pitchFamily="34" charset="0"/>
                <a:cs typeface="Calibri" panose="020F0502020204030204" pitchFamily="34" charset="0"/>
              </a:rPr>
              <a:t>Meaning</a:t>
            </a:r>
          </a:p>
        </p:txBody>
      </p:sp>
      <p:cxnSp>
        <p:nvCxnSpPr>
          <p:cNvPr id="9" name="Straight Arrow Connector 10">
            <a:extLst>
              <a:ext uri="{FF2B5EF4-FFF2-40B4-BE49-F238E27FC236}">
                <a16:creationId xmlns:a16="http://schemas.microsoft.com/office/drawing/2014/main" id="{04623382-EF2F-4900-9D14-99D304010005}"/>
              </a:ext>
            </a:extLst>
          </p:cNvPr>
          <p:cNvCxnSpPr>
            <a:cxnSpLocks/>
            <a:endCxn id="7" idx="1"/>
          </p:cNvCxnSpPr>
          <p:nvPr/>
        </p:nvCxnSpPr>
        <p:spPr>
          <a:xfrm>
            <a:off x="1300480" y="3875384"/>
            <a:ext cx="559340"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46FB2E7-F5D7-4F4D-9417-37E529C29440}"/>
              </a:ext>
            </a:extLst>
          </p:cNvPr>
          <p:cNvSpPr txBox="1"/>
          <p:nvPr/>
        </p:nvSpPr>
        <p:spPr>
          <a:xfrm>
            <a:off x="3141350" y="3293253"/>
            <a:ext cx="932072" cy="344855"/>
          </a:xfrm>
          <a:prstGeom prst="rect">
            <a:avLst/>
          </a:prstGeom>
          <a:noFill/>
        </p:spPr>
        <p:txBody>
          <a:bodyPr wrap="square" rtlCol="0">
            <a:spAutoFit/>
          </a:bodyPr>
          <a:lstStyle/>
          <a:p>
            <a:pPr algn="ctr"/>
            <a:r>
              <a:rPr lang="en-GB" sz="1600" dirty="0">
                <a:latin typeface="Calibri" panose="020F0502020204030204" pitchFamily="34" charset="0"/>
                <a:ea typeface="Calibri" panose="020F0502020204030204" pitchFamily="34" charset="0"/>
                <a:cs typeface="Calibri" panose="020F0502020204030204" pitchFamily="34" charset="0"/>
              </a:rPr>
              <a:t>Emotion</a:t>
            </a:r>
          </a:p>
        </p:txBody>
      </p:sp>
      <p:cxnSp>
        <p:nvCxnSpPr>
          <p:cNvPr id="11" name="Straight Arrow Connector 19">
            <a:extLst>
              <a:ext uri="{FF2B5EF4-FFF2-40B4-BE49-F238E27FC236}">
                <a16:creationId xmlns:a16="http://schemas.microsoft.com/office/drawing/2014/main" id="{58B6248D-6C6E-4B66-A28C-D1CF8FE70B13}"/>
              </a:ext>
            </a:extLst>
          </p:cNvPr>
          <p:cNvCxnSpPr>
            <a:cxnSpLocks/>
          </p:cNvCxnSpPr>
          <p:nvPr/>
        </p:nvCxnSpPr>
        <p:spPr>
          <a:xfrm flipV="1">
            <a:off x="3123611" y="4232943"/>
            <a:ext cx="931880" cy="1"/>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991B345-0A1C-4234-A41A-DEAC510B2C9E}"/>
              </a:ext>
            </a:extLst>
          </p:cNvPr>
          <p:cNvSpPr/>
          <p:nvPr/>
        </p:nvSpPr>
        <p:spPr>
          <a:xfrm>
            <a:off x="1864208" y="4785677"/>
            <a:ext cx="1260182" cy="48592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alibri" panose="020F0502020204030204" pitchFamily="34" charset="0"/>
                <a:ea typeface="Calibri" panose="020F0502020204030204" pitchFamily="34" charset="0"/>
                <a:cs typeface="Calibri" panose="020F0502020204030204" pitchFamily="34" charset="0"/>
              </a:rPr>
              <a:t>Access</a:t>
            </a:r>
          </a:p>
        </p:txBody>
      </p:sp>
      <p:cxnSp>
        <p:nvCxnSpPr>
          <p:cNvPr id="13" name="Straight Connector 12">
            <a:extLst>
              <a:ext uri="{FF2B5EF4-FFF2-40B4-BE49-F238E27FC236}">
                <a16:creationId xmlns:a16="http://schemas.microsoft.com/office/drawing/2014/main" id="{26A74A06-A98D-41F0-AD52-DA93626B6A98}"/>
              </a:ext>
            </a:extLst>
          </p:cNvPr>
          <p:cNvCxnSpPr>
            <a:cxnSpLocks/>
          </p:cNvCxnSpPr>
          <p:nvPr/>
        </p:nvCxnSpPr>
        <p:spPr>
          <a:xfrm flipV="1">
            <a:off x="1862437" y="4660662"/>
            <a:ext cx="1262590"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C8633BE-FA84-4933-88CA-5056BD3C1E05}"/>
              </a:ext>
            </a:extLst>
          </p:cNvPr>
          <p:cNvGrpSpPr/>
          <p:nvPr/>
        </p:nvGrpSpPr>
        <p:grpSpPr>
          <a:xfrm>
            <a:off x="4466273" y="2171825"/>
            <a:ext cx="7593648" cy="3109757"/>
            <a:chOff x="1143952" y="2098788"/>
            <a:chExt cx="8973263" cy="3906569"/>
          </a:xfrm>
        </p:grpSpPr>
        <p:sp>
          <p:nvSpPr>
            <p:cNvPr id="15" name="Rectangle 14">
              <a:extLst>
                <a:ext uri="{FF2B5EF4-FFF2-40B4-BE49-F238E27FC236}">
                  <a16:creationId xmlns:a16="http://schemas.microsoft.com/office/drawing/2014/main" id="{DFF66329-67BA-4D00-AD78-25EAFC88DEC5}"/>
                </a:ext>
              </a:extLst>
            </p:cNvPr>
            <p:cNvSpPr/>
            <p:nvPr/>
          </p:nvSpPr>
          <p:spPr>
            <a:xfrm>
              <a:off x="1310064" y="2119694"/>
              <a:ext cx="942580" cy="2172770"/>
            </a:xfrm>
            <a:prstGeom prst="rect">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latin typeface="Calibri" panose="020F0502020204030204" pitchFamily="34" charset="0"/>
                  <a:ea typeface="Calibri" panose="020F0502020204030204" pitchFamily="34" charset="0"/>
                  <a:cs typeface="Calibri" panose="020F0502020204030204" pitchFamily="34" charset="0"/>
                </a:rPr>
                <a:t>User Agent</a:t>
              </a:r>
            </a:p>
          </p:txBody>
        </p:sp>
        <p:sp>
          <p:nvSpPr>
            <p:cNvPr id="16" name="Rectangle 15">
              <a:extLst>
                <a:ext uri="{FF2B5EF4-FFF2-40B4-BE49-F238E27FC236}">
                  <a16:creationId xmlns:a16="http://schemas.microsoft.com/office/drawing/2014/main" id="{8DE020F5-F640-49AF-B081-49807962AB83}"/>
                </a:ext>
              </a:extLst>
            </p:cNvPr>
            <p:cNvSpPr/>
            <p:nvPr/>
          </p:nvSpPr>
          <p:spPr>
            <a:xfrm>
              <a:off x="1143952" y="5367847"/>
              <a:ext cx="1801120" cy="637510"/>
            </a:xfrm>
            <a:prstGeom prst="rect">
              <a:avLst/>
            </a:prstGeom>
            <a:solidFill>
              <a:srgbClr val="D8BE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Communication</a:t>
              </a:r>
            </a:p>
          </p:txBody>
        </p:sp>
        <p:cxnSp>
          <p:nvCxnSpPr>
            <p:cNvPr id="17" name="Straight Connector 16">
              <a:extLst>
                <a:ext uri="{FF2B5EF4-FFF2-40B4-BE49-F238E27FC236}">
                  <a16:creationId xmlns:a16="http://schemas.microsoft.com/office/drawing/2014/main" id="{66AF090C-BB53-4337-9735-25C6AED4F2D9}"/>
                </a:ext>
              </a:extLst>
            </p:cNvPr>
            <p:cNvCxnSpPr>
              <a:cxnSpLocks/>
            </p:cNvCxnSpPr>
            <p:nvPr/>
          </p:nvCxnSpPr>
          <p:spPr>
            <a:xfrm>
              <a:off x="1166923" y="5243804"/>
              <a:ext cx="17781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A0FDDD10-BCCE-48D7-90C3-D49D82D306EC}"/>
                </a:ext>
              </a:extLst>
            </p:cNvPr>
            <p:cNvSpPr/>
            <p:nvPr/>
          </p:nvSpPr>
          <p:spPr>
            <a:xfrm>
              <a:off x="3525015" y="5370428"/>
              <a:ext cx="1542081" cy="634129"/>
            </a:xfrm>
            <a:prstGeom prst="rect">
              <a:avLst/>
            </a:prstGeom>
            <a:solidFill>
              <a:srgbClr val="D8BE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Global Storage</a:t>
              </a:r>
            </a:p>
          </p:txBody>
        </p:sp>
        <p:sp>
          <p:nvSpPr>
            <p:cNvPr id="19" name="Rectangle 18">
              <a:extLst>
                <a:ext uri="{FF2B5EF4-FFF2-40B4-BE49-F238E27FC236}">
                  <a16:creationId xmlns:a16="http://schemas.microsoft.com/office/drawing/2014/main" id="{47BCDAA2-F6D8-4845-B127-CAC57C694780}"/>
                </a:ext>
              </a:extLst>
            </p:cNvPr>
            <p:cNvSpPr/>
            <p:nvPr/>
          </p:nvSpPr>
          <p:spPr>
            <a:xfrm>
              <a:off x="5555741" y="5369284"/>
              <a:ext cx="1173398" cy="63562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Access</a:t>
              </a:r>
            </a:p>
          </p:txBody>
        </p:sp>
        <p:cxnSp>
          <p:nvCxnSpPr>
            <p:cNvPr id="20" name="Straight Connector 19">
              <a:extLst>
                <a:ext uri="{FF2B5EF4-FFF2-40B4-BE49-F238E27FC236}">
                  <a16:creationId xmlns:a16="http://schemas.microsoft.com/office/drawing/2014/main" id="{AC6D84B6-9518-4E9E-8C95-D0900E328BB4}"/>
                </a:ext>
              </a:extLst>
            </p:cNvPr>
            <p:cNvCxnSpPr>
              <a:cxnSpLocks/>
            </p:cNvCxnSpPr>
            <p:nvPr/>
          </p:nvCxnSpPr>
          <p:spPr>
            <a:xfrm>
              <a:off x="5553497" y="5244269"/>
              <a:ext cx="117564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B61FF35-D45E-49CD-8FF8-DCBE46A478F1}"/>
                </a:ext>
              </a:extLst>
            </p:cNvPr>
            <p:cNvSpPr/>
            <p:nvPr/>
          </p:nvSpPr>
          <p:spPr>
            <a:xfrm>
              <a:off x="1161209" y="4597273"/>
              <a:ext cx="8765112" cy="510257"/>
            </a:xfrm>
            <a:prstGeom prst="rect">
              <a:avLst/>
            </a:prstGeom>
            <a:solidFill>
              <a:srgbClr val="FFDF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Controller</a:t>
              </a:r>
            </a:p>
          </p:txBody>
        </p:sp>
        <p:cxnSp>
          <p:nvCxnSpPr>
            <p:cNvPr id="22" name="Straight Connector 21">
              <a:extLst>
                <a:ext uri="{FF2B5EF4-FFF2-40B4-BE49-F238E27FC236}">
                  <a16:creationId xmlns:a16="http://schemas.microsoft.com/office/drawing/2014/main" id="{8BF396ED-4FCF-4C66-B67F-9B07EA4E9B87}"/>
                </a:ext>
              </a:extLst>
            </p:cNvPr>
            <p:cNvCxnSpPr>
              <a:cxnSpLocks/>
            </p:cNvCxnSpPr>
            <p:nvPr/>
          </p:nvCxnSpPr>
          <p:spPr>
            <a:xfrm>
              <a:off x="1171622" y="4457850"/>
              <a:ext cx="876966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6D641D14-5C52-4CC9-BD90-EB70DA61E64C}"/>
                </a:ext>
              </a:extLst>
            </p:cNvPr>
            <p:cNvSpPr/>
            <p:nvPr/>
          </p:nvSpPr>
          <p:spPr>
            <a:xfrm>
              <a:off x="8021604" y="5367844"/>
              <a:ext cx="1893669" cy="63413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Calibri" panose="020F0502020204030204" pitchFamily="34" charset="0"/>
                  <a:ea typeface="Calibri" panose="020F0502020204030204" pitchFamily="34" charset="0"/>
                  <a:cs typeface="Calibri" panose="020F0502020204030204" pitchFamily="34" charset="0"/>
                </a:rPr>
                <a:t>MPAI Store</a:t>
              </a:r>
            </a:p>
          </p:txBody>
        </p:sp>
        <p:cxnSp>
          <p:nvCxnSpPr>
            <p:cNvPr id="24" name="Straight Connector 23">
              <a:extLst>
                <a:ext uri="{FF2B5EF4-FFF2-40B4-BE49-F238E27FC236}">
                  <a16:creationId xmlns:a16="http://schemas.microsoft.com/office/drawing/2014/main" id="{05363DC7-ED92-491D-B039-EDE8F11CD6DF}"/>
                </a:ext>
              </a:extLst>
            </p:cNvPr>
            <p:cNvCxnSpPr>
              <a:cxnSpLocks/>
            </p:cNvCxnSpPr>
            <p:nvPr/>
          </p:nvCxnSpPr>
          <p:spPr>
            <a:xfrm>
              <a:off x="8074500" y="5244269"/>
              <a:ext cx="1739058"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A9D30D4-B03D-43D1-91FA-A65D844AA805}"/>
                </a:ext>
              </a:extLst>
            </p:cNvPr>
            <p:cNvCxnSpPr>
              <a:cxnSpLocks/>
            </p:cNvCxnSpPr>
            <p:nvPr/>
          </p:nvCxnSpPr>
          <p:spPr>
            <a:xfrm>
              <a:off x="3525015" y="5243804"/>
              <a:ext cx="15231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9AFA242C-6F95-414D-98A2-CBE8E9ECF232}"/>
                </a:ext>
              </a:extLst>
            </p:cNvPr>
            <p:cNvSpPr/>
            <p:nvPr/>
          </p:nvSpPr>
          <p:spPr>
            <a:xfrm>
              <a:off x="3422896" y="2098788"/>
              <a:ext cx="5383678" cy="22167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endPar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grpSp>
          <p:nvGrpSpPr>
            <p:cNvPr id="27" name="Group 26">
              <a:extLst>
                <a:ext uri="{FF2B5EF4-FFF2-40B4-BE49-F238E27FC236}">
                  <a16:creationId xmlns:a16="http://schemas.microsoft.com/office/drawing/2014/main" id="{5FC83E1A-0713-4026-95CD-8854A3FA69E0}"/>
                </a:ext>
              </a:extLst>
            </p:cNvPr>
            <p:cNvGrpSpPr/>
            <p:nvPr/>
          </p:nvGrpSpPr>
          <p:grpSpPr>
            <a:xfrm>
              <a:off x="6613735" y="2292209"/>
              <a:ext cx="1829225" cy="710187"/>
              <a:chOff x="52705" y="1752600"/>
              <a:chExt cx="2147570" cy="828675"/>
            </a:xfrm>
            <a:solidFill>
              <a:srgbClr val="92D050"/>
            </a:solidFill>
          </p:grpSpPr>
          <p:sp>
            <p:nvSpPr>
              <p:cNvPr id="67" name="Rectangle 66">
                <a:extLst>
                  <a:ext uri="{FF2B5EF4-FFF2-40B4-BE49-F238E27FC236}">
                    <a16:creationId xmlns:a16="http://schemas.microsoft.com/office/drawing/2014/main" id="{4E70E964-6E63-4D25-857F-C7B9712E18AC}"/>
                  </a:ext>
                </a:extLst>
              </p:cNvPr>
              <p:cNvSpPr/>
              <p:nvPr/>
            </p:nvSpPr>
            <p:spPr>
              <a:xfrm>
                <a:off x="581025" y="1752600"/>
                <a:ext cx="1085850" cy="82867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rPr>
                  <a:t>AI Module AIM</a:t>
                </a:r>
              </a:p>
            </p:txBody>
          </p:sp>
          <p:cxnSp>
            <p:nvCxnSpPr>
              <p:cNvPr id="68" name="Straight Arrow Connector 67">
                <a:extLst>
                  <a:ext uri="{FF2B5EF4-FFF2-40B4-BE49-F238E27FC236}">
                    <a16:creationId xmlns:a16="http://schemas.microsoft.com/office/drawing/2014/main" id="{024DFB2F-3859-46E6-90D9-7E34D1AF962A}"/>
                  </a:ext>
                </a:extLst>
              </p:cNvPr>
              <p:cNvCxnSpPr/>
              <p:nvPr/>
            </p:nvCxnSpPr>
            <p:spPr>
              <a:xfrm>
                <a:off x="5270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3D6D3CC-E916-4E68-947F-CE53E943560A}"/>
                  </a:ext>
                </a:extLst>
              </p:cNvPr>
              <p:cNvCxnSpPr/>
              <p:nvPr/>
            </p:nvCxnSpPr>
            <p:spPr>
              <a:xfrm>
                <a:off x="5270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A8A1420-FA11-4CA6-A1AB-DF2813B5F17D}"/>
                  </a:ext>
                </a:extLst>
              </p:cNvPr>
              <p:cNvCxnSpPr/>
              <p:nvPr/>
            </p:nvCxnSpPr>
            <p:spPr>
              <a:xfrm>
                <a:off x="5270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E71771FF-076E-48AB-84DA-C2CFCAD0CF8F}"/>
                  </a:ext>
                </a:extLst>
              </p:cNvPr>
              <p:cNvCxnSpPr/>
              <p:nvPr/>
            </p:nvCxnSpPr>
            <p:spPr>
              <a:xfrm>
                <a:off x="167195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8A24A5C0-9D29-4A89-B2F4-47E655AE86E1}"/>
                  </a:ext>
                </a:extLst>
              </p:cNvPr>
              <p:cNvCxnSpPr/>
              <p:nvPr/>
            </p:nvCxnSpPr>
            <p:spPr>
              <a:xfrm>
                <a:off x="167195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5B514A94-79EA-4981-AFF4-9E63F5691C04}"/>
                  </a:ext>
                </a:extLst>
              </p:cNvPr>
              <p:cNvCxnSpPr/>
              <p:nvPr/>
            </p:nvCxnSpPr>
            <p:spPr>
              <a:xfrm>
                <a:off x="167195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D820BF12-0FA5-4252-A493-1A8B61A812A3}"/>
                </a:ext>
              </a:extLst>
            </p:cNvPr>
            <p:cNvGrpSpPr/>
            <p:nvPr/>
          </p:nvGrpSpPr>
          <p:grpSpPr>
            <a:xfrm>
              <a:off x="5059680" y="3335511"/>
              <a:ext cx="1829851" cy="710187"/>
              <a:chOff x="52705" y="1752600"/>
              <a:chExt cx="2147570" cy="828675"/>
            </a:xfrm>
            <a:solidFill>
              <a:srgbClr val="92D050"/>
            </a:solidFill>
          </p:grpSpPr>
          <p:sp>
            <p:nvSpPr>
              <p:cNvPr id="60" name="Rectangle 59">
                <a:extLst>
                  <a:ext uri="{FF2B5EF4-FFF2-40B4-BE49-F238E27FC236}">
                    <a16:creationId xmlns:a16="http://schemas.microsoft.com/office/drawing/2014/main" id="{AF15922A-A2A2-4BE7-B927-E9B4B317ABED}"/>
                  </a:ext>
                </a:extLst>
              </p:cNvPr>
              <p:cNvSpPr/>
              <p:nvPr/>
            </p:nvSpPr>
            <p:spPr>
              <a:xfrm>
                <a:off x="581025" y="1752600"/>
                <a:ext cx="1085850" cy="82867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rPr>
                  <a:t>AI Module AIM</a:t>
                </a:r>
              </a:p>
            </p:txBody>
          </p:sp>
          <p:cxnSp>
            <p:nvCxnSpPr>
              <p:cNvPr id="61" name="Straight Arrow Connector 60">
                <a:extLst>
                  <a:ext uri="{FF2B5EF4-FFF2-40B4-BE49-F238E27FC236}">
                    <a16:creationId xmlns:a16="http://schemas.microsoft.com/office/drawing/2014/main" id="{BCD7906E-1316-4589-8A43-D6E29B1F1A2A}"/>
                  </a:ext>
                </a:extLst>
              </p:cNvPr>
              <p:cNvCxnSpPr/>
              <p:nvPr/>
            </p:nvCxnSpPr>
            <p:spPr>
              <a:xfrm>
                <a:off x="5270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C356BC1-AF17-40DE-B733-2A330E01748D}"/>
                  </a:ext>
                </a:extLst>
              </p:cNvPr>
              <p:cNvCxnSpPr/>
              <p:nvPr/>
            </p:nvCxnSpPr>
            <p:spPr>
              <a:xfrm>
                <a:off x="5270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7DE5997-557B-4EAE-870F-5191ADB858C9}"/>
                  </a:ext>
                </a:extLst>
              </p:cNvPr>
              <p:cNvCxnSpPr/>
              <p:nvPr/>
            </p:nvCxnSpPr>
            <p:spPr>
              <a:xfrm>
                <a:off x="5270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2DFF3DF-F408-402C-97EF-06C7F3777703}"/>
                  </a:ext>
                </a:extLst>
              </p:cNvPr>
              <p:cNvCxnSpPr/>
              <p:nvPr/>
            </p:nvCxnSpPr>
            <p:spPr>
              <a:xfrm>
                <a:off x="167195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D5C1A5B-43BB-4696-B655-EEBBB994E866}"/>
                  </a:ext>
                </a:extLst>
              </p:cNvPr>
              <p:cNvCxnSpPr/>
              <p:nvPr/>
            </p:nvCxnSpPr>
            <p:spPr>
              <a:xfrm>
                <a:off x="167195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9BE6A7C-298E-4DE4-9F9C-EF00FA570F6B}"/>
                  </a:ext>
                </a:extLst>
              </p:cNvPr>
              <p:cNvCxnSpPr/>
              <p:nvPr/>
            </p:nvCxnSpPr>
            <p:spPr>
              <a:xfrm>
                <a:off x="167195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9D910721-C03E-4849-B1AE-713AC45E284D}"/>
                </a:ext>
              </a:extLst>
            </p:cNvPr>
            <p:cNvGrpSpPr/>
            <p:nvPr/>
          </p:nvGrpSpPr>
          <p:grpSpPr>
            <a:xfrm>
              <a:off x="6932029" y="3477874"/>
              <a:ext cx="1790002" cy="710187"/>
              <a:chOff x="52705" y="1752600"/>
              <a:chExt cx="2147570" cy="828675"/>
            </a:xfrm>
            <a:solidFill>
              <a:srgbClr val="92D050"/>
            </a:solidFill>
          </p:grpSpPr>
          <p:sp>
            <p:nvSpPr>
              <p:cNvPr id="53" name="Rectangle 52">
                <a:extLst>
                  <a:ext uri="{FF2B5EF4-FFF2-40B4-BE49-F238E27FC236}">
                    <a16:creationId xmlns:a16="http://schemas.microsoft.com/office/drawing/2014/main" id="{E8F33A56-5553-4159-A05F-7D559B95EF6E}"/>
                  </a:ext>
                </a:extLst>
              </p:cNvPr>
              <p:cNvSpPr/>
              <p:nvPr/>
            </p:nvSpPr>
            <p:spPr>
              <a:xfrm>
                <a:off x="581025" y="1752600"/>
                <a:ext cx="1085850" cy="82867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rPr>
                  <a:t>AI Module AIM</a:t>
                </a:r>
              </a:p>
            </p:txBody>
          </p:sp>
          <p:cxnSp>
            <p:nvCxnSpPr>
              <p:cNvPr id="54" name="Straight Arrow Connector 53">
                <a:extLst>
                  <a:ext uri="{FF2B5EF4-FFF2-40B4-BE49-F238E27FC236}">
                    <a16:creationId xmlns:a16="http://schemas.microsoft.com/office/drawing/2014/main" id="{5D6FED44-1CC2-4CFC-8811-2EBA01E3F249}"/>
                  </a:ext>
                </a:extLst>
              </p:cNvPr>
              <p:cNvCxnSpPr/>
              <p:nvPr/>
            </p:nvCxnSpPr>
            <p:spPr>
              <a:xfrm>
                <a:off x="5270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C094B93-462C-4F5E-8057-DF4139E0C843}"/>
                  </a:ext>
                </a:extLst>
              </p:cNvPr>
              <p:cNvCxnSpPr/>
              <p:nvPr/>
            </p:nvCxnSpPr>
            <p:spPr>
              <a:xfrm>
                <a:off x="5270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EAE16CF-1109-405C-8406-8416052D1624}"/>
                  </a:ext>
                </a:extLst>
              </p:cNvPr>
              <p:cNvCxnSpPr/>
              <p:nvPr/>
            </p:nvCxnSpPr>
            <p:spPr>
              <a:xfrm>
                <a:off x="5270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A7ABAF1-5540-4872-AE20-0BDC6C256D21}"/>
                  </a:ext>
                </a:extLst>
              </p:cNvPr>
              <p:cNvCxnSpPr/>
              <p:nvPr/>
            </p:nvCxnSpPr>
            <p:spPr>
              <a:xfrm>
                <a:off x="167195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13FCB4D-CADC-47CF-A5F9-E41F4E03D579}"/>
                  </a:ext>
                </a:extLst>
              </p:cNvPr>
              <p:cNvCxnSpPr/>
              <p:nvPr/>
            </p:nvCxnSpPr>
            <p:spPr>
              <a:xfrm>
                <a:off x="167195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4E1A0C-CF9F-455E-8562-616FF6467056}"/>
                  </a:ext>
                </a:extLst>
              </p:cNvPr>
              <p:cNvCxnSpPr/>
              <p:nvPr/>
            </p:nvCxnSpPr>
            <p:spPr>
              <a:xfrm>
                <a:off x="167195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a:extLst>
                <a:ext uri="{FF2B5EF4-FFF2-40B4-BE49-F238E27FC236}">
                  <a16:creationId xmlns:a16="http://schemas.microsoft.com/office/drawing/2014/main" id="{4FF4BD9C-1C38-4086-BCEC-60984C2EAAAF}"/>
                </a:ext>
              </a:extLst>
            </p:cNvPr>
            <p:cNvCxnSpPr/>
            <p:nvPr/>
          </p:nvCxnSpPr>
          <p:spPr>
            <a:xfrm>
              <a:off x="8805668" y="2247320"/>
              <a:ext cx="551349"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90C685C-C50F-45D6-B671-2E0B81C8B215}"/>
                </a:ext>
              </a:extLst>
            </p:cNvPr>
            <p:cNvCxnSpPr/>
            <p:nvPr/>
          </p:nvCxnSpPr>
          <p:spPr>
            <a:xfrm>
              <a:off x="8812396" y="2829932"/>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9F48CDE-92BD-4453-82F9-C4C4D87CEE57}"/>
                </a:ext>
              </a:extLst>
            </p:cNvPr>
            <p:cNvCxnSpPr/>
            <p:nvPr/>
          </p:nvCxnSpPr>
          <p:spPr>
            <a:xfrm>
              <a:off x="8805668" y="3516333"/>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F72E2E2-92EB-4926-8349-A4BF41E025A8}"/>
                </a:ext>
              </a:extLst>
            </p:cNvPr>
            <p:cNvCxnSpPr/>
            <p:nvPr/>
          </p:nvCxnSpPr>
          <p:spPr>
            <a:xfrm>
              <a:off x="8805668" y="4189532"/>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4" name="Right Brace 33">
              <a:extLst>
                <a:ext uri="{FF2B5EF4-FFF2-40B4-BE49-F238E27FC236}">
                  <a16:creationId xmlns:a16="http://schemas.microsoft.com/office/drawing/2014/main" id="{5C08E23F-6CE3-4EF1-8486-A7EC551E0682}"/>
                </a:ext>
              </a:extLst>
            </p:cNvPr>
            <p:cNvSpPr/>
            <p:nvPr/>
          </p:nvSpPr>
          <p:spPr>
            <a:xfrm>
              <a:off x="9454158" y="2119694"/>
              <a:ext cx="158894" cy="212262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a:latin typeface="Calibri" panose="020F0502020204030204" pitchFamily="34" charset="0"/>
                <a:ea typeface="Calibri" panose="020F0502020204030204" pitchFamily="34" charset="0"/>
                <a:cs typeface="Calibri" panose="020F0502020204030204" pitchFamily="34" charset="0"/>
              </a:endParaRPr>
            </a:p>
          </p:txBody>
        </p:sp>
        <p:grpSp>
          <p:nvGrpSpPr>
            <p:cNvPr id="35" name="Group 34">
              <a:extLst>
                <a:ext uri="{FF2B5EF4-FFF2-40B4-BE49-F238E27FC236}">
                  <a16:creationId xmlns:a16="http://schemas.microsoft.com/office/drawing/2014/main" id="{99004906-0C6E-469F-81A7-B3F9BD4C37E2}"/>
                </a:ext>
              </a:extLst>
            </p:cNvPr>
            <p:cNvGrpSpPr/>
            <p:nvPr/>
          </p:nvGrpSpPr>
          <p:grpSpPr>
            <a:xfrm>
              <a:off x="3799246" y="2227412"/>
              <a:ext cx="1836506" cy="710187"/>
              <a:chOff x="52705" y="1752600"/>
              <a:chExt cx="2147570" cy="828675"/>
            </a:xfrm>
            <a:solidFill>
              <a:srgbClr val="92D050"/>
            </a:solidFill>
          </p:grpSpPr>
          <p:sp>
            <p:nvSpPr>
              <p:cNvPr id="46" name="Rectangle 45">
                <a:extLst>
                  <a:ext uri="{FF2B5EF4-FFF2-40B4-BE49-F238E27FC236}">
                    <a16:creationId xmlns:a16="http://schemas.microsoft.com/office/drawing/2014/main" id="{EA3D98C5-EB22-4B8E-AAD5-6CED2E15BDC6}"/>
                  </a:ext>
                </a:extLst>
              </p:cNvPr>
              <p:cNvSpPr/>
              <p:nvPr/>
            </p:nvSpPr>
            <p:spPr>
              <a:xfrm>
                <a:off x="581025" y="1752600"/>
                <a:ext cx="1085850" cy="82867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alibri" panose="020F0502020204030204" pitchFamily="34" charset="0"/>
                    <a:ea typeface="Calibri" panose="020F0502020204030204" pitchFamily="34" charset="0"/>
                    <a:cs typeface="Calibri" panose="020F0502020204030204" pitchFamily="34" charset="0"/>
                  </a:rPr>
                  <a:t>AI Module (AIM)</a:t>
                </a:r>
              </a:p>
            </p:txBody>
          </p:sp>
          <p:cxnSp>
            <p:nvCxnSpPr>
              <p:cNvPr id="47" name="Straight Arrow Connector 46">
                <a:extLst>
                  <a:ext uri="{FF2B5EF4-FFF2-40B4-BE49-F238E27FC236}">
                    <a16:creationId xmlns:a16="http://schemas.microsoft.com/office/drawing/2014/main" id="{7827BFA0-74B7-42F8-8D07-B53EBF4ABD35}"/>
                  </a:ext>
                </a:extLst>
              </p:cNvPr>
              <p:cNvCxnSpPr/>
              <p:nvPr/>
            </p:nvCxnSpPr>
            <p:spPr>
              <a:xfrm>
                <a:off x="5270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C3456C8-58D7-4B86-9EA9-94BB65ABBFDD}"/>
                  </a:ext>
                </a:extLst>
              </p:cNvPr>
              <p:cNvCxnSpPr/>
              <p:nvPr/>
            </p:nvCxnSpPr>
            <p:spPr>
              <a:xfrm>
                <a:off x="5270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7338612-70D6-431E-B637-95E2FBBFDA50}"/>
                  </a:ext>
                </a:extLst>
              </p:cNvPr>
              <p:cNvCxnSpPr/>
              <p:nvPr/>
            </p:nvCxnSpPr>
            <p:spPr>
              <a:xfrm>
                <a:off x="5270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2A778244-5975-40B2-A39D-F679A8AC5F5C}"/>
                  </a:ext>
                </a:extLst>
              </p:cNvPr>
              <p:cNvCxnSpPr/>
              <p:nvPr/>
            </p:nvCxnSpPr>
            <p:spPr>
              <a:xfrm>
                <a:off x="1671955" y="1941293"/>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5139A0F5-6BFF-4F47-BBB3-0235579AE4F9}"/>
                  </a:ext>
                </a:extLst>
              </p:cNvPr>
              <p:cNvCxnSpPr/>
              <p:nvPr/>
            </p:nvCxnSpPr>
            <p:spPr>
              <a:xfrm>
                <a:off x="1671955" y="21794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AE080DF-1EEB-4C10-B547-F190EDBA96F5}"/>
                  </a:ext>
                </a:extLst>
              </p:cNvPr>
              <p:cNvCxnSpPr/>
              <p:nvPr/>
            </p:nvCxnSpPr>
            <p:spPr>
              <a:xfrm>
                <a:off x="1671955" y="2408018"/>
                <a:ext cx="528320" cy="0"/>
              </a:xfrm>
              <a:prstGeom prst="straightConnector1">
                <a:avLst/>
              </a:prstGeom>
              <a:grpFill/>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DBCC51A1-B590-4A00-911D-3D5F63F740E5}"/>
                </a:ext>
              </a:extLst>
            </p:cNvPr>
            <p:cNvSpPr txBox="1"/>
            <p:nvPr/>
          </p:nvSpPr>
          <p:spPr>
            <a:xfrm>
              <a:off x="2229104" y="2739493"/>
              <a:ext cx="509171" cy="772471"/>
            </a:xfrm>
            <a:prstGeom prst="rect">
              <a:avLst/>
            </a:prstGeom>
            <a:noFill/>
          </p:spPr>
          <p:txBody>
            <a:bodyPr vert="vert270" wrap="none" rtlCol="0">
              <a:spAutoFit/>
            </a:bodyPr>
            <a:lstStyle/>
            <a:p>
              <a:r>
                <a:rPr lang="en-GB" sz="1600" dirty="0">
                  <a:latin typeface="Calibri" panose="020F0502020204030204" pitchFamily="34" charset="0"/>
                  <a:ea typeface="Calibri" panose="020F0502020204030204" pitchFamily="34" charset="0"/>
                  <a:cs typeface="Calibri" panose="020F0502020204030204" pitchFamily="34" charset="0"/>
                </a:rPr>
                <a:t>Inputs</a:t>
              </a:r>
            </a:p>
          </p:txBody>
        </p:sp>
        <p:sp>
          <p:nvSpPr>
            <p:cNvPr id="37" name="TextBox 36">
              <a:extLst>
                <a:ext uri="{FF2B5EF4-FFF2-40B4-BE49-F238E27FC236}">
                  <a16:creationId xmlns:a16="http://schemas.microsoft.com/office/drawing/2014/main" id="{347C71E4-9C41-417A-8D35-1B2EB1264766}"/>
                </a:ext>
              </a:extLst>
            </p:cNvPr>
            <p:cNvSpPr txBox="1"/>
            <p:nvPr/>
          </p:nvSpPr>
          <p:spPr>
            <a:xfrm>
              <a:off x="9608044" y="2762786"/>
              <a:ext cx="509171" cy="965789"/>
            </a:xfrm>
            <a:prstGeom prst="rect">
              <a:avLst/>
            </a:prstGeom>
            <a:noFill/>
          </p:spPr>
          <p:txBody>
            <a:bodyPr vert="vert" wrap="none" rtlCol="0">
              <a:spAutoFit/>
            </a:bodyPr>
            <a:lstStyle/>
            <a:p>
              <a:r>
                <a:rPr lang="en-GB" sz="1600" dirty="0">
                  <a:latin typeface="Calibri" panose="020F0502020204030204" pitchFamily="34" charset="0"/>
                  <a:ea typeface="Calibri" panose="020F0502020204030204" pitchFamily="34" charset="0"/>
                  <a:cs typeface="Calibri" panose="020F0502020204030204" pitchFamily="34" charset="0"/>
                </a:rPr>
                <a:t>Outputs</a:t>
              </a:r>
            </a:p>
          </p:txBody>
        </p:sp>
        <p:sp>
          <p:nvSpPr>
            <p:cNvPr id="38" name="Rectangle 37">
              <a:extLst>
                <a:ext uri="{FF2B5EF4-FFF2-40B4-BE49-F238E27FC236}">
                  <a16:creationId xmlns:a16="http://schemas.microsoft.com/office/drawing/2014/main" id="{3ED8D8D8-FA66-409A-8F16-AD11658BF1E2}"/>
                </a:ext>
              </a:extLst>
            </p:cNvPr>
            <p:cNvSpPr/>
            <p:nvPr/>
          </p:nvSpPr>
          <p:spPr>
            <a:xfrm>
              <a:off x="3693244" y="3487231"/>
              <a:ext cx="1166789" cy="650159"/>
            </a:xfrm>
            <a:prstGeom prst="rect">
              <a:avLst/>
            </a:prstGeom>
            <a:solidFill>
              <a:srgbClr val="7DD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Internal</a:t>
              </a:r>
            </a:p>
            <a:p>
              <a:pPr algn="ct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Storage</a:t>
              </a:r>
            </a:p>
          </p:txBody>
        </p:sp>
        <p:cxnSp>
          <p:nvCxnSpPr>
            <p:cNvPr id="39" name="Straight Connector 38">
              <a:extLst>
                <a:ext uri="{FF2B5EF4-FFF2-40B4-BE49-F238E27FC236}">
                  <a16:creationId xmlns:a16="http://schemas.microsoft.com/office/drawing/2014/main" id="{CA4F42ED-82A2-4458-8211-652DBF5596CC}"/>
                </a:ext>
              </a:extLst>
            </p:cNvPr>
            <p:cNvCxnSpPr>
              <a:cxnSpLocks/>
            </p:cNvCxnSpPr>
            <p:nvPr/>
          </p:nvCxnSpPr>
          <p:spPr>
            <a:xfrm>
              <a:off x="3693244" y="3372438"/>
              <a:ext cx="11667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D158DCB-343B-4CCC-8630-7600C7F05FB1}"/>
                </a:ext>
              </a:extLst>
            </p:cNvPr>
            <p:cNvCxnSpPr/>
            <p:nvPr/>
          </p:nvCxnSpPr>
          <p:spPr>
            <a:xfrm>
              <a:off x="2819516" y="2250866"/>
              <a:ext cx="551349"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BF8A33B-27B9-4A7F-B023-5A45D121127D}"/>
                </a:ext>
              </a:extLst>
            </p:cNvPr>
            <p:cNvCxnSpPr/>
            <p:nvPr/>
          </p:nvCxnSpPr>
          <p:spPr>
            <a:xfrm>
              <a:off x="2826244" y="2833478"/>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0B73420-878D-434F-A4E6-1B158E964BD3}"/>
                </a:ext>
              </a:extLst>
            </p:cNvPr>
            <p:cNvCxnSpPr/>
            <p:nvPr/>
          </p:nvCxnSpPr>
          <p:spPr>
            <a:xfrm>
              <a:off x="2819516" y="3519879"/>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BD39471-00F8-4E1E-948A-3D6365BA98DB}"/>
                </a:ext>
              </a:extLst>
            </p:cNvPr>
            <p:cNvCxnSpPr/>
            <p:nvPr/>
          </p:nvCxnSpPr>
          <p:spPr>
            <a:xfrm>
              <a:off x="2819516" y="4193078"/>
              <a:ext cx="582712" cy="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Right Brace 43">
              <a:extLst>
                <a:ext uri="{FF2B5EF4-FFF2-40B4-BE49-F238E27FC236}">
                  <a16:creationId xmlns:a16="http://schemas.microsoft.com/office/drawing/2014/main" id="{756E0AFD-DEB7-41FC-8D00-48C615D8580F}"/>
                </a:ext>
              </a:extLst>
            </p:cNvPr>
            <p:cNvSpPr/>
            <p:nvPr/>
          </p:nvSpPr>
          <p:spPr>
            <a:xfrm rot="10800000">
              <a:off x="2638674" y="2123240"/>
              <a:ext cx="158894" cy="212262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a:latin typeface="Calibri" panose="020F0502020204030204" pitchFamily="34" charset="0"/>
                <a:ea typeface="Calibri" panose="020F0502020204030204" pitchFamily="34" charset="0"/>
                <a:cs typeface="Calibri" panose="020F0502020204030204" pitchFamily="34" charset="0"/>
              </a:endParaRPr>
            </a:p>
          </p:txBody>
        </p:sp>
        <p:sp>
          <p:nvSpPr>
            <p:cNvPr id="45" name="Rectangle 44">
              <a:extLst>
                <a:ext uri="{FF2B5EF4-FFF2-40B4-BE49-F238E27FC236}">
                  <a16:creationId xmlns:a16="http://schemas.microsoft.com/office/drawing/2014/main" id="{9CBADA21-03BD-4E0D-ABAF-C92B2D49091E}"/>
                </a:ext>
              </a:extLst>
            </p:cNvPr>
            <p:cNvSpPr/>
            <p:nvPr/>
          </p:nvSpPr>
          <p:spPr>
            <a:xfrm>
              <a:off x="1286524" y="2119694"/>
              <a:ext cx="942580" cy="2172770"/>
            </a:xfrm>
            <a:prstGeom prst="rect">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latin typeface="Calibri" panose="020F0502020204030204" pitchFamily="34" charset="0"/>
                  <a:ea typeface="Calibri" panose="020F0502020204030204" pitchFamily="34" charset="0"/>
                  <a:cs typeface="Calibri" panose="020F0502020204030204" pitchFamily="34" charset="0"/>
                </a:rPr>
                <a:t>User Agent</a:t>
              </a:r>
            </a:p>
          </p:txBody>
        </p:sp>
      </p:grpSp>
      <p:sp>
        <p:nvSpPr>
          <p:cNvPr id="74" name="TextBox 73">
            <a:extLst>
              <a:ext uri="{FF2B5EF4-FFF2-40B4-BE49-F238E27FC236}">
                <a16:creationId xmlns:a16="http://schemas.microsoft.com/office/drawing/2014/main" id="{4972912F-E411-431E-AE45-42D843EC1000}"/>
              </a:ext>
            </a:extLst>
          </p:cNvPr>
          <p:cNvSpPr txBox="1"/>
          <p:nvPr/>
        </p:nvSpPr>
        <p:spPr>
          <a:xfrm>
            <a:off x="6794283" y="5415879"/>
            <a:ext cx="2975879" cy="523220"/>
          </a:xfrm>
          <a:prstGeom prst="rect">
            <a:avLst/>
          </a:prstGeom>
          <a:noFill/>
        </p:spPr>
        <p:txBody>
          <a:bodyPr wrap="none" rtlCol="0">
            <a:spAutoFit/>
          </a:bodyPr>
          <a:lstStyle/>
          <a:p>
            <a:r>
              <a:rPr lang="en-GB" sz="2800" dirty="0">
                <a:latin typeface="Calibri" panose="020F0502020204030204" pitchFamily="34" charset="0"/>
                <a:ea typeface="Calibri" panose="020F0502020204030204" pitchFamily="34" charset="0"/>
                <a:cs typeface="Calibri" panose="020F0502020204030204" pitchFamily="34" charset="0"/>
              </a:rPr>
              <a:t>AI Framework (AIF)</a:t>
            </a:r>
          </a:p>
        </p:txBody>
      </p:sp>
      <p:sp>
        <p:nvSpPr>
          <p:cNvPr id="81" name="Arrow: Right 80">
            <a:hlinkClick r:id="rId3" action="ppaction://hlinksldjump"/>
            <a:extLst>
              <a:ext uri="{FF2B5EF4-FFF2-40B4-BE49-F238E27FC236}">
                <a16:creationId xmlns:a16="http://schemas.microsoft.com/office/drawing/2014/main" id="{5CF17428-3B4A-4449-B6A6-C542D996A02C}"/>
              </a:ext>
            </a:extLst>
          </p:cNvPr>
          <p:cNvSpPr/>
          <p:nvPr/>
        </p:nvSpPr>
        <p:spPr>
          <a:xfrm rot="10800000">
            <a:off x="354562" y="6065189"/>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168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animBg="1"/>
      <p:bldP spid="8" grpId="0"/>
      <p:bldP spid="10" grpId="0"/>
      <p:bldP spid="12" grpId="0" animBg="1"/>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0E0880-9B63-43EF-8481-DEFBF725F800}"/>
              </a:ext>
            </a:extLst>
          </p:cNvPr>
          <p:cNvSpPr>
            <a:spLocks noGrp="1"/>
          </p:cNvSpPr>
          <p:nvPr>
            <p:ph type="title"/>
          </p:nvPr>
        </p:nvSpPr>
        <p:spPr/>
        <p:txBody>
          <a:bodyPr/>
          <a:lstStyle/>
          <a:p>
            <a:r>
              <a:rPr lang="en-GB" dirty="0"/>
              <a:t>High-quality and timely available standards</a:t>
            </a:r>
          </a:p>
        </p:txBody>
      </p:sp>
      <p:sp>
        <p:nvSpPr>
          <p:cNvPr id="6" name="Content Placeholder 5">
            <a:extLst>
              <a:ext uri="{FF2B5EF4-FFF2-40B4-BE49-F238E27FC236}">
                <a16:creationId xmlns:a16="http://schemas.microsoft.com/office/drawing/2014/main" id="{64ADFB34-F0A1-4C24-9FD3-9FE4E1DF6237}"/>
              </a:ext>
            </a:extLst>
          </p:cNvPr>
          <p:cNvSpPr>
            <a:spLocks noGrp="1"/>
          </p:cNvSpPr>
          <p:nvPr>
            <p:ph idx="1"/>
          </p:nvPr>
        </p:nvSpPr>
        <p:spPr>
          <a:xfrm>
            <a:off x="838200" y="1845289"/>
            <a:ext cx="10515600" cy="1325563"/>
          </a:xfrm>
        </p:spPr>
        <p:txBody>
          <a:bodyPr/>
          <a:lstStyle/>
          <a:p>
            <a:r>
              <a:rPr lang="en-GB" sz="2800" b="1" dirty="0">
                <a:highlight>
                  <a:srgbClr val="FFFF00"/>
                </a:highlight>
              </a:rPr>
              <a:t>Before</a:t>
            </a:r>
            <a:r>
              <a:rPr lang="en-GB" sz="2800" dirty="0">
                <a:highlight>
                  <a:srgbClr val="FFFF00"/>
                </a:highlight>
              </a:rPr>
              <a:t> initiating a standard</a:t>
            </a:r>
            <a:r>
              <a:rPr lang="en-GB" sz="2800" dirty="0"/>
              <a:t>, </a:t>
            </a:r>
            <a:r>
              <a:rPr lang="en-GB" sz="2800" i="1" u="sng" dirty="0"/>
              <a:t>Active Members </a:t>
            </a:r>
            <a:r>
              <a:rPr lang="en-GB" sz="2800" b="1" dirty="0"/>
              <a:t>develop &amp; adopt</a:t>
            </a:r>
            <a:r>
              <a:rPr lang="en-GB" sz="2800" dirty="0"/>
              <a:t> the Framework Licence (</a:t>
            </a:r>
            <a:r>
              <a:rPr lang="en-GB" sz="2800" dirty="0" err="1"/>
              <a:t>FWL</a:t>
            </a:r>
            <a:r>
              <a:rPr lang="en-GB" sz="2800" dirty="0"/>
              <a:t>) without </a:t>
            </a:r>
            <a:r>
              <a:rPr lang="en-GB" sz="2800" i="1" dirty="0"/>
              <a:t>values: $, %, dates etc.</a:t>
            </a:r>
          </a:p>
          <a:p>
            <a:endParaRPr lang="en-GB" dirty="0"/>
          </a:p>
        </p:txBody>
      </p:sp>
      <p:sp>
        <p:nvSpPr>
          <p:cNvPr id="7" name="Content Placeholder 5">
            <a:extLst>
              <a:ext uri="{FF2B5EF4-FFF2-40B4-BE49-F238E27FC236}">
                <a16:creationId xmlns:a16="http://schemas.microsoft.com/office/drawing/2014/main" id="{A8F3FDFF-999D-4BFD-AB80-5DC7265BE443}"/>
              </a:ext>
            </a:extLst>
          </p:cNvPr>
          <p:cNvSpPr txBox="1">
            <a:spLocks/>
          </p:cNvSpPr>
          <p:nvPr/>
        </p:nvSpPr>
        <p:spPr>
          <a:xfrm>
            <a:off x="833286" y="3295545"/>
            <a:ext cx="10896598" cy="14238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a:pPr>
            <a:r>
              <a:rPr lang="en-GB" sz="2800" b="1" dirty="0">
                <a:highlight>
                  <a:srgbClr val="00FFFF"/>
                </a:highlight>
              </a:rPr>
              <a:t>During</a:t>
            </a:r>
            <a:r>
              <a:rPr lang="en-GB" sz="2800" dirty="0">
                <a:highlight>
                  <a:srgbClr val="00FFFF"/>
                </a:highlight>
              </a:rPr>
              <a:t> the development</a:t>
            </a:r>
            <a:r>
              <a:rPr lang="en-GB" sz="2800" dirty="0"/>
              <a:t>, </a:t>
            </a:r>
            <a:r>
              <a:rPr lang="en-GB" sz="2800" i="1" u="sng" dirty="0"/>
              <a:t>any Member </a:t>
            </a:r>
            <a:r>
              <a:rPr lang="en-GB" sz="2800" i="0" dirty="0"/>
              <a:t>making a contribution</a:t>
            </a:r>
            <a:r>
              <a:rPr lang="en-GB" sz="2800" dirty="0"/>
              <a:t> </a:t>
            </a:r>
            <a:r>
              <a:rPr lang="en-GB" sz="2800" b="1" dirty="0"/>
              <a:t>declares</a:t>
            </a:r>
            <a:r>
              <a:rPr lang="en-GB" sz="2800" dirty="0"/>
              <a:t> it will make its licences timely </a:t>
            </a:r>
            <a:r>
              <a:rPr lang="en-GB" dirty="0"/>
              <a:t>available according </a:t>
            </a:r>
            <a:r>
              <a:rPr lang="en-GB" sz="2800" dirty="0"/>
              <a:t>to the </a:t>
            </a:r>
            <a:r>
              <a:rPr lang="en-GB" sz="2800" dirty="0" err="1"/>
              <a:t>FWL</a:t>
            </a:r>
            <a:r>
              <a:rPr lang="en-GB" sz="2800" dirty="0"/>
              <a:t>.</a:t>
            </a:r>
          </a:p>
          <a:p>
            <a:pPr marL="0" indent="0">
              <a:buNone/>
            </a:pPr>
            <a:endParaRPr lang="en-GB" dirty="0"/>
          </a:p>
        </p:txBody>
      </p:sp>
      <p:sp>
        <p:nvSpPr>
          <p:cNvPr id="8" name="Content Placeholder 5">
            <a:extLst>
              <a:ext uri="{FF2B5EF4-FFF2-40B4-BE49-F238E27FC236}">
                <a16:creationId xmlns:a16="http://schemas.microsoft.com/office/drawing/2014/main" id="{87B9DFFA-C5A9-4722-96D6-6DF1BD9CE71A}"/>
              </a:ext>
            </a:extLst>
          </p:cNvPr>
          <p:cNvSpPr txBox="1">
            <a:spLocks/>
          </p:cNvSpPr>
          <p:nvPr/>
        </p:nvSpPr>
        <p:spPr>
          <a:xfrm>
            <a:off x="833286" y="4837414"/>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2800" b="1" dirty="0">
                <a:highlight>
                  <a:srgbClr val="00FF00"/>
                </a:highlight>
              </a:rPr>
              <a:t>After </a:t>
            </a:r>
            <a:r>
              <a:rPr lang="en-GB" sz="2800" dirty="0">
                <a:highlight>
                  <a:srgbClr val="00FF00"/>
                </a:highlight>
              </a:rPr>
              <a:t>the development</a:t>
            </a:r>
            <a:r>
              <a:rPr lang="en-GB" sz="2800" dirty="0"/>
              <a:t>, </a:t>
            </a:r>
            <a:r>
              <a:rPr lang="en-GB" sz="2800" i="1" u="sng" dirty="0"/>
              <a:t>Members holding IP</a:t>
            </a:r>
            <a:r>
              <a:rPr lang="en-GB" sz="2800" dirty="0"/>
              <a:t> in the standard</a:t>
            </a:r>
            <a:r>
              <a:rPr lang="en-GB" sz="2800" b="1" dirty="0"/>
              <a:t> select</a:t>
            </a:r>
            <a:r>
              <a:rPr lang="en-GB" sz="2800" dirty="0"/>
              <a:t> preferred patent pool administrator.</a:t>
            </a:r>
          </a:p>
        </p:txBody>
      </p:sp>
      <p:sp>
        <p:nvSpPr>
          <p:cNvPr id="9" name="Arrow: Right 8">
            <a:hlinkClick r:id="rId2" action="ppaction://hlinksldjump"/>
            <a:extLst>
              <a:ext uri="{FF2B5EF4-FFF2-40B4-BE49-F238E27FC236}">
                <a16:creationId xmlns:a16="http://schemas.microsoft.com/office/drawing/2014/main" id="{691118BE-A24D-4261-BE11-E1BA08D8A385}"/>
              </a:ext>
            </a:extLst>
          </p:cNvPr>
          <p:cNvSpPr/>
          <p:nvPr/>
        </p:nvSpPr>
        <p:spPr>
          <a:xfrm rot="10800000">
            <a:off x="354562" y="6065189"/>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301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F84A-11CF-43A5-80AB-6121E4839150}"/>
              </a:ext>
            </a:extLst>
          </p:cNvPr>
          <p:cNvSpPr>
            <a:spLocks noGrp="1"/>
          </p:cNvSpPr>
          <p:nvPr>
            <p:ph type="title"/>
          </p:nvPr>
        </p:nvSpPr>
        <p:spPr>
          <a:xfrm>
            <a:off x="678428" y="609676"/>
            <a:ext cx="11080954" cy="1761387"/>
          </a:xfrm>
        </p:spPr>
        <p:txBody>
          <a:bodyPr>
            <a:normAutofit/>
          </a:bodyPr>
          <a:lstStyle/>
          <a:p>
            <a:r>
              <a:rPr lang="en-GB" dirty="0">
                <a:ea typeface="Calibri" panose="020F0502020204030204" pitchFamily="34" charset="0"/>
              </a:rPr>
              <a:t>If we want </a:t>
            </a:r>
            <a:r>
              <a:rPr lang="en-GB" dirty="0">
                <a:highlight>
                  <a:srgbClr val="00FF00"/>
                </a:highlight>
                <a:ea typeface="Calibri" panose="020F0502020204030204" pitchFamily="34" charset="0"/>
              </a:rPr>
              <a:t>Good education </a:t>
            </a:r>
            <a:r>
              <a:rPr lang="en-GB" dirty="0">
                <a:ea typeface="Calibri" panose="020F0502020204030204" pitchFamily="34" charset="0"/>
              </a:rPr>
              <a:t>for humans</a:t>
            </a:r>
            <a:br>
              <a:rPr lang="en-GB" dirty="0">
                <a:ea typeface="Calibri" panose="020F0502020204030204" pitchFamily="34" charset="0"/>
              </a:rPr>
            </a:br>
            <a:r>
              <a:rPr lang="en-GB" dirty="0">
                <a:latin typeface="Calibri" panose="020F0502020204030204" pitchFamily="34" charset="0"/>
                <a:ea typeface="Calibri" panose="020F0502020204030204" pitchFamily="34" charset="0"/>
                <a:cs typeface="Calibri" panose="020F0502020204030204" pitchFamily="34" charset="0"/>
              </a:rPr>
              <a:t>we should want </a:t>
            </a:r>
            <a:r>
              <a:rPr lang="en-GB" dirty="0">
                <a:highlight>
                  <a:srgbClr val="00FFFF"/>
                </a:highlight>
                <a:latin typeface="Calibri" panose="020F0502020204030204" pitchFamily="34" charset="0"/>
                <a:ea typeface="Calibri" panose="020F0502020204030204" pitchFamily="34" charset="0"/>
                <a:cs typeface="Calibri" panose="020F0502020204030204" pitchFamily="34" charset="0"/>
              </a:rPr>
              <a:t>Good training </a:t>
            </a:r>
            <a:r>
              <a:rPr lang="en-GB" dirty="0">
                <a:latin typeface="Calibri" panose="020F0502020204030204" pitchFamily="34" charset="0"/>
                <a:ea typeface="Calibri" panose="020F0502020204030204" pitchFamily="34" charset="0"/>
                <a:cs typeface="Calibri" panose="020F0502020204030204" pitchFamily="34" charset="0"/>
              </a:rPr>
              <a:t>for AI</a:t>
            </a:r>
            <a:endParaRPr lang="en-GB" dirty="0">
              <a:ea typeface="Calibri" panose="020F0502020204030204" pitchFamily="34" charset="0"/>
            </a:endParaRPr>
          </a:p>
        </p:txBody>
      </p:sp>
      <p:sp>
        <p:nvSpPr>
          <p:cNvPr id="3" name="Content Placeholder 2">
            <a:extLst>
              <a:ext uri="{FF2B5EF4-FFF2-40B4-BE49-F238E27FC236}">
                <a16:creationId xmlns:a16="http://schemas.microsoft.com/office/drawing/2014/main" id="{AF6547CD-578B-429E-B556-7EC1D6702AA2}"/>
              </a:ext>
            </a:extLst>
          </p:cNvPr>
          <p:cNvSpPr>
            <a:spLocks noGrp="1"/>
          </p:cNvSpPr>
          <p:nvPr>
            <p:ph idx="1"/>
          </p:nvPr>
        </p:nvSpPr>
        <p:spPr>
          <a:xfrm>
            <a:off x="838200" y="2641700"/>
            <a:ext cx="10515600" cy="560490"/>
          </a:xfrm>
        </p:spPr>
        <p:txBody>
          <a:bodyPr/>
          <a:lstStyle/>
          <a:p>
            <a:r>
              <a:rPr lang="en-GB" sz="2800" dirty="0">
                <a:ea typeface="Calibri" panose="020F0502020204030204" pitchFamily="34" charset="0"/>
              </a:rPr>
              <a:t>AI will </a:t>
            </a:r>
            <a:r>
              <a:rPr lang="en-GB" sz="2800" b="1" dirty="0">
                <a:ea typeface="Calibri" panose="020F0502020204030204" pitchFamily="34" charset="0"/>
              </a:rPr>
              <a:t>impact humans </a:t>
            </a:r>
            <a:r>
              <a:rPr lang="en-GB" sz="2800" dirty="0">
                <a:ea typeface="Calibri" panose="020F0502020204030204" pitchFamily="34" charset="0"/>
              </a:rPr>
              <a:t>more and more.</a:t>
            </a:r>
            <a:endParaRPr lang="en-GB" dirty="0">
              <a:ea typeface="Calibri" panose="020F0502020204030204" pitchFamily="34" charset="0"/>
            </a:endParaRPr>
          </a:p>
        </p:txBody>
      </p:sp>
      <p:sp>
        <p:nvSpPr>
          <p:cNvPr id="6" name="Content Placeholder 2">
            <a:extLst>
              <a:ext uri="{FF2B5EF4-FFF2-40B4-BE49-F238E27FC236}">
                <a16:creationId xmlns:a16="http://schemas.microsoft.com/office/drawing/2014/main" id="{60C190D7-902B-4F3D-81CF-52AAD32EEA84}"/>
              </a:ext>
            </a:extLst>
          </p:cNvPr>
          <p:cNvSpPr txBox="1">
            <a:spLocks/>
          </p:cNvSpPr>
          <p:nvPr/>
        </p:nvSpPr>
        <p:spPr>
          <a:xfrm>
            <a:off x="838200" y="4175537"/>
            <a:ext cx="10754032" cy="11633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Calibri" panose="020F0502020204030204" pitchFamily="34" charset="0"/>
                <a:ea typeface="Calibri" panose="020F0502020204030204" pitchFamily="34" charset="0"/>
                <a:cs typeface="Calibri" panose="020F0502020204030204" pitchFamily="34" charset="0"/>
              </a:rPr>
              <a:t>MPAI-appointed Assessors </a:t>
            </a:r>
            <a:r>
              <a:rPr lang="en-GB" b="1" dirty="0">
                <a:latin typeface="Calibri" panose="020F0502020204030204" pitchFamily="34" charset="0"/>
                <a:ea typeface="Calibri" panose="020F0502020204030204" pitchFamily="34" charset="0"/>
                <a:cs typeface="Calibri" panose="020F0502020204030204" pitchFamily="34" charset="0"/>
              </a:rPr>
              <a:t>assess 4 Performance features </a:t>
            </a:r>
            <a:r>
              <a:rPr lang="en-GB" dirty="0">
                <a:latin typeface="Calibri" panose="020F0502020204030204" pitchFamily="34" charset="0"/>
                <a:ea typeface="Calibri" panose="020F0502020204030204" pitchFamily="34" charset="0"/>
                <a:cs typeface="Calibri" panose="020F0502020204030204" pitchFamily="34" charset="0"/>
              </a:rPr>
              <a:t>of an implementation: Reliability, Robustness, Fairness and Replicability.</a:t>
            </a:r>
          </a:p>
        </p:txBody>
      </p:sp>
      <p:sp>
        <p:nvSpPr>
          <p:cNvPr id="7" name="Content Placeholder 2">
            <a:extLst>
              <a:ext uri="{FF2B5EF4-FFF2-40B4-BE49-F238E27FC236}">
                <a16:creationId xmlns:a16="http://schemas.microsoft.com/office/drawing/2014/main" id="{8A8E43D0-9DAA-45EB-B7F6-A69201102EA7}"/>
              </a:ext>
            </a:extLst>
          </p:cNvPr>
          <p:cNvSpPr txBox="1">
            <a:spLocks/>
          </p:cNvSpPr>
          <p:nvPr/>
        </p:nvSpPr>
        <p:spPr>
          <a:xfrm>
            <a:off x="862779" y="5330825"/>
            <a:ext cx="10515600" cy="9372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Calibri" panose="020F0502020204030204" pitchFamily="34" charset="0"/>
                <a:ea typeface="Calibri" panose="020F0502020204030204" pitchFamily="34" charset="0"/>
                <a:cs typeface="Calibri" panose="020F0502020204030204" pitchFamily="34" charset="0"/>
              </a:rPr>
              <a:t>Users can </a:t>
            </a:r>
            <a:r>
              <a:rPr lang="en-GB" b="1" dirty="0">
                <a:latin typeface="Calibri" panose="020F0502020204030204" pitchFamily="34" charset="0"/>
                <a:ea typeface="Calibri" panose="020F0502020204030204" pitchFamily="34" charset="0"/>
                <a:cs typeface="Calibri" panose="020F0502020204030204" pitchFamily="34" charset="0"/>
              </a:rPr>
              <a:t>make informed decisions </a:t>
            </a:r>
            <a:r>
              <a:rPr lang="en-GB" dirty="0">
                <a:latin typeface="Calibri" panose="020F0502020204030204" pitchFamily="34" charset="0"/>
                <a:ea typeface="Calibri" panose="020F0502020204030204" pitchFamily="34" charset="0"/>
                <a:cs typeface="Calibri" panose="020F0502020204030204" pitchFamily="34" charset="0"/>
              </a:rPr>
              <a:t>about which MPAI implementation they should use.</a:t>
            </a:r>
          </a:p>
        </p:txBody>
      </p:sp>
      <p:sp>
        <p:nvSpPr>
          <p:cNvPr id="9" name="TextBox 8">
            <a:extLst>
              <a:ext uri="{FF2B5EF4-FFF2-40B4-BE49-F238E27FC236}">
                <a16:creationId xmlns:a16="http://schemas.microsoft.com/office/drawing/2014/main" id="{22323750-E871-48A0-8D8B-10DE3527D62D}"/>
              </a:ext>
            </a:extLst>
          </p:cNvPr>
          <p:cNvSpPr txBox="1"/>
          <p:nvPr/>
        </p:nvSpPr>
        <p:spPr>
          <a:xfrm>
            <a:off x="852947" y="3384355"/>
            <a:ext cx="8313172" cy="480131"/>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GB" sz="2800" dirty="0">
                <a:latin typeface="Calibri" panose="020F0502020204030204" pitchFamily="34" charset="0"/>
                <a:ea typeface="Calibri" panose="020F0502020204030204" pitchFamily="34" charset="0"/>
                <a:cs typeface="Calibri" panose="020F0502020204030204" pitchFamily="34" charset="0"/>
              </a:rPr>
              <a:t>MPAI standards are not enough to guarantee users.</a:t>
            </a:r>
          </a:p>
        </p:txBody>
      </p:sp>
      <p:sp>
        <p:nvSpPr>
          <p:cNvPr id="10" name="Arrow: Right 9">
            <a:hlinkClick r:id="rId3" action="ppaction://hlinksldjump"/>
            <a:extLst>
              <a:ext uri="{FF2B5EF4-FFF2-40B4-BE49-F238E27FC236}">
                <a16:creationId xmlns:a16="http://schemas.microsoft.com/office/drawing/2014/main" id="{15FF514C-D189-4EED-9699-32EA445EFC9C}"/>
              </a:ext>
            </a:extLst>
          </p:cNvPr>
          <p:cNvSpPr/>
          <p:nvPr/>
        </p:nvSpPr>
        <p:spPr>
          <a:xfrm rot="10800000">
            <a:off x="354562" y="6065189"/>
            <a:ext cx="97840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51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21FC4D-AF39-4972-8741-8705893AF1F8}"/>
              </a:ext>
            </a:extLst>
          </p:cNvPr>
          <p:cNvSpPr>
            <a:spLocks noGrp="1"/>
          </p:cNvSpPr>
          <p:nvPr>
            <p:ph type="title"/>
          </p:nvPr>
        </p:nvSpPr>
        <p:spPr>
          <a:xfrm>
            <a:off x="1301260" y="2323164"/>
            <a:ext cx="9182441" cy="1866064"/>
          </a:xfrm>
        </p:spPr>
        <p:txBody>
          <a:bodyPr vert="horz" lIns="91440" tIns="45720" rIns="91440" bIns="45720" rtlCol="0" anchor="b">
            <a:normAutofit/>
          </a:bodyPr>
          <a:lstStyle/>
          <a:p>
            <a:r>
              <a:rPr lang="en-US" sz="4800" kern="1200" dirty="0">
                <a:solidFill>
                  <a:schemeClr val="tx1"/>
                </a:solidFill>
                <a:latin typeface="+mj-lt"/>
                <a:ea typeface="+mj-ea"/>
                <a:cs typeface="+mj-cs"/>
              </a:rPr>
              <a:t>2. The MPAI-CUI standard</a:t>
            </a:r>
          </a:p>
        </p:txBody>
      </p:sp>
      <p:sp>
        <p:nvSpPr>
          <p:cNvPr id="5" name="Text Placeholder 4">
            <a:extLst>
              <a:ext uri="{FF2B5EF4-FFF2-40B4-BE49-F238E27FC236}">
                <a16:creationId xmlns:a16="http://schemas.microsoft.com/office/drawing/2014/main" id="{D6FE69E6-38CA-42BA-8C96-D2FF2F1330FE}"/>
              </a:ext>
            </a:extLst>
          </p:cNvPr>
          <p:cNvSpPr>
            <a:spLocks noGrp="1"/>
          </p:cNvSpPr>
          <p:nvPr>
            <p:ph type="body" idx="1"/>
          </p:nvPr>
        </p:nvSpPr>
        <p:spPr>
          <a:xfrm>
            <a:off x="5642044" y="4698614"/>
            <a:ext cx="5088650" cy="1198120"/>
          </a:xfrm>
        </p:spPr>
        <p:txBody>
          <a:bodyPr vert="horz" lIns="91440" tIns="45720" rIns="91440" bIns="45720" rtlCol="0">
            <a:normAutofit/>
          </a:bodyPr>
          <a:lstStyle/>
          <a:p>
            <a:pPr algn="r"/>
            <a:r>
              <a:rPr lang="en-US" sz="2000" kern="1200" dirty="0">
                <a:solidFill>
                  <a:schemeClr val="tx1"/>
                </a:solidFill>
                <a:latin typeface="+mn-lt"/>
                <a:ea typeface="+mn-ea"/>
                <a:cs typeface="+mn-cs"/>
              </a:rPr>
              <a:t>Prof. Guido </a:t>
            </a:r>
            <a:r>
              <a:rPr lang="en-US" sz="2000" kern="1200" dirty="0" err="1">
                <a:solidFill>
                  <a:schemeClr val="tx1"/>
                </a:solidFill>
                <a:latin typeface="+mn-lt"/>
                <a:ea typeface="+mn-ea"/>
                <a:cs typeface="+mn-cs"/>
              </a:rPr>
              <a:t>Perboli</a:t>
            </a:r>
            <a:endParaRPr lang="en-US" sz="2000" dirty="0">
              <a:solidFill>
                <a:schemeClr val="tx1"/>
              </a:solidFill>
            </a:endParaRPr>
          </a:p>
          <a:p>
            <a:pPr algn="r"/>
            <a:r>
              <a:rPr lang="en-US" sz="2000" kern="1200" dirty="0" err="1">
                <a:solidFill>
                  <a:schemeClr val="tx1"/>
                </a:solidFill>
                <a:latin typeface="+mn-lt"/>
                <a:ea typeface="+mn-ea"/>
                <a:cs typeface="+mn-cs"/>
              </a:rPr>
              <a:t>Politecnico</a:t>
            </a:r>
            <a:r>
              <a:rPr lang="en-US" sz="2000" kern="1200" dirty="0">
                <a:solidFill>
                  <a:schemeClr val="tx1"/>
                </a:solidFill>
                <a:latin typeface="+mn-lt"/>
                <a:ea typeface="+mn-ea"/>
                <a:cs typeface="+mn-cs"/>
              </a:rPr>
              <a:t> di Torino – </a:t>
            </a:r>
            <a:r>
              <a:rPr lang="en-US" sz="2000" kern="1200" dirty="0" err="1">
                <a:solidFill>
                  <a:schemeClr val="tx1"/>
                </a:solidFill>
                <a:latin typeface="+mn-lt"/>
                <a:ea typeface="+mn-ea"/>
                <a:cs typeface="+mn-cs"/>
              </a:rPr>
              <a:t>Arisk</a:t>
            </a:r>
            <a:r>
              <a:rPr lang="en-US" sz="2000" kern="1200" dirty="0">
                <a:solidFill>
                  <a:schemeClr val="tx1"/>
                </a:solidFill>
                <a:latin typeface="+mn-lt"/>
                <a:ea typeface="+mn-ea"/>
                <a:cs typeface="+mn-cs"/>
              </a:rPr>
              <a:t> </a:t>
            </a:r>
            <a:r>
              <a:rPr lang="en-US" sz="2000" kern="1200" dirty="0" err="1">
                <a:solidFill>
                  <a:schemeClr val="tx1"/>
                </a:solidFill>
                <a:latin typeface="+mn-lt"/>
                <a:ea typeface="+mn-ea"/>
                <a:cs typeface="+mn-cs"/>
              </a:rPr>
              <a:t>srl</a:t>
            </a:r>
            <a:endParaRPr lang="en-US" sz="2000" kern="1200" dirty="0">
              <a:solidFill>
                <a:schemeClr val="tx1"/>
              </a:solidFill>
              <a:latin typeface="+mn-lt"/>
              <a:ea typeface="+mn-ea"/>
              <a:cs typeface="+mn-cs"/>
            </a:endParaRPr>
          </a:p>
        </p:txBody>
      </p:sp>
    </p:spTree>
    <p:extLst>
      <p:ext uri="{BB962C8B-B14F-4D97-AF65-F5344CB8AC3E}">
        <p14:creationId xmlns:p14="http://schemas.microsoft.com/office/powerpoint/2010/main" val="97969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B6C3E0-580F-4E21-AA25-D03FC123176E}"/>
              </a:ext>
            </a:extLst>
          </p:cNvPr>
          <p:cNvSpPr>
            <a:spLocks noGrp="1"/>
          </p:cNvSpPr>
          <p:nvPr>
            <p:ph type="title"/>
          </p:nvPr>
        </p:nvSpPr>
        <p:spPr>
          <a:xfrm>
            <a:off x="1006900" y="1188637"/>
            <a:ext cx="3141430" cy="4480726"/>
          </a:xfrm>
        </p:spPr>
        <p:txBody>
          <a:bodyPr>
            <a:noAutofit/>
          </a:bodyPr>
          <a:lstStyle/>
          <a:p>
            <a:pPr algn="r"/>
            <a:r>
              <a:rPr lang="it-IT" sz="2800" b="1" dirty="0"/>
              <a:t>The «AI-</a:t>
            </a:r>
            <a:r>
              <a:rPr lang="it-IT" sz="2800" b="1" dirty="0" err="1"/>
              <a:t>based</a:t>
            </a:r>
            <a:r>
              <a:rPr lang="it-IT" sz="2800" b="1" dirty="0"/>
              <a:t> </a:t>
            </a:r>
            <a:r>
              <a:rPr lang="it-IT" sz="2800" b="1" dirty="0" err="1"/>
              <a:t>Compression</a:t>
            </a:r>
            <a:r>
              <a:rPr lang="it-IT" sz="2800" b="1" dirty="0"/>
              <a:t> and </a:t>
            </a:r>
            <a:r>
              <a:rPr lang="it-IT" sz="2800" b="1" dirty="0" err="1"/>
              <a:t>Understanding</a:t>
            </a:r>
            <a:r>
              <a:rPr lang="it-IT" sz="2800" b="1" dirty="0"/>
              <a:t> of Industrial Data» standard</a:t>
            </a:r>
            <a:br>
              <a:rPr lang="it-IT" sz="2800" b="1" dirty="0"/>
            </a:br>
            <a:r>
              <a:rPr lang="it-IT" sz="1800" i="1" dirty="0"/>
              <a:t>Company Performance </a:t>
            </a:r>
            <a:r>
              <a:rPr lang="it-IT" sz="1800" i="1" dirty="0" err="1"/>
              <a:t>Prediction</a:t>
            </a:r>
            <a:r>
              <a:rPr lang="it-IT" sz="1800" i="1" dirty="0"/>
              <a:t> use case</a:t>
            </a:r>
            <a:endParaRPr lang="en-GB" sz="2800" dirty="0"/>
          </a:p>
        </p:txBody>
      </p:sp>
      <p:sp>
        <p:nvSpPr>
          <p:cNvPr id="5" name="Content Placeholder 4">
            <a:extLst>
              <a:ext uri="{FF2B5EF4-FFF2-40B4-BE49-F238E27FC236}">
                <a16:creationId xmlns:a16="http://schemas.microsoft.com/office/drawing/2014/main" id="{173490F0-316D-405D-89BE-5C0D4D70ADC7}"/>
              </a:ext>
            </a:extLst>
          </p:cNvPr>
          <p:cNvSpPr>
            <a:spLocks noGrp="1"/>
          </p:cNvSpPr>
          <p:nvPr>
            <p:ph idx="1"/>
          </p:nvPr>
        </p:nvSpPr>
        <p:spPr>
          <a:xfrm>
            <a:off x="4943861" y="1084387"/>
            <a:ext cx="6199621" cy="4635693"/>
          </a:xfrm>
        </p:spPr>
        <p:txBody>
          <a:bodyPr anchor="ctr">
            <a:noAutofit/>
          </a:bodyPr>
          <a:lstStyle/>
          <a:p>
            <a:endParaRPr lang="en-GB" sz="2600" dirty="0"/>
          </a:p>
          <a:p>
            <a:endParaRPr lang="en-GB" sz="2600" dirty="0"/>
          </a:p>
          <a:p>
            <a:endParaRPr lang="en-GB" sz="2600" dirty="0"/>
          </a:p>
          <a:p>
            <a:endParaRPr lang="en-GB" sz="2600" dirty="0"/>
          </a:p>
          <a:p>
            <a:r>
              <a:rPr lang="en-GB" sz="2600" dirty="0"/>
              <a:t>Powerful and extensible way to predict the performance of a company</a:t>
            </a:r>
          </a:p>
          <a:p>
            <a:pPr lvl="1"/>
            <a:r>
              <a:rPr lang="en-GB" sz="2600" dirty="0"/>
              <a:t>Financial risks</a:t>
            </a:r>
          </a:p>
          <a:p>
            <a:pPr lvl="1"/>
            <a:r>
              <a:rPr lang="en-GB" sz="2600" dirty="0"/>
              <a:t>Vertical risks (i.e., seismic and cyber)</a:t>
            </a:r>
          </a:p>
          <a:p>
            <a:pPr lvl="0"/>
            <a:r>
              <a:rPr lang="en-GB" sz="2600" dirty="0"/>
              <a:t>Predicts the performance of a company, from its governance, financial and risks data in a given time horizon of prediction. </a:t>
            </a:r>
            <a:endParaRPr lang="it-IT" sz="2600" dirty="0"/>
          </a:p>
          <a:p>
            <a:r>
              <a:rPr lang="en-GB" sz="2600" dirty="0"/>
              <a:t>First standard released by MPAI</a:t>
            </a:r>
          </a:p>
          <a:p>
            <a:endParaRPr lang="en-GB" sz="2600" dirty="0"/>
          </a:p>
          <a:p>
            <a:endParaRPr lang="en-GB" sz="2600" dirty="0"/>
          </a:p>
          <a:p>
            <a:endParaRPr lang="en-GB" sz="2600" dirty="0"/>
          </a:p>
          <a:p>
            <a:endParaRPr lang="en-GB" sz="2600" dirty="0"/>
          </a:p>
        </p:txBody>
      </p:sp>
    </p:spTree>
    <p:extLst>
      <p:ext uri="{BB962C8B-B14F-4D97-AF65-F5344CB8AC3E}">
        <p14:creationId xmlns:p14="http://schemas.microsoft.com/office/powerpoint/2010/main" val="164070496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5203B4B2-E246-4BFF-9F9B-D644B4636EFC}" vid="{4A2A47ED-04B3-410F-B640-45EEF4622E7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MPAI-new</Template>
  <TotalTime>14</TotalTime>
  <Words>1432</Words>
  <Application>Microsoft Office PowerPoint</Application>
  <PresentationFormat>Widescreen</PresentationFormat>
  <Paragraphs>225</Paragraphs>
  <Slides>25</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Avenir Book</vt:lpstr>
      <vt:lpstr>Arial</vt:lpstr>
      <vt:lpstr>Calibri</vt:lpstr>
      <vt:lpstr>Century Gothic</vt:lpstr>
      <vt:lpstr>Wingdings</vt:lpstr>
      <vt:lpstr>Wingdings 3</vt:lpstr>
      <vt:lpstr>Filo</vt:lpstr>
      <vt:lpstr>AI-based Compression and Understanding of Industrial Data (MPAI-CUI) Company Performance Prediction use case</vt:lpstr>
      <vt:lpstr>Agenda </vt:lpstr>
      <vt:lpstr>PowerPoint Presentation</vt:lpstr>
      <vt:lpstr>PowerPoint Presentation</vt:lpstr>
      <vt:lpstr>PowerPoint Presentation</vt:lpstr>
      <vt:lpstr>High-quality and timely available standards</vt:lpstr>
      <vt:lpstr>If we want Good education for humans we should want Good training for AI</vt:lpstr>
      <vt:lpstr>2. The MPAI-CUI standard</vt:lpstr>
      <vt:lpstr>The «AI-based Compression and Understanding of Industrial Data» standard Company Performance Prediction use case</vt:lpstr>
      <vt:lpstr>What does “performance” mean?</vt:lpstr>
      <vt:lpstr>Workflow</vt:lpstr>
      <vt:lpstr>Workflow</vt:lpstr>
      <vt:lpstr>AI-based standard</vt:lpstr>
      <vt:lpstr>AI-based standard</vt:lpstr>
      <vt:lpstr>Standard development process</vt:lpstr>
      <vt:lpstr>3. Applications of the MPAI- CUI standard</vt:lpstr>
      <vt:lpstr>How MPAI-CUI is going to be used?</vt:lpstr>
      <vt:lpstr>How MPAI-CUI is going to be used?</vt:lpstr>
      <vt:lpstr>A real application: the case study in the Piedmont region of Italy</vt:lpstr>
      <vt:lpstr>A real application: the case study in the Piedmont region of Italy</vt:lpstr>
      <vt:lpstr>4. Demo of MPAI-CUI for a set of anonymous companies</vt:lpstr>
      <vt:lpstr>5. Questions &amp; Answers  </vt:lpstr>
      <vt:lpstr>PowerPoint Presentation</vt:lpstr>
      <vt:lpstr>Support slides</vt:lpstr>
      <vt:lpstr>The 4 Performance attributes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AI-based Compression and Understanding of Industrial Data (MPAI-CUI) Company Performance Prediction use case</dc:title>
  <dc:creator>Leonardo Chiariglione</dc:creator>
  <cp:lastModifiedBy>Leonardo Chiariglione</cp:lastModifiedBy>
  <cp:revision>1</cp:revision>
  <dcterms:created xsi:type="dcterms:W3CDTF">2024-03-23T05:51:57Z</dcterms:created>
  <dcterms:modified xsi:type="dcterms:W3CDTF">2024-03-23T06:06:18Z</dcterms:modified>
</cp:coreProperties>
</file>