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099" r:id="rId2"/>
    <p:sldId id="2265" r:id="rId3"/>
    <p:sldId id="2111" r:id="rId4"/>
    <p:sldId id="2112" r:id="rId5"/>
    <p:sldId id="2113" r:id="rId6"/>
    <p:sldId id="2114" r:id="rId7"/>
    <p:sldId id="2121" r:id="rId8"/>
    <p:sldId id="2116" r:id="rId9"/>
    <p:sldId id="2322" r:id="rId10"/>
    <p:sldId id="2117" r:id="rId11"/>
    <p:sldId id="2210"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8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73388-327C-43B9-942D-615C8E15A4F0}" type="datetimeFigureOut">
              <a:rPr lang="it-IT" smtClean="0"/>
              <a:t>23/03/2024</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31E132-91DE-424D-BE13-59AE8F43976A}" type="slidenum">
              <a:rPr lang="it-IT" smtClean="0"/>
              <a:t>‹#›</a:t>
            </a:fld>
            <a:endParaRPr lang="it-IT"/>
          </a:p>
        </p:txBody>
      </p:sp>
    </p:spTree>
    <p:extLst>
      <p:ext uri="{BB962C8B-B14F-4D97-AF65-F5344CB8AC3E}">
        <p14:creationId xmlns:p14="http://schemas.microsoft.com/office/powerpoint/2010/main" val="1052819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the slide states, all</a:t>
            </a:r>
            <a:r>
              <a:rPr lang="en-GB" baseline="0" dirty="0"/>
              <a:t> s</a:t>
            </a:r>
            <a:r>
              <a:rPr lang="en-GB" dirty="0"/>
              <a:t>tandards are</a:t>
            </a:r>
            <a:r>
              <a:rPr lang="en-GB" baseline="0" dirty="0"/>
              <a:t> primarily defined to guarantee</a:t>
            </a:r>
            <a:r>
              <a:rPr lang="en-GB" dirty="0"/>
              <a:t> interoperability.</a:t>
            </a:r>
          </a:p>
          <a:p>
            <a:r>
              <a:rPr lang="en-GB" dirty="0"/>
              <a:t>MPAI (and especially</a:t>
            </a:r>
            <a:r>
              <a:rPr lang="en-GB" baseline="0" dirty="0"/>
              <a:t> </a:t>
            </a:r>
            <a:r>
              <a:rPr lang="en-GB" dirty="0"/>
              <a:t>AIF)</a:t>
            </a:r>
            <a:r>
              <a:rPr lang="en-GB" baseline="0" dirty="0"/>
              <a:t> is particularly concerned with a modular design of AI modules and workflows, so it adopts a definition of “interoperability as the ability to replace the implementation of an AI Workflow or Module with a functionally equivalent implementation.” (In fact, this app[a]</a:t>
            </a:r>
            <a:r>
              <a:rPr lang="en-GB" baseline="0" dirty="0" err="1"/>
              <a:t>rently</a:t>
            </a:r>
            <a:r>
              <a:rPr lang="en-GB" baseline="0" dirty="0"/>
              <a:t> simple statement has a lot of interesting implications – but we will not examine them here.)</a:t>
            </a:r>
          </a:p>
          <a:p>
            <a:r>
              <a:rPr lang="en-GB" dirty="0"/>
              <a:t>And MPAI is also concerned</a:t>
            </a:r>
            <a:r>
              <a:rPr lang="en-GB" baseline="0" dirty="0"/>
              <a:t> (it is, in fact, one of its cornerstones) with offering trustworthy AI, which we believe is one of the reasons really setting MPAI apart from many other similar initiatives, so it has devised an explicit scheme to attach to implementations different levels of certification describing how much they are compliant with the concept of trustworthy AI.</a:t>
            </a:r>
          </a:p>
          <a:p>
            <a:r>
              <a:rPr lang="en-GB" baseline="0" dirty="0"/>
              <a:t>So you can have first-level implementations, that are private – someone just writes their own program which is formally compliant with the AIF standard, but no special guarantee is offered as to how reliable its use will be.</a:t>
            </a:r>
          </a:p>
          <a:p>
            <a:r>
              <a:rPr lang="en-GB" baseline="0" dirty="0"/>
              <a:t>The second level are implementations that are also tested against the specification of a module (AIM in MPAI-AIF parlance) and found to be compliant to it. That is essentially technical compliance – the component works as designed and can talk to other modules or replace a similar module implemented by someone else.</a:t>
            </a:r>
          </a:p>
          <a:p>
            <a:r>
              <a:rPr lang="en-GB" baseline="0" dirty="0"/>
              <a:t>And finally, the third level, which is perhaps one of the main things setting MPAI apart – not only is the implementation technically sound, but it has also been stress-tested by an MPAI-appointed Performance Assessor, and ranked against a number of criteria – absence of bias and unfairness, how well the implementation operates when seeing input data that goes beyond what is present in its original training set, and so on.</a:t>
            </a:r>
          </a:p>
          <a:p>
            <a:r>
              <a:rPr lang="en-GB" baseline="0" dirty="0"/>
              <a:t>A level-3 component is an AI technology that the end user can confidently use for the purposes stated by its implementer – an MPAI-appointed performance assessor has run extensive stress tests on it, and certified the result.</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07A9E7-FEC4-44CE-996C-D46F21CEDDAE}"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130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OK, so far so good.</a:t>
            </a:r>
          </a:p>
          <a:p>
            <a:r>
              <a:rPr lang="en-GB" dirty="0"/>
              <a:t>If</a:t>
            </a:r>
            <a:r>
              <a:rPr lang="en-GB" baseline="0" dirty="0"/>
              <a:t> we go into </a:t>
            </a:r>
            <a:r>
              <a:rPr lang="en-GB" dirty="0"/>
              <a:t>more detail, we can identify three main entities interacting in the MPAI space: Developers, Integrators,</a:t>
            </a:r>
            <a:r>
              <a:rPr lang="en-GB" baseline="0" dirty="0"/>
              <a:t> and Consumers.</a:t>
            </a:r>
          </a:p>
          <a:p>
            <a:r>
              <a:rPr lang="en-GB" baseline="0" dirty="0"/>
              <a:t>As the names say, Developers develop AI components (AI Modules in AIF parlance) and Integrators integrate them into more complex AI workflows. Consumers use assembled workflows.</a:t>
            </a:r>
          </a:p>
          <a:p>
            <a:r>
              <a:rPr lang="en-GB" baseline="0" dirty="0"/>
              <a:t>After some reflection, it immediately becomes apparent that some facilitator is needed to orchestrate the complex interaction between all these actors. In particular, we need some impartial entity guaranteeing that different implementations of components are actually interoperable; that the end user can actually trues them; and that they are constantly available to anyone for use, through a fair and equitable access. Who is going to guarantee all this? A new entity especially created by MPAI for that purpose, called the MPAI Store.</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07A9E7-FEC4-44CE-996C-D46F21CEDDAE}"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8681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fact, there are many more things that the Store must do for the MPAI ecosystem</a:t>
            </a:r>
            <a:r>
              <a:rPr lang="en-GB" baseline="0" dirty="0"/>
              <a:t> to work reliably.</a:t>
            </a:r>
          </a:p>
          <a:p>
            <a:r>
              <a:rPr lang="en-GB" baseline="0" dirty="0"/>
              <a:t>One of the most important design goals is to ensure that all implementations distributed by the Store are secure – as MPAI-AIF is designed to implement an inherently distributed computation scheme, you certainly would not wish to use an implementation that injects malicious code into your workflow. In particular if you think about applications such that self-driving cars or AI tools designed to handle sensitive information.</a:t>
            </a:r>
          </a:p>
          <a:p>
            <a:r>
              <a:rPr lang="en-GB" baseline="0" dirty="0"/>
              <a:t>Then, of course, an implementation must possess technical compliance – it must do what it is supposed to, communicate with other components properly, and pass some lowest-common-denominator tests designed by MPAI to weed out components offering an insufficient technical level.</a:t>
            </a:r>
          </a:p>
          <a:p>
            <a:r>
              <a:rPr lang="en-GB" baseline="0" dirty="0"/>
              <a:t>And finally, implementations should be high-quality and be trustworthy for everyone to use. In MPAI parlance, that is accomplished by testing Performance, which is defined as the ability to offer four things – the four Pillars of Wisdom of MPAI, so to speak </a:t>
            </a:r>
            <a:r>
              <a:rPr lang="en-GB" baseline="0" dirty="0">
                <a:sym typeface="Wingdings" panose="05000000000000000000" pitchFamily="2" charset="2"/>
              </a:rPr>
              <a:t> </a:t>
            </a:r>
            <a:r>
              <a:rPr lang="en-GB" baseline="0" dirty="0"/>
              <a:t>.</a:t>
            </a:r>
          </a:p>
          <a:p>
            <a:r>
              <a:rPr lang="en-GB" baseline="0" dirty="0"/>
              <a:t>First, the implementation must be reliable – i.e., perform as stated, and be consistent with its stated application scope.</a:t>
            </a:r>
          </a:p>
          <a:p>
            <a:r>
              <a:rPr lang="en-GB" baseline="0" dirty="0"/>
              <a:t>Second, it must be robust – i.e., not behave in an unexpected way when presented with unexpected input. That is a particularly important aspect for AI-based technologies, which can produce unreliable output when the input is very far away from the content of their training set.</a:t>
            </a:r>
          </a:p>
          <a:p>
            <a:r>
              <a:rPr lang="en-GB" baseline="0" dirty="0"/>
              <a:t>Third, Performance assessment must be reproducible, that is, if a second Performance Assessor re-evaluates the implementation, the new results must be compatible with those obtained by the first Assessor.</a:t>
            </a:r>
          </a:p>
          <a:p>
            <a:r>
              <a:rPr lang="en-GB" baseline="0" dirty="0"/>
              <a:t>And Fourth, the implementation must be fair, i.e. it must not present bias or unexpected issues when operating within its stated scope. That is currently another big issue with the technology, mostly due to bias present in the original training set. Certainly you wouldn’t want that to happen with an application with ethical implications, such as one deciding on visas or medical insurance!</a:t>
            </a:r>
          </a:p>
          <a:p>
            <a:r>
              <a:rPr lang="en-GB" baseline="0" dirty="0"/>
              <a:t>In fact, points two and four are especially important for end users to trust the components offered by MPAI – that is why MPAI has placed them at the foundation of its operation.</a:t>
            </a:r>
          </a:p>
          <a:p>
            <a:r>
              <a:rPr lang="en-GB" baseline="0" dirty="0"/>
              <a:t>All those four things – reliability, robustness, replicability, fairness – might sound abstract, but they can be quantified. However, MPAI recognises that such quantification is technically challenging, and for that reason Performance Assessment will not be performed by MPAI or the MPAI Store – it will be commissioned to external entities called Performance Assessors. They will be appointed by MPAI though, who will ensure that Performance Assessors possess a sufficient level of technical skill to be successful in this essential certification task. Also, as stated before there are three different Levels of compliance defined by MPAI, and an implementer only needs to test Performance when a Level-3 certification, the highest one, is sought for an implementation.</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07A9E7-FEC4-44CE-996C-D46F21CEDDAE}"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117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a:t>
            </a:r>
            <a:r>
              <a:rPr lang="en-GB" baseline="0" dirty="0"/>
              <a:t> a consequence, there are a lots of tasks that the Store must perform in order to guarantee that all the ecosystem works well. And some are security-critical or time-critical.</a:t>
            </a:r>
          </a:p>
          <a:p>
            <a:r>
              <a:rPr lang="en-GB" baseline="0" dirty="0"/>
              <a:t>So, the Store must</a:t>
            </a:r>
          </a:p>
          <a:p>
            <a:pPr marL="171450" indent="-171450">
              <a:buFont typeface="Arial" panose="020B0604020202020204" pitchFamily="34" charset="0"/>
              <a:buChar char="•"/>
            </a:pPr>
            <a:r>
              <a:rPr lang="en-GB" baseline="0" dirty="0"/>
              <a:t>Receive submissions of implementations</a:t>
            </a:r>
          </a:p>
          <a:p>
            <a:pPr marL="171450" indent="-171450">
              <a:buFont typeface="Arial" panose="020B0604020202020204" pitchFamily="34" charset="0"/>
              <a:buChar char="•"/>
            </a:pPr>
            <a:r>
              <a:rPr lang="en-GB" baseline="0" dirty="0"/>
              <a:t>Verify that they are secure – and that must be done thoroughly</a:t>
            </a:r>
          </a:p>
          <a:p>
            <a:pPr marL="171450" indent="-171450">
              <a:buFont typeface="Arial" panose="020B0604020202020204" pitchFamily="34" charset="0"/>
              <a:buChar char="•"/>
            </a:pPr>
            <a:r>
              <a:rPr lang="en-GB" baseline="0" dirty="0"/>
              <a:t>As we said, test that implementations are technically sound – that would be the technical minimum as defined by MPAI in its standards</a:t>
            </a:r>
          </a:p>
          <a:p>
            <a:pPr marL="171450" indent="-171450">
              <a:buFont typeface="Arial" panose="020B0604020202020204" pitchFamily="34" charset="0"/>
              <a:buChar char="•"/>
            </a:pPr>
            <a:r>
              <a:rPr lang="en-GB" baseline="0" dirty="0"/>
              <a:t>Collect results of quality assessments done by external performance assessors, as defined by the 4 pillars of wisdom of MPAI</a:t>
            </a:r>
          </a:p>
          <a:p>
            <a:pPr marL="171450" indent="-171450">
              <a:buFont typeface="Arial" panose="020B0604020202020204" pitchFamily="34" charset="0"/>
              <a:buChar char="•"/>
            </a:pPr>
            <a:r>
              <a:rPr lang="en-GB" baseline="0" dirty="0"/>
              <a:t>Curate and make available a catalogue of the implementations that have been submitted so far, with proper metadata and indications about their quality level.</a:t>
            </a:r>
          </a:p>
          <a:p>
            <a:pPr marL="171450" indent="-171450">
              <a:buFont typeface="Arial" panose="020B0604020202020204" pitchFamily="34" charset="0"/>
              <a:buChar char="•"/>
            </a:pPr>
            <a:r>
              <a:rPr lang="en-GB" baseline="0" dirty="0"/>
              <a:t>That will also include a feedback and reputation part, collected from users.</a:t>
            </a:r>
          </a:p>
          <a:p>
            <a:pPr marL="0" indent="0">
              <a:buFont typeface="Arial" panose="020B0604020202020204" pitchFamily="34" charset="0"/>
              <a:buNone/>
            </a:pPr>
            <a:r>
              <a:rPr lang="en-GB" baseline="0" dirty="0"/>
              <a:t>On the top of that, there are the three central tasks, that is:</a:t>
            </a:r>
          </a:p>
          <a:p>
            <a:pPr marL="171450" indent="-171450">
              <a:buFont typeface="Arial" panose="020B0604020202020204" pitchFamily="34" charset="0"/>
              <a:buChar char="•"/>
            </a:pPr>
            <a:r>
              <a:rPr lang="en-GB" baseline="0" dirty="0"/>
              <a:t>Centralised license collection, with an API for both developers and end users</a:t>
            </a:r>
          </a:p>
          <a:p>
            <a:pPr marL="0" indent="0">
              <a:buFont typeface="Arial" panose="020B0604020202020204" pitchFamily="34" charset="0"/>
              <a:buNone/>
            </a:pPr>
            <a:r>
              <a:rPr lang="en-GB" baseline="0" dirty="0"/>
              <a:t>And then the real-time, high-availability tasks, which are dictated by AIF when it defines provision of AI modules as on-demand components:</a:t>
            </a:r>
          </a:p>
          <a:p>
            <a:pPr marL="171450" indent="-171450">
              <a:buFont typeface="Arial" panose="020B0604020202020204" pitchFamily="34" charset="0"/>
              <a:buChar char="•"/>
            </a:pPr>
            <a:r>
              <a:rPr lang="en-GB" baseline="0" dirty="0"/>
              <a:t>The Store must provide components (metadata and codecs) when requested by any workflow that needs them – for instance, your car trying to start up its automated MPAI-based AI driving application</a:t>
            </a:r>
          </a:p>
          <a:p>
            <a:pPr marL="171450" indent="-171450">
              <a:buFont typeface="Arial" panose="020B0604020202020204" pitchFamily="34" charset="0"/>
              <a:buChar char="•"/>
            </a:pPr>
            <a:r>
              <a:rPr lang="en-GB" baseline="0" dirty="0"/>
              <a:t>The Store must validate by cryptographic signature the components downloaded from the Store itself and its mirrors, so that the chain of trust with MPAI is not broken.</a:t>
            </a:r>
          </a:p>
          <a:p>
            <a:r>
              <a:rPr lang="en-GB" baseline="0" dirty="0"/>
              <a:t>So, lots of responsibilities here…</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07A9E7-FEC4-44CE-996C-D46F21CEDDAE}"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8152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OK, in fact, to be 100%</a:t>
            </a:r>
            <a:r>
              <a:rPr lang="en-GB" baseline="0" dirty="0"/>
              <a:t> precise, there would be even more details, as you can see in this slide -</a:t>
            </a:r>
          </a:p>
          <a:p>
            <a:r>
              <a:rPr lang="en-GB" baseline="0" dirty="0"/>
              <a:t>but we felt like some of them might not be immediately important for you to understand the basic ideas.</a:t>
            </a:r>
          </a:p>
          <a:p>
            <a:r>
              <a:rPr lang="en-GB" baseline="0" dirty="0"/>
              <a:t>However, in case of doubts or questions you can find everything you need to know in the document (which is, in fact, an MPAI standard) describing GME.</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07A9E7-FEC4-44CE-996C-D46F21CEDDAE}"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3048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available online at this link – you are very welcome to read it and let us know of your comments!</a:t>
            </a:r>
          </a:p>
          <a:p>
            <a:r>
              <a:rPr lang="en-GB" dirty="0"/>
              <a:t>In</a:t>
            </a:r>
            <a:r>
              <a:rPr lang="en-GB" baseline="0" dirty="0"/>
              <a:t> addition, work is ongoing right now about turning all this very detailed plan into reality!</a:t>
            </a:r>
          </a:p>
          <a:p>
            <a:r>
              <a:rPr lang="en-GB" baseline="0" dirty="0"/>
              <a:t>And, as even more details are actually needed to bring to life a complex reality such as the MPAI Store, we are discussing plans every week in the MPAI-GME Development Committee.</a:t>
            </a:r>
          </a:p>
          <a:p>
            <a:r>
              <a:rPr lang="en-GB" baseline="0" dirty="0"/>
              <a:t>You are very welcome to join and discuss with us – we believe the participation, involvement and constant presence of the community will be essential to the future healthy operation of the MPAI Store.</a:t>
            </a:r>
          </a:p>
          <a:p>
            <a:r>
              <a:rPr lang="en-GB" baseline="0" dirty="0"/>
              <a:t>So, we look forward to seeing you soon! The more the better – and don’t forget to bring your opinions to the meeting with you – we value them.</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07A9E7-FEC4-44CE-996C-D46F21CEDDAE}"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9451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1493729"/>
          </a:xfrm>
        </p:spPr>
        <p:txBody>
          <a:bodyPr anchor="b">
            <a:normAutofit/>
          </a:bodyPr>
          <a:lstStyle>
            <a:lvl1pPr>
              <a:defRPr sz="4000"/>
            </a:lvl1pPr>
          </a:lstStyle>
          <a:p>
            <a:r>
              <a:rPr lang="en-US"/>
              <a:t>Click to edit Master title style</a:t>
            </a:r>
            <a:endParaRPr lang="en-US" dirty="0"/>
          </a:p>
        </p:txBody>
      </p:sp>
      <p:sp>
        <p:nvSpPr>
          <p:cNvPr id="3" name="Subtitle 2"/>
          <p:cNvSpPr>
            <a:spLocks noGrp="1"/>
          </p:cNvSpPr>
          <p:nvPr>
            <p:ph type="subTitle" idx="1"/>
          </p:nvPr>
        </p:nvSpPr>
        <p:spPr>
          <a:xfrm>
            <a:off x="2589213" y="4341522"/>
            <a:ext cx="8915399" cy="1126283"/>
          </a:xfrm>
        </p:spPr>
        <p:txBody>
          <a:bodyPr anchor="t"/>
          <a:lstStyle>
            <a:lvl1pPr marL="0" indent="0" algn="l">
              <a:buNone/>
              <a:defRPr sz="2400">
                <a:solidFill>
                  <a:schemeClr val="accent3">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1" name="Immagine 10" descr="Immagine che contiene testo, persona, mano&#10;&#10;Descrizione generata automaticamente">
            <a:extLst>
              <a:ext uri="{FF2B5EF4-FFF2-40B4-BE49-F238E27FC236}">
                <a16:creationId xmlns:a16="http://schemas.microsoft.com/office/drawing/2014/main" id="{2BF849D0-0CC3-4E7E-B491-799673715452}"/>
              </a:ext>
            </a:extLst>
          </p:cNvPr>
          <p:cNvPicPr>
            <a:picLocks noChangeAspect="1"/>
          </p:cNvPicPr>
          <p:nvPr userDrawn="1"/>
        </p:nvPicPr>
        <p:blipFill>
          <a:blip r:embed="rId2"/>
          <a:stretch>
            <a:fillRect/>
          </a:stretch>
        </p:blipFill>
        <p:spPr>
          <a:xfrm>
            <a:off x="172212" y="0"/>
            <a:ext cx="12024828" cy="2306866"/>
          </a:xfrm>
          <a:prstGeom prst="rect">
            <a:avLst/>
          </a:prstGeom>
        </p:spPr>
      </p:pic>
      <p:sp>
        <p:nvSpPr>
          <p:cNvPr id="7" name="Date Placeholder 3">
            <a:extLst>
              <a:ext uri="{FF2B5EF4-FFF2-40B4-BE49-F238E27FC236}">
                <a16:creationId xmlns:a16="http://schemas.microsoft.com/office/drawing/2014/main" id="{D9DD7281-BA65-C815-B63F-B9461D753D0B}"/>
              </a:ext>
            </a:extLst>
          </p:cNvPr>
          <p:cNvSpPr>
            <a:spLocks noGrp="1"/>
          </p:cNvSpPr>
          <p:nvPr>
            <p:ph type="dt" sz="half" idx="10"/>
          </p:nvPr>
        </p:nvSpPr>
        <p:spPr>
          <a:xfrm>
            <a:off x="172212" y="6586076"/>
            <a:ext cx="994520" cy="365125"/>
          </a:xfrm>
        </p:spPr>
        <p:txBody>
          <a:bodyPr/>
          <a:lstStyle>
            <a:lvl1pPr>
              <a:defRPr sz="1200"/>
            </a:lvl1pPr>
          </a:lstStyle>
          <a:p>
            <a:fld id="{7951C460-57E7-4052-ABB4-B393537290A7}" type="datetime5">
              <a:rPr lang="en-US" smtClean="0"/>
              <a:t>24-Mar-23</a:t>
            </a:fld>
            <a:endParaRPr lang="en-US" dirty="0"/>
          </a:p>
        </p:txBody>
      </p:sp>
      <p:sp>
        <p:nvSpPr>
          <p:cNvPr id="8" name="Slide Number Placeholder 5">
            <a:extLst>
              <a:ext uri="{FF2B5EF4-FFF2-40B4-BE49-F238E27FC236}">
                <a16:creationId xmlns:a16="http://schemas.microsoft.com/office/drawing/2014/main" id="{E69BD818-05FF-E809-A56A-9BFE96420A94}"/>
              </a:ext>
            </a:extLst>
          </p:cNvPr>
          <p:cNvSpPr>
            <a:spLocks noGrp="1"/>
          </p:cNvSpPr>
          <p:nvPr>
            <p:ph type="sldNum" sz="quarter" idx="12"/>
          </p:nvPr>
        </p:nvSpPr>
        <p:spPr>
          <a:xfrm>
            <a:off x="11753512" y="6540357"/>
            <a:ext cx="558914" cy="45719"/>
          </a:xfrm>
        </p:spPr>
        <p:txBody>
          <a:bodyPr/>
          <a:lstStyle>
            <a:lvl1pPr>
              <a:defRPr sz="1400"/>
            </a:lvl1pPr>
          </a:lstStyle>
          <a:p>
            <a:fld id="{D57F1E4F-1CFF-5643-939E-217C01CDF565}" type="slidenum">
              <a:rPr lang="en-US" smtClean="0"/>
              <a:pPr/>
              <a:t>‹#›</a:t>
            </a:fld>
            <a:endParaRPr lang="en-US" dirty="0"/>
          </a:p>
        </p:txBody>
      </p:sp>
      <p:pic>
        <p:nvPicPr>
          <p:cNvPr id="5" name="Picture 4" descr="A picture containing diagram&#10;&#10;Description automatically generated">
            <a:extLst>
              <a:ext uri="{FF2B5EF4-FFF2-40B4-BE49-F238E27FC236}">
                <a16:creationId xmlns:a16="http://schemas.microsoft.com/office/drawing/2014/main" id="{AA88B21B-2ED2-3011-B94B-6A162789931D}"/>
              </a:ext>
            </a:extLst>
          </p:cNvPr>
          <p:cNvPicPr>
            <a:picLocks noChangeAspect="1"/>
          </p:cNvPicPr>
          <p:nvPr userDrawn="1"/>
        </p:nvPicPr>
        <p:blipFill>
          <a:blip r:embed="rId3"/>
          <a:stretch>
            <a:fillRect/>
          </a:stretch>
        </p:blipFill>
        <p:spPr>
          <a:xfrm>
            <a:off x="9897012" y="6096136"/>
            <a:ext cx="1736075" cy="727416"/>
          </a:xfrm>
          <a:prstGeom prst="rect">
            <a:avLst/>
          </a:prstGeom>
        </p:spPr>
      </p:pic>
    </p:spTree>
    <p:extLst>
      <p:ext uri="{BB962C8B-B14F-4D97-AF65-F5344CB8AC3E}">
        <p14:creationId xmlns:p14="http://schemas.microsoft.com/office/powerpoint/2010/main" val="367112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10748" y="609600"/>
            <a:ext cx="973312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1510748" y="3505199"/>
            <a:ext cx="9300818" cy="738809"/>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510748" y="4354046"/>
            <a:ext cx="999386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4" name="Date Placeholder 3">
            <a:extLst>
              <a:ext uri="{FF2B5EF4-FFF2-40B4-BE49-F238E27FC236}">
                <a16:creationId xmlns:a16="http://schemas.microsoft.com/office/drawing/2014/main" id="{CDF05AF7-2DB1-C525-5302-EE093961C1D3}"/>
              </a:ext>
            </a:extLst>
          </p:cNvPr>
          <p:cNvSpPr>
            <a:spLocks noGrp="1"/>
          </p:cNvSpPr>
          <p:nvPr>
            <p:ph type="dt" sz="half" idx="10"/>
          </p:nvPr>
        </p:nvSpPr>
        <p:spPr>
          <a:xfrm>
            <a:off x="172212" y="6586076"/>
            <a:ext cx="994520" cy="365125"/>
          </a:xfrm>
        </p:spPr>
        <p:txBody>
          <a:bodyPr/>
          <a:lstStyle>
            <a:lvl1pPr>
              <a:defRPr sz="1200"/>
            </a:lvl1pPr>
          </a:lstStyle>
          <a:p>
            <a:fld id="{F2698A19-3A0C-4FF0-8F5D-8FF2A6FD9EB0}" type="datetime5">
              <a:rPr lang="en-US" smtClean="0"/>
              <a:t>24-Mar-23</a:t>
            </a:fld>
            <a:endParaRPr lang="en-US" dirty="0"/>
          </a:p>
        </p:txBody>
      </p:sp>
      <p:pic>
        <p:nvPicPr>
          <p:cNvPr id="6" name="Picture 4" descr="A picture containing diagram&#10;&#10;Description automatically generated">
            <a:extLst>
              <a:ext uri="{FF2B5EF4-FFF2-40B4-BE49-F238E27FC236}">
                <a16:creationId xmlns:a16="http://schemas.microsoft.com/office/drawing/2014/main" id="{8F880FBD-92F8-43AD-7519-CF13DB7AD812}"/>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7" name="Slide Number Placeholder 5">
            <a:extLst>
              <a:ext uri="{FF2B5EF4-FFF2-40B4-BE49-F238E27FC236}">
                <a16:creationId xmlns:a16="http://schemas.microsoft.com/office/drawing/2014/main" id="{33B542B0-734B-2EE6-B175-9C0531DAF7E9}"/>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82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3" name="Date Placeholder 3">
            <a:extLst>
              <a:ext uri="{FF2B5EF4-FFF2-40B4-BE49-F238E27FC236}">
                <a16:creationId xmlns:a16="http://schemas.microsoft.com/office/drawing/2014/main" id="{FD541B4A-DE86-1C3A-73A6-BB9229739795}"/>
              </a:ext>
            </a:extLst>
          </p:cNvPr>
          <p:cNvSpPr>
            <a:spLocks noGrp="1"/>
          </p:cNvSpPr>
          <p:nvPr>
            <p:ph type="dt" sz="half" idx="10"/>
          </p:nvPr>
        </p:nvSpPr>
        <p:spPr>
          <a:xfrm>
            <a:off x="172212" y="6586076"/>
            <a:ext cx="994520" cy="365125"/>
          </a:xfrm>
        </p:spPr>
        <p:txBody>
          <a:bodyPr/>
          <a:lstStyle>
            <a:lvl1pPr>
              <a:defRPr sz="1200"/>
            </a:lvl1pPr>
          </a:lstStyle>
          <a:p>
            <a:fld id="{9CF55854-50AA-490B-B242-8CAF9C8EE651}" type="datetime5">
              <a:rPr lang="en-US" smtClean="0"/>
              <a:t>24-Mar-23</a:t>
            </a:fld>
            <a:endParaRPr lang="en-US" dirty="0"/>
          </a:p>
        </p:txBody>
      </p:sp>
      <p:pic>
        <p:nvPicPr>
          <p:cNvPr id="9" name="Picture 4" descr="A picture containing diagram&#10;&#10;Description automatically generated">
            <a:extLst>
              <a:ext uri="{FF2B5EF4-FFF2-40B4-BE49-F238E27FC236}">
                <a16:creationId xmlns:a16="http://schemas.microsoft.com/office/drawing/2014/main" id="{C35D310C-E8CC-8CEC-83E5-795AC3F7C6F5}"/>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6" name="Slide Number Placeholder 5">
            <a:extLst>
              <a:ext uri="{FF2B5EF4-FFF2-40B4-BE49-F238E27FC236}">
                <a16:creationId xmlns:a16="http://schemas.microsoft.com/office/drawing/2014/main" id="{E7CFF05E-40C8-CAA7-D447-B4D5D51C3193}"/>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5855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2" name="Date Placeholder 3">
            <a:extLst>
              <a:ext uri="{FF2B5EF4-FFF2-40B4-BE49-F238E27FC236}">
                <a16:creationId xmlns:a16="http://schemas.microsoft.com/office/drawing/2014/main" id="{71FED30D-5657-6895-4A33-24411DF3675B}"/>
              </a:ext>
            </a:extLst>
          </p:cNvPr>
          <p:cNvSpPr>
            <a:spLocks noGrp="1"/>
          </p:cNvSpPr>
          <p:nvPr>
            <p:ph type="dt" sz="half" idx="10"/>
          </p:nvPr>
        </p:nvSpPr>
        <p:spPr>
          <a:xfrm>
            <a:off x="172212" y="6586076"/>
            <a:ext cx="994520" cy="365125"/>
          </a:xfrm>
        </p:spPr>
        <p:txBody>
          <a:bodyPr/>
          <a:lstStyle>
            <a:lvl1pPr>
              <a:defRPr sz="1200"/>
            </a:lvl1pPr>
          </a:lstStyle>
          <a:p>
            <a:fld id="{5ED10BBF-BACC-4522-8E66-8C02D9463D11}" type="datetime5">
              <a:rPr lang="en-US" smtClean="0"/>
              <a:t>24-Mar-23</a:t>
            </a:fld>
            <a:endParaRPr lang="en-US" dirty="0"/>
          </a:p>
        </p:txBody>
      </p:sp>
      <p:pic>
        <p:nvPicPr>
          <p:cNvPr id="5" name="Picture 4" descr="A picture containing diagram&#10;&#10;Description automatically generated">
            <a:extLst>
              <a:ext uri="{FF2B5EF4-FFF2-40B4-BE49-F238E27FC236}">
                <a16:creationId xmlns:a16="http://schemas.microsoft.com/office/drawing/2014/main" id="{D012BA79-2EFC-E6F7-0A87-EEB9B83BC113}"/>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6" name="Slide Number Placeholder 5">
            <a:extLst>
              <a:ext uri="{FF2B5EF4-FFF2-40B4-BE49-F238E27FC236}">
                <a16:creationId xmlns:a16="http://schemas.microsoft.com/office/drawing/2014/main" id="{1FA144B0-A96A-233A-E6E5-9C09C769FF9B}"/>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236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3" name="Date Placeholder 3">
            <a:extLst>
              <a:ext uri="{FF2B5EF4-FFF2-40B4-BE49-F238E27FC236}">
                <a16:creationId xmlns:a16="http://schemas.microsoft.com/office/drawing/2014/main" id="{70B9F27B-9742-FCEE-5730-40649A7714AC}"/>
              </a:ext>
            </a:extLst>
          </p:cNvPr>
          <p:cNvSpPr>
            <a:spLocks noGrp="1"/>
          </p:cNvSpPr>
          <p:nvPr>
            <p:ph type="dt" sz="half" idx="10"/>
          </p:nvPr>
        </p:nvSpPr>
        <p:spPr>
          <a:xfrm>
            <a:off x="172212" y="6586076"/>
            <a:ext cx="994520" cy="365125"/>
          </a:xfrm>
        </p:spPr>
        <p:txBody>
          <a:bodyPr/>
          <a:lstStyle>
            <a:lvl1pPr>
              <a:defRPr sz="1200"/>
            </a:lvl1pPr>
          </a:lstStyle>
          <a:p>
            <a:fld id="{914E1761-4829-4AAD-8462-8613D5A31EFB}" type="datetime5">
              <a:rPr lang="en-US" smtClean="0"/>
              <a:t>24-Mar-23</a:t>
            </a:fld>
            <a:endParaRPr lang="en-US" dirty="0"/>
          </a:p>
        </p:txBody>
      </p:sp>
      <p:pic>
        <p:nvPicPr>
          <p:cNvPr id="6" name="Picture 4" descr="A picture containing diagram&#10;&#10;Description automatically generated">
            <a:extLst>
              <a:ext uri="{FF2B5EF4-FFF2-40B4-BE49-F238E27FC236}">
                <a16:creationId xmlns:a16="http://schemas.microsoft.com/office/drawing/2014/main" id="{C421568F-38DC-549E-10EC-4F5A5662F9DA}"/>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7" name="Slide Number Placeholder 5">
            <a:extLst>
              <a:ext uri="{FF2B5EF4-FFF2-40B4-BE49-F238E27FC236}">
                <a16:creationId xmlns:a16="http://schemas.microsoft.com/office/drawing/2014/main" id="{545C274B-91A4-26F3-1E21-34526FAFDBC2}"/>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2917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it-IT" sz="4400" b="0" strike="noStrike" spc="-1">
              <a:latin typeface="Arial"/>
            </a:endParaRPr>
          </a:p>
        </p:txBody>
      </p:sp>
      <p:sp>
        <p:nvSpPr>
          <p:cNvPr id="80"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it-IT" sz="3200" b="0" strike="noStrike" spc="-1">
              <a:latin typeface="Arial"/>
            </a:endParaRPr>
          </a:p>
        </p:txBody>
      </p:sp>
    </p:spTree>
    <p:extLst>
      <p:ext uri="{BB962C8B-B14F-4D97-AF65-F5344CB8AC3E}">
        <p14:creationId xmlns:p14="http://schemas.microsoft.com/office/powerpoint/2010/main" val="722660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it-IT" sz="4400" b="0" strike="noStrike" spc="-1">
              <a:latin typeface="Arial"/>
            </a:endParaRPr>
          </a:p>
        </p:txBody>
      </p:sp>
      <p:sp>
        <p:nvSpPr>
          <p:cNvPr id="5"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it-IT" sz="3200" b="0" strike="noStrike" spc="-1">
              <a:latin typeface="Arial"/>
            </a:endParaRPr>
          </a:p>
        </p:txBody>
      </p:sp>
    </p:spTree>
    <p:extLst>
      <p:ext uri="{BB962C8B-B14F-4D97-AF65-F5344CB8AC3E}">
        <p14:creationId xmlns:p14="http://schemas.microsoft.com/office/powerpoint/2010/main" val="4084307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FDF5A2-52B0-A14C-A888-EA6DD2CDED71}"/>
              </a:ext>
            </a:extLst>
          </p:cNvPr>
          <p:cNvSpPr>
            <a:spLocks noGrp="1"/>
          </p:cNvSpPr>
          <p:nvPr>
            <p:ph type="title" hasCustomPrompt="1"/>
          </p:nvPr>
        </p:nvSpPr>
        <p:spPr>
          <a:xfrm>
            <a:off x="500109" y="700803"/>
            <a:ext cx="10271969" cy="245658"/>
          </a:xfrm>
        </p:spPr>
        <p:txBody>
          <a:bodyPr/>
          <a:lstStyle/>
          <a:p>
            <a:r>
              <a:rPr lang="en-GB" dirty="0"/>
              <a:t>title</a:t>
            </a:r>
            <a:endParaRPr lang="en-US" dirty="0"/>
          </a:p>
        </p:txBody>
      </p:sp>
      <p:cxnSp>
        <p:nvCxnSpPr>
          <p:cNvPr id="6" name="Straight Connector 5">
            <a:extLst>
              <a:ext uri="{FF2B5EF4-FFF2-40B4-BE49-F238E27FC236}">
                <a16:creationId xmlns:a16="http://schemas.microsoft.com/office/drawing/2014/main" id="{7996840B-A5BA-B148-A2B6-38B052AB5149}"/>
              </a:ext>
            </a:extLst>
          </p:cNvPr>
          <p:cNvCxnSpPr>
            <a:cxnSpLocks/>
          </p:cNvCxnSpPr>
          <p:nvPr userDrawn="1"/>
        </p:nvCxnSpPr>
        <p:spPr>
          <a:xfrm>
            <a:off x="500109" y="1172838"/>
            <a:ext cx="10498362" cy="0"/>
          </a:xfrm>
          <a:prstGeom prst="line">
            <a:avLst/>
          </a:prstGeom>
          <a:ln w="6350">
            <a:solidFill>
              <a:srgbClr val="73787D"/>
            </a:solidFill>
          </a:ln>
        </p:spPr>
        <p:style>
          <a:lnRef idx="1">
            <a:schemeClr val="accent1"/>
          </a:lnRef>
          <a:fillRef idx="0">
            <a:schemeClr val="accent1"/>
          </a:fillRef>
          <a:effectRef idx="0">
            <a:schemeClr val="accent1"/>
          </a:effectRef>
          <a:fontRef idx="minor">
            <a:schemeClr val="tx1"/>
          </a:fontRef>
        </p:style>
      </p:cxnSp>
      <p:sp>
        <p:nvSpPr>
          <p:cNvPr id="11" name="Content Placeholder 9">
            <a:extLst>
              <a:ext uri="{FF2B5EF4-FFF2-40B4-BE49-F238E27FC236}">
                <a16:creationId xmlns:a16="http://schemas.microsoft.com/office/drawing/2014/main" id="{37D0C249-5E38-9649-90D1-C3D75FA1615A}"/>
              </a:ext>
            </a:extLst>
          </p:cNvPr>
          <p:cNvSpPr>
            <a:spLocks noGrp="1"/>
          </p:cNvSpPr>
          <p:nvPr>
            <p:ph sz="quarter" idx="10"/>
          </p:nvPr>
        </p:nvSpPr>
        <p:spPr>
          <a:xfrm>
            <a:off x="500063" y="1825625"/>
            <a:ext cx="10498137" cy="4559934"/>
          </a:xfrm>
        </p:spPr>
        <p:txBody>
          <a:bodyPr/>
          <a:lstStyle>
            <a:lvl3pPr>
              <a:defRPr b="0" i="0">
                <a:latin typeface="Avenir Book" panose="02000503020000020003" pitchFamily="2" charset="0"/>
              </a:defRPr>
            </a:lvl3pPr>
            <a:lvl4pPr>
              <a:defRPr b="0" i="0">
                <a:latin typeface="Avenir Book" panose="02000503020000020003" pitchFamily="2" charset="0"/>
              </a:defRPr>
            </a:lvl4pPr>
            <a:lvl5pPr>
              <a:defRPr b="0" i="0">
                <a:latin typeface="Avenir Book" panose="02000503020000020003" pitchFamily="2" charset="0"/>
              </a:defRPr>
            </a:lvl5pPr>
            <a:lvl6pPr>
              <a:defRPr b="0" i="0">
                <a:latin typeface="Avenir Book" panose="02000503020000020003" pitchFamily="2" charset="0"/>
              </a:defRPr>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endParaRPr lang="en-US" dirty="0"/>
          </a:p>
        </p:txBody>
      </p:sp>
    </p:spTree>
    <p:extLst>
      <p:ext uri="{BB962C8B-B14F-4D97-AF65-F5344CB8AC3E}">
        <p14:creationId xmlns:p14="http://schemas.microsoft.com/office/powerpoint/2010/main" val="306285410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302027" y="624110"/>
            <a:ext cx="10202586" cy="1280890"/>
          </a:xfrm>
        </p:spPr>
        <p:txBody>
          <a:bodyPr/>
          <a:lstStyle/>
          <a:p>
            <a:r>
              <a:rPr lang="en-US"/>
              <a:t>Click to edit Master title style</a:t>
            </a:r>
          </a:p>
        </p:txBody>
      </p:sp>
      <p:sp>
        <p:nvSpPr>
          <p:cNvPr id="3" name="Content Placeholder 2"/>
          <p:cNvSpPr>
            <a:spLocks noGrp="1"/>
          </p:cNvSpPr>
          <p:nvPr>
            <p:ph idx="1"/>
          </p:nvPr>
        </p:nvSpPr>
        <p:spPr>
          <a:xfrm>
            <a:off x="1302027" y="1905000"/>
            <a:ext cx="10202586" cy="4505739"/>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FA3E0-0B48-5F29-02AF-53334B0F2C8B}"/>
              </a:ext>
            </a:extLst>
          </p:cNvPr>
          <p:cNvSpPr>
            <a:spLocks noGrp="1"/>
          </p:cNvSpPr>
          <p:nvPr>
            <p:ph type="dt" sz="half" idx="10"/>
          </p:nvPr>
        </p:nvSpPr>
        <p:spPr>
          <a:xfrm>
            <a:off x="172212" y="6586076"/>
            <a:ext cx="994520" cy="365125"/>
          </a:xfrm>
        </p:spPr>
        <p:txBody>
          <a:bodyPr/>
          <a:lstStyle>
            <a:lvl1pPr>
              <a:defRPr sz="1200"/>
            </a:lvl1pPr>
          </a:lstStyle>
          <a:p>
            <a:fld id="{3A5799BA-AC88-42FB-B8BE-FF1867FF2DFC}" type="datetime5">
              <a:rPr lang="en-US" smtClean="0"/>
              <a:t>24-Mar-23</a:t>
            </a:fld>
            <a:endParaRPr lang="en-US" dirty="0"/>
          </a:p>
        </p:txBody>
      </p:sp>
      <p:pic>
        <p:nvPicPr>
          <p:cNvPr id="9" name="Picture 4" descr="A picture containing diagram&#10;&#10;Description automatically generated">
            <a:extLst>
              <a:ext uri="{FF2B5EF4-FFF2-40B4-BE49-F238E27FC236}">
                <a16:creationId xmlns:a16="http://schemas.microsoft.com/office/drawing/2014/main" id="{43D5051F-15C0-0841-873F-A0D3C6BA9D6E}"/>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6" name="Slide Number Placeholder 5">
            <a:extLst>
              <a:ext uri="{FF2B5EF4-FFF2-40B4-BE49-F238E27FC236}">
                <a16:creationId xmlns:a16="http://schemas.microsoft.com/office/drawing/2014/main" id="{77792FC7-F22B-96F5-EC36-56C5EBE7A2C5}"/>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548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80930" y="2058750"/>
            <a:ext cx="10023681"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480930" y="3530129"/>
            <a:ext cx="10023681" cy="860400"/>
          </a:xfrm>
        </p:spPr>
        <p:txBody>
          <a:bodyPr anchor="t"/>
          <a:lstStyle>
            <a:lvl1pPr marL="0" indent="0" algn="l">
              <a:buNone/>
              <a:defRPr sz="2000">
                <a:solidFill>
                  <a:schemeClr val="accent3">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Immagine 7" descr="Immagine che contiene testo, persona, mano&#10;&#10;Descrizione generata automaticamente">
            <a:extLst>
              <a:ext uri="{FF2B5EF4-FFF2-40B4-BE49-F238E27FC236}">
                <a16:creationId xmlns:a16="http://schemas.microsoft.com/office/drawing/2014/main" id="{7A04E972-9E8C-40D1-AA2C-8CE104ECB6D3}"/>
              </a:ext>
            </a:extLst>
          </p:cNvPr>
          <p:cNvPicPr>
            <a:picLocks noChangeAspect="1"/>
          </p:cNvPicPr>
          <p:nvPr userDrawn="1"/>
        </p:nvPicPr>
        <p:blipFill>
          <a:blip r:embed="rId2"/>
          <a:stretch>
            <a:fillRect/>
          </a:stretch>
        </p:blipFill>
        <p:spPr>
          <a:xfrm>
            <a:off x="172212" y="0"/>
            <a:ext cx="12024828" cy="2306866"/>
          </a:xfrm>
          <a:prstGeom prst="rect">
            <a:avLst/>
          </a:prstGeom>
        </p:spPr>
      </p:pic>
      <p:sp>
        <p:nvSpPr>
          <p:cNvPr id="5" name="Date Placeholder 3">
            <a:extLst>
              <a:ext uri="{FF2B5EF4-FFF2-40B4-BE49-F238E27FC236}">
                <a16:creationId xmlns:a16="http://schemas.microsoft.com/office/drawing/2014/main" id="{6A87B8BD-BA7D-530B-E22F-BF55F397078D}"/>
              </a:ext>
            </a:extLst>
          </p:cNvPr>
          <p:cNvSpPr>
            <a:spLocks noGrp="1"/>
          </p:cNvSpPr>
          <p:nvPr>
            <p:ph type="dt" sz="half" idx="10"/>
          </p:nvPr>
        </p:nvSpPr>
        <p:spPr>
          <a:xfrm>
            <a:off x="172212" y="6586076"/>
            <a:ext cx="994520" cy="365125"/>
          </a:xfrm>
        </p:spPr>
        <p:txBody>
          <a:bodyPr/>
          <a:lstStyle>
            <a:lvl1pPr>
              <a:defRPr sz="1200"/>
            </a:lvl1pPr>
          </a:lstStyle>
          <a:p>
            <a:fld id="{BBFC8A02-69CE-4022-BC92-E0319BEAF265}" type="datetime5">
              <a:rPr lang="en-US" smtClean="0"/>
              <a:t>24-Mar-23</a:t>
            </a:fld>
            <a:endParaRPr lang="en-US" dirty="0"/>
          </a:p>
        </p:txBody>
      </p:sp>
      <p:sp>
        <p:nvSpPr>
          <p:cNvPr id="9" name="Slide Number Placeholder 5">
            <a:extLst>
              <a:ext uri="{FF2B5EF4-FFF2-40B4-BE49-F238E27FC236}">
                <a16:creationId xmlns:a16="http://schemas.microsoft.com/office/drawing/2014/main" id="{ADF1F6D4-44A5-391B-7C2A-7970C4D55FA3}"/>
              </a:ext>
            </a:extLst>
          </p:cNvPr>
          <p:cNvSpPr>
            <a:spLocks noGrp="1"/>
          </p:cNvSpPr>
          <p:nvPr>
            <p:ph type="sldNum" sz="quarter" idx="12"/>
          </p:nvPr>
        </p:nvSpPr>
        <p:spPr>
          <a:xfrm>
            <a:off x="11753512" y="6540357"/>
            <a:ext cx="558914" cy="45719"/>
          </a:xfrm>
        </p:spPr>
        <p:txBody>
          <a:bodyPr/>
          <a:lstStyle>
            <a:lvl1pPr>
              <a:defRPr sz="1400"/>
            </a:lvl1pPr>
          </a:lstStyle>
          <a:p>
            <a:fld id="{D57F1E4F-1CFF-5643-939E-217C01CDF565}" type="slidenum">
              <a:rPr lang="en-US" smtClean="0"/>
              <a:pPr/>
              <a:t>‹#›</a:t>
            </a:fld>
            <a:endParaRPr lang="en-US" dirty="0"/>
          </a:p>
        </p:txBody>
      </p:sp>
      <p:pic>
        <p:nvPicPr>
          <p:cNvPr id="10" name="Picture 4" descr="A picture containing diagram&#10;&#10;Description automatically generated">
            <a:extLst>
              <a:ext uri="{FF2B5EF4-FFF2-40B4-BE49-F238E27FC236}">
                <a16:creationId xmlns:a16="http://schemas.microsoft.com/office/drawing/2014/main" id="{7CFD8F4D-B546-2BCE-4A26-4BB609F1987E}"/>
              </a:ext>
            </a:extLst>
          </p:cNvPr>
          <p:cNvPicPr>
            <a:picLocks noChangeAspect="1"/>
          </p:cNvPicPr>
          <p:nvPr userDrawn="1"/>
        </p:nvPicPr>
        <p:blipFill>
          <a:blip r:embed="rId3"/>
          <a:stretch>
            <a:fillRect/>
          </a:stretch>
        </p:blipFill>
        <p:spPr>
          <a:xfrm>
            <a:off x="9897012" y="6096136"/>
            <a:ext cx="1736075" cy="727416"/>
          </a:xfrm>
          <a:prstGeom prst="rect">
            <a:avLst/>
          </a:prstGeom>
        </p:spPr>
      </p:pic>
    </p:spTree>
    <p:extLst>
      <p:ext uri="{BB962C8B-B14F-4D97-AF65-F5344CB8AC3E}">
        <p14:creationId xmlns:p14="http://schemas.microsoft.com/office/powerpoint/2010/main" val="110249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21904" y="1905000"/>
            <a:ext cx="5059017" cy="455342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80921" y="1904999"/>
            <a:ext cx="5123689" cy="4553427"/>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42519CDC-64D5-ABEB-1200-CE250110E0F5}"/>
              </a:ext>
            </a:extLst>
          </p:cNvPr>
          <p:cNvSpPr>
            <a:spLocks noGrp="1"/>
          </p:cNvSpPr>
          <p:nvPr>
            <p:ph type="dt" sz="half" idx="10"/>
          </p:nvPr>
        </p:nvSpPr>
        <p:spPr>
          <a:xfrm>
            <a:off x="172212" y="6586076"/>
            <a:ext cx="994520" cy="365125"/>
          </a:xfrm>
        </p:spPr>
        <p:txBody>
          <a:bodyPr/>
          <a:lstStyle>
            <a:lvl1pPr>
              <a:defRPr sz="1200"/>
            </a:lvl1pPr>
          </a:lstStyle>
          <a:p>
            <a:fld id="{062A16E3-455F-40B0-92E8-BFF9BA927C0E}" type="datetime5">
              <a:rPr lang="en-US" smtClean="0"/>
              <a:t>24-Mar-23</a:t>
            </a:fld>
            <a:endParaRPr lang="en-US" dirty="0"/>
          </a:p>
        </p:txBody>
      </p:sp>
      <p:pic>
        <p:nvPicPr>
          <p:cNvPr id="6" name="Picture 4" descr="A picture containing diagram&#10;&#10;Description automatically generated">
            <a:extLst>
              <a:ext uri="{FF2B5EF4-FFF2-40B4-BE49-F238E27FC236}">
                <a16:creationId xmlns:a16="http://schemas.microsoft.com/office/drawing/2014/main" id="{60AF3881-7571-E3CF-2215-28CE8F5BF751}"/>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7" name="Slide Number Placeholder 5">
            <a:extLst>
              <a:ext uri="{FF2B5EF4-FFF2-40B4-BE49-F238E27FC236}">
                <a16:creationId xmlns:a16="http://schemas.microsoft.com/office/drawing/2014/main" id="{074D74A9-6810-E53E-C8D0-57088D117E0A}"/>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730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47B68AB7-A84C-7ABD-F461-F14E66A08D98}"/>
              </a:ext>
            </a:extLst>
          </p:cNvPr>
          <p:cNvSpPr>
            <a:spLocks noGrp="1"/>
          </p:cNvSpPr>
          <p:nvPr>
            <p:ph type="dt" sz="half" idx="10"/>
          </p:nvPr>
        </p:nvSpPr>
        <p:spPr>
          <a:xfrm>
            <a:off x="172212" y="6586076"/>
            <a:ext cx="994520" cy="365125"/>
          </a:xfrm>
        </p:spPr>
        <p:txBody>
          <a:bodyPr/>
          <a:lstStyle>
            <a:lvl1pPr>
              <a:defRPr sz="1200"/>
            </a:lvl1pPr>
          </a:lstStyle>
          <a:p>
            <a:fld id="{42AC49D9-311B-4A4C-B975-9A6E535768C4}" type="datetime5">
              <a:rPr lang="en-US" smtClean="0"/>
              <a:t>24-Mar-23</a:t>
            </a:fld>
            <a:endParaRPr lang="en-US" dirty="0"/>
          </a:p>
        </p:txBody>
      </p:sp>
      <p:sp>
        <p:nvSpPr>
          <p:cNvPr id="7" name="Slide Number Placeholder 5">
            <a:extLst>
              <a:ext uri="{FF2B5EF4-FFF2-40B4-BE49-F238E27FC236}">
                <a16:creationId xmlns:a16="http://schemas.microsoft.com/office/drawing/2014/main" id="{83A44A8F-CAD8-E81A-067A-0207B4DA3A41}"/>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pic>
        <p:nvPicPr>
          <p:cNvPr id="8" name="Picture 4" descr="A picture containing diagram&#10;&#10;Description automatically generated">
            <a:extLst>
              <a:ext uri="{FF2B5EF4-FFF2-40B4-BE49-F238E27FC236}">
                <a16:creationId xmlns:a16="http://schemas.microsoft.com/office/drawing/2014/main" id="{B9724CCE-4313-E005-0BC2-B2294F059603}"/>
              </a:ext>
            </a:extLst>
          </p:cNvPr>
          <p:cNvPicPr>
            <a:picLocks noChangeAspect="1"/>
          </p:cNvPicPr>
          <p:nvPr userDrawn="1"/>
        </p:nvPicPr>
        <p:blipFill>
          <a:blip r:embed="rId2"/>
          <a:stretch>
            <a:fillRect/>
          </a:stretch>
        </p:blipFill>
        <p:spPr>
          <a:xfrm>
            <a:off x="9897012" y="6096136"/>
            <a:ext cx="1736075" cy="727416"/>
          </a:xfrm>
          <a:prstGeom prst="rect">
            <a:avLst/>
          </a:prstGeom>
        </p:spPr>
      </p:pic>
    </p:spTree>
    <p:extLst>
      <p:ext uri="{BB962C8B-B14F-4D97-AF65-F5344CB8AC3E}">
        <p14:creationId xmlns:p14="http://schemas.microsoft.com/office/powerpoint/2010/main" val="305350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A5A6E06-37F6-D535-3094-29ADD174C49A}"/>
              </a:ext>
            </a:extLst>
          </p:cNvPr>
          <p:cNvSpPr>
            <a:spLocks noGrp="1"/>
          </p:cNvSpPr>
          <p:nvPr>
            <p:ph type="dt" sz="half" idx="10"/>
          </p:nvPr>
        </p:nvSpPr>
        <p:spPr>
          <a:xfrm>
            <a:off x="172212" y="6586076"/>
            <a:ext cx="994520" cy="365125"/>
          </a:xfrm>
        </p:spPr>
        <p:txBody>
          <a:bodyPr/>
          <a:lstStyle>
            <a:lvl1pPr>
              <a:defRPr sz="1200"/>
            </a:lvl1pPr>
          </a:lstStyle>
          <a:p>
            <a:fld id="{6C0CBBC7-A28A-46CD-96D7-477DC46FC735}" type="datetime5">
              <a:rPr lang="en-US" smtClean="0"/>
              <a:t>24-Mar-23</a:t>
            </a:fld>
            <a:endParaRPr lang="en-US" dirty="0"/>
          </a:p>
        </p:txBody>
      </p:sp>
      <p:pic>
        <p:nvPicPr>
          <p:cNvPr id="7" name="Picture 4" descr="A picture containing diagram&#10;&#10;Description automatically generated">
            <a:extLst>
              <a:ext uri="{FF2B5EF4-FFF2-40B4-BE49-F238E27FC236}">
                <a16:creationId xmlns:a16="http://schemas.microsoft.com/office/drawing/2014/main" id="{FCEBDEA2-8DA6-0CCD-FFD3-C59EFFF7DC5E}"/>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4" name="Slide Number Placeholder 5">
            <a:extLst>
              <a:ext uri="{FF2B5EF4-FFF2-40B4-BE49-F238E27FC236}">
                <a16:creationId xmlns:a16="http://schemas.microsoft.com/office/drawing/2014/main" id="{381B8AEF-30D7-2CD2-ECD7-5282FF662DC2}"/>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906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1174" y="446088"/>
            <a:ext cx="4653237"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6012340"/>
          </a:xfrm>
        </p:spPr>
        <p:txBody>
          <a:bodyPr anchor="ct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41174" y="1598612"/>
            <a:ext cx="4653237" cy="48132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1F1EC8C-ED91-B04B-DE0B-91669DD6275E}"/>
              </a:ext>
            </a:extLst>
          </p:cNvPr>
          <p:cNvSpPr>
            <a:spLocks noGrp="1"/>
          </p:cNvSpPr>
          <p:nvPr>
            <p:ph type="dt" sz="half" idx="10"/>
          </p:nvPr>
        </p:nvSpPr>
        <p:spPr>
          <a:xfrm>
            <a:off x="172212" y="6586076"/>
            <a:ext cx="994520" cy="365125"/>
          </a:xfrm>
        </p:spPr>
        <p:txBody>
          <a:bodyPr/>
          <a:lstStyle>
            <a:lvl1pPr>
              <a:defRPr sz="1200"/>
            </a:lvl1pPr>
          </a:lstStyle>
          <a:p>
            <a:fld id="{717A02B1-549B-4A53-AA3E-14B434CF5894}" type="datetime5">
              <a:rPr lang="en-US" smtClean="0"/>
              <a:t>24-Mar-23</a:t>
            </a:fld>
            <a:endParaRPr lang="en-US" dirty="0"/>
          </a:p>
        </p:txBody>
      </p:sp>
      <p:pic>
        <p:nvPicPr>
          <p:cNvPr id="7" name="Picture 4" descr="A picture containing diagram&#10;&#10;Description automatically generated">
            <a:extLst>
              <a:ext uri="{FF2B5EF4-FFF2-40B4-BE49-F238E27FC236}">
                <a16:creationId xmlns:a16="http://schemas.microsoft.com/office/drawing/2014/main" id="{44033DCC-D158-DF90-2102-81BCC528DC34}"/>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8" name="Slide Number Placeholder 5">
            <a:extLst>
              <a:ext uri="{FF2B5EF4-FFF2-40B4-BE49-F238E27FC236}">
                <a16:creationId xmlns:a16="http://schemas.microsoft.com/office/drawing/2014/main" id="{B79B9B94-6CA0-3898-F01C-F773DF1E4572}"/>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4703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351722" y="4800600"/>
            <a:ext cx="10152891"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51722" y="634965"/>
            <a:ext cx="1015289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Date Placeholder 3">
            <a:extLst>
              <a:ext uri="{FF2B5EF4-FFF2-40B4-BE49-F238E27FC236}">
                <a16:creationId xmlns:a16="http://schemas.microsoft.com/office/drawing/2014/main" id="{D58A7FA9-50BD-90AF-F2CB-4DF6DDA8B59C}"/>
              </a:ext>
            </a:extLst>
          </p:cNvPr>
          <p:cNvSpPr>
            <a:spLocks noGrp="1"/>
          </p:cNvSpPr>
          <p:nvPr>
            <p:ph type="dt" sz="half" idx="10"/>
          </p:nvPr>
        </p:nvSpPr>
        <p:spPr>
          <a:xfrm>
            <a:off x="172212" y="6586076"/>
            <a:ext cx="994520" cy="365125"/>
          </a:xfrm>
        </p:spPr>
        <p:txBody>
          <a:bodyPr/>
          <a:lstStyle>
            <a:lvl1pPr>
              <a:defRPr sz="1200"/>
            </a:lvl1pPr>
          </a:lstStyle>
          <a:p>
            <a:fld id="{81B5C6CB-826C-4A6E-9063-71B498FB7552}" type="datetime5">
              <a:rPr lang="en-US" smtClean="0"/>
              <a:t>24-Mar-23</a:t>
            </a:fld>
            <a:endParaRPr lang="en-US" dirty="0"/>
          </a:p>
        </p:txBody>
      </p:sp>
      <p:pic>
        <p:nvPicPr>
          <p:cNvPr id="12" name="Picture 4" descr="A picture containing diagram&#10;&#10;Description automatically generated">
            <a:extLst>
              <a:ext uri="{FF2B5EF4-FFF2-40B4-BE49-F238E27FC236}">
                <a16:creationId xmlns:a16="http://schemas.microsoft.com/office/drawing/2014/main" id="{8895CB02-C7B9-847A-6A1A-EB842C05824D}"/>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5" name="Slide Number Placeholder 5">
            <a:extLst>
              <a:ext uri="{FF2B5EF4-FFF2-40B4-BE49-F238E27FC236}">
                <a16:creationId xmlns:a16="http://schemas.microsoft.com/office/drawing/2014/main" id="{1264F139-00A7-1F3A-7F9C-53B6188EA47B}"/>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093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70992" y="609600"/>
            <a:ext cx="10033620"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401418" y="4354046"/>
            <a:ext cx="10103194"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0337F5-CB7C-FA71-4C84-CD69AD014650}"/>
              </a:ext>
            </a:extLst>
          </p:cNvPr>
          <p:cNvSpPr>
            <a:spLocks noGrp="1"/>
          </p:cNvSpPr>
          <p:nvPr>
            <p:ph type="dt" sz="half" idx="10"/>
          </p:nvPr>
        </p:nvSpPr>
        <p:spPr>
          <a:xfrm>
            <a:off x="172212" y="6586076"/>
            <a:ext cx="994520" cy="365125"/>
          </a:xfrm>
        </p:spPr>
        <p:txBody>
          <a:bodyPr/>
          <a:lstStyle>
            <a:lvl1pPr>
              <a:defRPr sz="1200"/>
            </a:lvl1pPr>
          </a:lstStyle>
          <a:p>
            <a:fld id="{B1A69883-3336-413A-A9ED-E293EE46FEAE}" type="datetime5">
              <a:rPr lang="en-US" smtClean="0"/>
              <a:t>24-Mar-23</a:t>
            </a:fld>
            <a:endParaRPr lang="en-US" dirty="0"/>
          </a:p>
        </p:txBody>
      </p:sp>
      <p:pic>
        <p:nvPicPr>
          <p:cNvPr id="9" name="Picture 4" descr="A picture containing diagram&#10;&#10;Description automatically generated">
            <a:extLst>
              <a:ext uri="{FF2B5EF4-FFF2-40B4-BE49-F238E27FC236}">
                <a16:creationId xmlns:a16="http://schemas.microsoft.com/office/drawing/2014/main" id="{12311AB8-2A91-B430-3773-F9C2C1ACEDE3}"/>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6" name="Slide Number Placeholder 5">
            <a:extLst>
              <a:ext uri="{FF2B5EF4-FFF2-40B4-BE49-F238E27FC236}">
                <a16:creationId xmlns:a16="http://schemas.microsoft.com/office/drawing/2014/main" id="{EA9BBFC4-EA5D-045D-75BC-050BD1049AB7}"/>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5238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lumMod val="120000"/>
                <a:alpha val="80000"/>
              </a:schemeClr>
            </a:gs>
            <a:gs pos="10000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321904" y="624110"/>
            <a:ext cx="10182707" cy="1280890"/>
          </a:xfrm>
          <a:prstGeom prst="rect">
            <a:avLst/>
          </a:prstGeom>
        </p:spPr>
        <p:txBody>
          <a:bodyPr vert="horz" lIns="91440" tIns="45720" rIns="91440" bIns="45720" rtlCol="0" anchor="t">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1321532" y="1905000"/>
            <a:ext cx="10183080" cy="45534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36" name="Date Placeholder 3">
            <a:extLst>
              <a:ext uri="{FF2B5EF4-FFF2-40B4-BE49-F238E27FC236}">
                <a16:creationId xmlns:a16="http://schemas.microsoft.com/office/drawing/2014/main" id="{F2EA3A01-28AF-46A8-4B4D-9289BC338095}"/>
              </a:ext>
            </a:extLst>
          </p:cNvPr>
          <p:cNvSpPr>
            <a:spLocks noGrp="1"/>
          </p:cNvSpPr>
          <p:nvPr>
            <p:ph type="dt" sz="half" idx="2"/>
          </p:nvPr>
        </p:nvSpPr>
        <p:spPr>
          <a:xfrm>
            <a:off x="91440" y="6544128"/>
            <a:ext cx="1048971" cy="365125"/>
          </a:xfrm>
          <a:prstGeom prst="rect">
            <a:avLst/>
          </a:prstGeom>
        </p:spPr>
        <p:txBody>
          <a:bodyPr/>
          <a:lstStyle>
            <a:lvl1pPr>
              <a:defRPr sz="1200"/>
            </a:lvl1pPr>
          </a:lstStyle>
          <a:p>
            <a:fld id="{EE6297D0-C7A1-4675-B3F7-BFB22ED21CCC}" type="datetime5">
              <a:rPr lang="en-US" smtClean="0"/>
              <a:t>24-Mar-23</a:t>
            </a:fld>
            <a:endParaRPr lang="en-US" dirty="0"/>
          </a:p>
        </p:txBody>
      </p:sp>
      <p:sp>
        <p:nvSpPr>
          <p:cNvPr id="38" name="Slide Number Placeholder 5">
            <a:extLst>
              <a:ext uri="{FF2B5EF4-FFF2-40B4-BE49-F238E27FC236}">
                <a16:creationId xmlns:a16="http://schemas.microsoft.com/office/drawing/2014/main" id="{92E4ABF2-7922-BFF1-00BA-322F4F460EEB}"/>
              </a:ext>
            </a:extLst>
          </p:cNvPr>
          <p:cNvSpPr>
            <a:spLocks noGrp="1"/>
          </p:cNvSpPr>
          <p:nvPr>
            <p:ph type="sldNum" sz="quarter" idx="4"/>
          </p:nvPr>
        </p:nvSpPr>
        <p:spPr>
          <a:xfrm>
            <a:off x="11670452" y="6458428"/>
            <a:ext cx="779767" cy="365125"/>
          </a:xfrm>
          <a:prstGeom prst="rect">
            <a:avLst/>
          </a:prstGeom>
        </p:spPr>
        <p:txBody>
          <a:bodyPr/>
          <a:lstStyle>
            <a:lvl1pPr>
              <a:defRPr sz="16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6721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accent4">
              <a:lumMod val="50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accent3">
              <a:lumMod val="75000"/>
            </a:schemeClr>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accent3">
              <a:lumMod val="75000"/>
            </a:schemeClr>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accent3">
              <a:lumMod val="75000"/>
            </a:schemeClr>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accent3">
              <a:lumMod val="75000"/>
            </a:schemeClr>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accent3">
              <a:lumMod val="7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818AC-AC76-70C6-C5CA-1DE903BA2D74}"/>
              </a:ext>
            </a:extLst>
          </p:cNvPr>
          <p:cNvSpPr>
            <a:spLocks noGrp="1"/>
          </p:cNvSpPr>
          <p:nvPr>
            <p:ph type="title"/>
          </p:nvPr>
        </p:nvSpPr>
        <p:spPr>
          <a:xfrm>
            <a:off x="1480930" y="2303299"/>
            <a:ext cx="10023681" cy="1468800"/>
          </a:xfrm>
        </p:spPr>
        <p:txBody>
          <a:bodyPr/>
          <a:lstStyle/>
          <a:p>
            <a:r>
              <a:rPr lang="pt-BR" dirty="0">
                <a:latin typeface="Calibri" panose="020F0502020204030204" pitchFamily="34" charset="0"/>
                <a:ea typeface="Calibri" panose="020F0502020204030204" pitchFamily="34" charset="0"/>
                <a:cs typeface="Calibri" panose="020F0502020204030204" pitchFamily="34" charset="0"/>
              </a:rPr>
              <a:t>MPAI Ecosystem Governance	</a:t>
            </a:r>
            <a:endParaRPr lang="en-GB" dirty="0">
              <a:latin typeface="Calibri" panose="020F0502020204030204" pitchFamily="34" charset="0"/>
              <a:ea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464932F2-4550-24FB-9CBA-AB0026DBBA32}"/>
              </a:ext>
            </a:extLst>
          </p:cNvPr>
          <p:cNvSpPr>
            <a:spLocks noGrp="1"/>
          </p:cNvSpPr>
          <p:nvPr>
            <p:ph type="body" idx="1"/>
          </p:nvPr>
        </p:nvSpPr>
        <p:spPr>
          <a:xfrm>
            <a:off x="1480930" y="3774678"/>
            <a:ext cx="10023681" cy="860400"/>
          </a:xfrm>
        </p:spPr>
        <p:txBody>
          <a:bodyPr/>
          <a:lstStyle/>
          <a:p>
            <a:endParaRPr lang="en-GB" dirty="0">
              <a:ea typeface="Calibri" panose="020F0502020204030204" pitchFamily="34" charset="0"/>
            </a:endParaRPr>
          </a:p>
          <a:p>
            <a:r>
              <a:rPr lang="pt-BR" dirty="0">
                <a:ea typeface="Calibri" panose="020F0502020204030204" pitchFamily="34" charset="0"/>
              </a:rPr>
              <a:t>Paolo Ribeca, 2023 March 31 T10:00 &amp; 17:40 UTC</a:t>
            </a:r>
            <a:endParaRPr lang="en-GB" dirty="0">
              <a:ea typeface="Calibri" panose="020F0502020204030204" pitchFamily="34" charset="0"/>
            </a:endParaRPr>
          </a:p>
        </p:txBody>
      </p:sp>
      <p:sp>
        <p:nvSpPr>
          <p:cNvPr id="4" name="Date Placeholder 3">
            <a:extLst>
              <a:ext uri="{FF2B5EF4-FFF2-40B4-BE49-F238E27FC236}">
                <a16:creationId xmlns:a16="http://schemas.microsoft.com/office/drawing/2014/main" id="{8230E5C1-9E67-22CE-F991-9B9D4B099A6D}"/>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Slide Number Placeholder 4">
            <a:extLst>
              <a:ext uri="{FF2B5EF4-FFF2-40B4-BE49-F238E27FC236}">
                <a16:creationId xmlns:a16="http://schemas.microsoft.com/office/drawing/2014/main" id="{88833F2E-CA4C-7BBF-9E20-EEF232C340E8}"/>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64835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65CF24C-953D-493E-B14D-408703C7B4E3}"/>
              </a:ext>
            </a:extLst>
          </p:cNvPr>
          <p:cNvSpPr txBox="1"/>
          <p:nvPr/>
        </p:nvSpPr>
        <p:spPr>
          <a:xfrm>
            <a:off x="1427484" y="3054096"/>
            <a:ext cx="8510471" cy="9233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http://gme.mpai.community/</a:t>
            </a:r>
            <a:endParaRPr kumimoji="0" lang="en-GB" sz="5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3">
            <a:extLst>
              <a:ext uri="{FF2B5EF4-FFF2-40B4-BE49-F238E27FC236}">
                <a16:creationId xmlns:a16="http://schemas.microsoft.com/office/drawing/2014/main" id="{155713E7-691F-D32D-4C80-F81D15958A46}"/>
              </a:ext>
            </a:extLst>
          </p:cNvPr>
          <p:cNvSpPr>
            <a:spLocks noGrp="1"/>
          </p:cNvSpPr>
          <p:nvPr>
            <p:ph type="dt" sz="half" idx="10"/>
          </p:nvPr>
        </p:nvSpPr>
        <p:spPr>
          <a:xfrm>
            <a:off x="172212" y="6586076"/>
            <a:ext cx="99452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 name="Slide Number Placeholder 4">
            <a:extLst>
              <a:ext uri="{FF2B5EF4-FFF2-40B4-BE49-F238E27FC236}">
                <a16:creationId xmlns:a16="http://schemas.microsoft.com/office/drawing/2014/main" id="{5A135B9E-3716-5D61-6C2B-48DB5B185BA6}"/>
              </a:ext>
            </a:extLst>
          </p:cNvPr>
          <p:cNvSpPr>
            <a:spLocks noGrp="1"/>
          </p:cNvSpPr>
          <p:nvPr>
            <p:ph type="sldNum" sz="quarter" idx="12"/>
          </p:nvPr>
        </p:nvSpPr>
        <p:spPr>
          <a:xfrm>
            <a:off x="10071545" y="6563216"/>
            <a:ext cx="558914" cy="4571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83045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1F0424-60EF-7ABD-C532-3B968608FBA1}"/>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A5799BA-AC88-42FB-B8BE-FF1867FF2DFC}" type="datetime5">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42F9ECF-5200-4BDE-5629-E30045F34C55}"/>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pPr marL="0" marR="0" lvl="0" indent="0" algn="l" defTabSz="4572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descr="A picture containing diagram&#10;&#10;Description automatically generated">
            <a:extLst>
              <a:ext uri="{FF2B5EF4-FFF2-40B4-BE49-F238E27FC236}">
                <a16:creationId xmlns:a16="http://schemas.microsoft.com/office/drawing/2014/main" id="{77F3F4DA-EF9C-4B1C-2740-9F1E5ED01B91}"/>
              </a:ext>
            </a:extLst>
          </p:cNvPr>
          <p:cNvPicPr>
            <a:picLocks noChangeAspect="1"/>
          </p:cNvPicPr>
          <p:nvPr/>
        </p:nvPicPr>
        <p:blipFill>
          <a:blip r:embed="rId2"/>
          <a:stretch>
            <a:fillRect/>
          </a:stretch>
        </p:blipFill>
        <p:spPr>
          <a:xfrm>
            <a:off x="942975" y="2515698"/>
            <a:ext cx="7524750" cy="3152870"/>
          </a:xfrm>
          <a:prstGeom prst="rect">
            <a:avLst/>
          </a:prstGeom>
        </p:spPr>
      </p:pic>
      <p:sp>
        <p:nvSpPr>
          <p:cNvPr id="7" name="TextBox 6">
            <a:extLst>
              <a:ext uri="{FF2B5EF4-FFF2-40B4-BE49-F238E27FC236}">
                <a16:creationId xmlns:a16="http://schemas.microsoft.com/office/drawing/2014/main" id="{04280304-14AC-2756-FD2C-31540FB33D54}"/>
              </a:ext>
            </a:extLst>
          </p:cNvPr>
          <p:cNvSpPr txBox="1"/>
          <p:nvPr/>
        </p:nvSpPr>
        <p:spPr>
          <a:xfrm>
            <a:off x="7559041" y="499215"/>
            <a:ext cx="3835452" cy="1678408"/>
          </a:xfrm>
          <a:prstGeom prst="rect">
            <a:avLst/>
          </a:prstGeom>
          <a:noFill/>
        </p:spPr>
        <p:txBody>
          <a:bodyPr wrap="square" rtlCol="0">
            <a:spAutoFit/>
          </a:bodyPr>
          <a:lstStyle/>
          <a:p>
            <a:pPr marL="0" marR="0" lvl="0" indent="0" algn="l" defTabSz="457200" rtl="0" eaLnBrk="1" fontAlgn="auto" latinLnBrk="0" hangingPunct="1">
              <a:lnSpc>
                <a:spcPct val="80000"/>
              </a:lnSpc>
              <a:spcBef>
                <a:spcPts val="1000"/>
              </a:spcBef>
              <a:spcAft>
                <a:spcPts val="0"/>
              </a:spcAft>
              <a:buClr>
                <a:srgbClr val="353535"/>
              </a:buClr>
              <a:buSzTx/>
              <a:buFontTx/>
              <a:buNone/>
              <a:tabLst/>
              <a:defRPr/>
            </a:pPr>
            <a:r>
              <a:rPr kumimoji="0" lang="en-US" sz="36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Join MPAI</a:t>
            </a:r>
          </a:p>
          <a:p>
            <a:pPr marL="0" marR="0" lvl="0" indent="0" algn="l" defTabSz="457200" rtl="0" eaLnBrk="1" fontAlgn="auto" latinLnBrk="0" hangingPunct="1">
              <a:lnSpc>
                <a:spcPct val="80000"/>
              </a:lnSpc>
              <a:spcBef>
                <a:spcPts val="1000"/>
              </a:spcBef>
              <a:spcAft>
                <a:spcPts val="0"/>
              </a:spcAft>
              <a:buClr>
                <a:srgbClr val="353535"/>
              </a:buClr>
              <a:buSzTx/>
              <a:buFontTx/>
              <a:buNone/>
              <a:tabLst/>
              <a:defRPr/>
            </a:pPr>
            <a:r>
              <a:rPr kumimoji="0" lang="en-US" sz="36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Share the fun</a:t>
            </a:r>
          </a:p>
          <a:p>
            <a:pPr marL="0" marR="0" lvl="0" indent="0" algn="l" defTabSz="457200" rtl="0" eaLnBrk="1" fontAlgn="auto" latinLnBrk="0" hangingPunct="1">
              <a:lnSpc>
                <a:spcPct val="80000"/>
              </a:lnSpc>
              <a:spcBef>
                <a:spcPts val="1000"/>
              </a:spcBef>
              <a:spcAft>
                <a:spcPts val="0"/>
              </a:spcAft>
              <a:buClr>
                <a:srgbClr val="353535"/>
              </a:buClr>
              <a:buSzTx/>
              <a:buFontTx/>
              <a:buNone/>
              <a:tabLst/>
              <a:defRPr/>
            </a:pPr>
            <a:r>
              <a:rPr kumimoji="0" lang="en-US" sz="36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Build the future!</a:t>
            </a:r>
            <a:endParaRPr kumimoji="0" lang="en-150" sz="36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8" name="Content Placeholder 8">
            <a:extLst>
              <a:ext uri="{FF2B5EF4-FFF2-40B4-BE49-F238E27FC236}">
                <a16:creationId xmlns:a16="http://schemas.microsoft.com/office/drawing/2014/main" id="{B79D0F0F-F28A-02E2-E5E9-6BAB35FC0BC1}"/>
              </a:ext>
            </a:extLst>
          </p:cNvPr>
          <p:cNvSpPr txBox="1">
            <a:spLocks/>
          </p:cNvSpPr>
          <p:nvPr/>
        </p:nvSpPr>
        <p:spPr>
          <a:xfrm>
            <a:off x="3056709" y="5958562"/>
            <a:ext cx="5486400" cy="91464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accent3">
                    <a:lumMod val="75000"/>
                  </a:schemeClr>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accent3">
                    <a:lumMod val="75000"/>
                  </a:schemeClr>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accent3">
                    <a:lumMod val="75000"/>
                  </a:schemeClr>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accent3">
                    <a:lumMod val="75000"/>
                  </a:schemeClr>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accent3">
                    <a:lumMod val="7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n-US" sz="3200" b="0" i="0" u="none" strike="noStrike" kern="1200" cap="none" spc="0" normalizeH="0" baseline="0" noProof="0" dirty="0">
                <a:ln>
                  <a:noFill/>
                </a:ln>
                <a:solidFill>
                  <a:srgbClr val="265991">
                    <a:lumMod val="75000"/>
                  </a:srgbClr>
                </a:solidFill>
                <a:effectLst/>
                <a:uLnTx/>
                <a:uFillTx/>
                <a:ea typeface="Calibri" panose="020F0502020204030204" pitchFamily="34" charset="0"/>
              </a:rPr>
              <a:t>https://mpai.community/</a:t>
            </a:r>
            <a:endParaRPr kumimoji="0" lang="en-150" sz="3200" b="0" i="0" u="none" strike="noStrike" kern="1200" cap="none" spc="0" normalizeH="0" baseline="0" noProof="0" dirty="0">
              <a:ln>
                <a:noFill/>
              </a:ln>
              <a:solidFill>
                <a:srgbClr val="265991">
                  <a:lumMod val="75000"/>
                </a:srgbClr>
              </a:solidFill>
              <a:effectLst/>
              <a:uLnTx/>
              <a:uFillTx/>
              <a:ea typeface="Calibri" panose="020F0502020204030204" pitchFamily="34" charset="0"/>
            </a:endParaRPr>
          </a:p>
        </p:txBody>
      </p:sp>
      <p:sp>
        <p:nvSpPr>
          <p:cNvPr id="3" name="TextBox 2">
            <a:extLst>
              <a:ext uri="{FF2B5EF4-FFF2-40B4-BE49-F238E27FC236}">
                <a16:creationId xmlns:a16="http://schemas.microsoft.com/office/drawing/2014/main" id="{8CF82BFF-1DFA-9CA3-A71B-E2A6B3473FCE}"/>
              </a:ext>
            </a:extLst>
          </p:cNvPr>
          <p:cNvSpPr txBox="1"/>
          <p:nvPr/>
        </p:nvSpPr>
        <p:spPr>
          <a:xfrm>
            <a:off x="942975" y="524610"/>
            <a:ext cx="6270388" cy="1678408"/>
          </a:xfrm>
          <a:prstGeom prst="rect">
            <a:avLst/>
          </a:prstGeom>
          <a:noFill/>
        </p:spPr>
        <p:txBody>
          <a:bodyPr wrap="square" rtlCol="0">
            <a:spAutoFit/>
          </a:bodyPr>
          <a:lstStyle/>
          <a:p>
            <a:pPr marL="0" marR="0" lvl="0" indent="0" algn="l" defTabSz="457200" rtl="0" eaLnBrk="1" fontAlgn="auto" latinLnBrk="0" hangingPunct="1">
              <a:lnSpc>
                <a:spcPct val="80000"/>
              </a:lnSpc>
              <a:spcBef>
                <a:spcPts val="1000"/>
              </a:spcBef>
              <a:spcAft>
                <a:spcPts val="0"/>
              </a:spcAft>
              <a:buClr>
                <a:srgbClr val="353535"/>
              </a:buClr>
              <a:buSzTx/>
              <a:buFontTx/>
              <a:buNone/>
              <a:tabLst/>
              <a:defRPr/>
            </a:pPr>
            <a:r>
              <a:rPr kumimoji="0" lang="en-US" sz="36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We look forward to your</a:t>
            </a:r>
          </a:p>
          <a:p>
            <a:pPr marL="0" marR="0" lvl="0" indent="0" algn="l" defTabSz="457200" rtl="0" eaLnBrk="1" fontAlgn="auto" latinLnBrk="0" hangingPunct="1">
              <a:lnSpc>
                <a:spcPct val="80000"/>
              </a:lnSpc>
              <a:spcBef>
                <a:spcPts val="1000"/>
              </a:spcBef>
              <a:spcAft>
                <a:spcPts val="0"/>
              </a:spcAft>
              <a:buClr>
                <a:srgbClr val="353535"/>
              </a:buClr>
              <a:buSzTx/>
              <a:buFontTx/>
              <a:buNone/>
              <a:tabLst/>
              <a:defRPr/>
            </a:pPr>
            <a:r>
              <a:rPr kumimoji="0" lang="en-US" sz="36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 participation in this</a:t>
            </a:r>
          </a:p>
          <a:p>
            <a:pPr marL="0" marR="0" lvl="0" indent="0" algn="l" defTabSz="457200" rtl="0" eaLnBrk="1" fontAlgn="auto" latinLnBrk="0" hangingPunct="1">
              <a:lnSpc>
                <a:spcPct val="80000"/>
              </a:lnSpc>
              <a:spcBef>
                <a:spcPts val="1000"/>
              </a:spcBef>
              <a:spcAft>
                <a:spcPts val="0"/>
              </a:spcAft>
              <a:buClr>
                <a:srgbClr val="353535"/>
              </a:buClr>
              <a:buSzTx/>
              <a:buFontTx/>
              <a:buNone/>
              <a:tabLst/>
              <a:defRPr/>
            </a:pPr>
            <a:r>
              <a:rPr kumimoji="0" lang="en-US" sz="36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 exciting project!</a:t>
            </a:r>
          </a:p>
        </p:txBody>
      </p:sp>
    </p:spTree>
    <p:extLst>
      <p:ext uri="{BB962C8B-B14F-4D97-AF65-F5344CB8AC3E}">
        <p14:creationId xmlns:p14="http://schemas.microsoft.com/office/powerpoint/2010/main" val="190646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82A42-7CDE-8081-6A07-C30B7C4CD0FC}"/>
              </a:ext>
            </a:extLst>
          </p:cNvPr>
          <p:cNvSpPr>
            <a:spLocks noGrp="1"/>
          </p:cNvSpPr>
          <p:nvPr>
            <p:ph type="title"/>
          </p:nvPr>
        </p:nvSpPr>
        <p:spPr>
          <a:xfrm>
            <a:off x="1341120" y="289203"/>
            <a:ext cx="9735644" cy="1280890"/>
          </a:xfrm>
        </p:spPr>
        <p:txBody>
          <a:bodyPr/>
          <a:lstStyle/>
          <a:p>
            <a:r>
              <a:rPr lang="en-US" dirty="0"/>
              <a:t>MPAI approach to </a:t>
            </a:r>
            <a:r>
              <a:rPr lang="en-US" dirty="0" err="1"/>
              <a:t>standardisation</a:t>
            </a:r>
            <a:endParaRPr lang="en-150" dirty="0"/>
          </a:p>
        </p:txBody>
      </p:sp>
      <p:sp>
        <p:nvSpPr>
          <p:cNvPr id="3" name="Content Placeholder 2">
            <a:extLst>
              <a:ext uri="{FF2B5EF4-FFF2-40B4-BE49-F238E27FC236}">
                <a16:creationId xmlns:a16="http://schemas.microsoft.com/office/drawing/2014/main" id="{21C3DEB5-07D9-FF9E-6AC9-2EE18DEC4618}"/>
              </a:ext>
            </a:extLst>
          </p:cNvPr>
          <p:cNvSpPr>
            <a:spLocks noGrp="1"/>
          </p:cNvSpPr>
          <p:nvPr>
            <p:ph idx="1"/>
          </p:nvPr>
        </p:nvSpPr>
        <p:spPr>
          <a:xfrm>
            <a:off x="1692950" y="5611101"/>
            <a:ext cx="9497564" cy="856047"/>
          </a:xfrm>
        </p:spPr>
        <p:txBody>
          <a:bodyPr>
            <a:normAutofit/>
          </a:bodyPr>
          <a:lstStyle/>
          <a:p>
            <a:pPr marL="0" indent="0">
              <a:buNone/>
            </a:pPr>
            <a:r>
              <a:rPr lang="en-US" dirty="0"/>
              <a:t>MPAI-AIF enables </a:t>
            </a:r>
            <a:r>
              <a:rPr lang="en-US" b="1" dirty="0"/>
              <a:t>independently sourced </a:t>
            </a:r>
            <a:r>
              <a:rPr lang="en-US" dirty="0"/>
              <a:t>AI Modules </a:t>
            </a:r>
            <a:r>
              <a:rPr lang="en-US" b="1" dirty="0"/>
              <a:t>having </a:t>
            </a:r>
            <a:r>
              <a:rPr lang="en-US" b="1" dirty="0" err="1"/>
              <a:t>standardised</a:t>
            </a:r>
            <a:r>
              <a:rPr lang="en-US" b="1" dirty="0"/>
              <a:t> interfaces</a:t>
            </a:r>
            <a:r>
              <a:rPr lang="en-US" dirty="0"/>
              <a:t> to be executed in an environment with </a:t>
            </a:r>
            <a:r>
              <a:rPr lang="en-US" b="1" dirty="0" err="1"/>
              <a:t>standardised</a:t>
            </a:r>
            <a:r>
              <a:rPr lang="en-US" b="1" dirty="0"/>
              <a:t> APIs</a:t>
            </a:r>
            <a:r>
              <a:rPr lang="en-US" dirty="0"/>
              <a:t>.</a:t>
            </a:r>
            <a:endParaRPr lang="en-150" dirty="0"/>
          </a:p>
        </p:txBody>
      </p:sp>
      <p:sp>
        <p:nvSpPr>
          <p:cNvPr id="4" name="Date Placeholder 3">
            <a:extLst>
              <a:ext uri="{FF2B5EF4-FFF2-40B4-BE49-F238E27FC236}">
                <a16:creationId xmlns:a16="http://schemas.microsoft.com/office/drawing/2014/main" id="{225F2739-0228-4895-015E-2BC38B9AE169}"/>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A5799BA-AC88-42FB-B8BE-FF1867FF2DFC}"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Slide Number Placeholder 4">
            <a:extLst>
              <a:ext uri="{FF2B5EF4-FFF2-40B4-BE49-F238E27FC236}">
                <a16:creationId xmlns:a16="http://schemas.microsoft.com/office/drawing/2014/main" id="{C8773C18-5C26-F9CE-D680-F6E3B2A5EC2B}"/>
              </a:ext>
            </a:extLst>
          </p:cNvPr>
          <p:cNvSpPr>
            <a:spLocks noGrp="1"/>
          </p:cNvSpPr>
          <p:nvPr>
            <p:ph type="sldNum" sz="quarter" idx="12"/>
          </p:nvPr>
        </p:nvSpPr>
        <p:spPr>
          <a:xfrm>
            <a:off x="10099254" y="6586076"/>
            <a:ext cx="558914" cy="4571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grpSp>
        <p:nvGrpSpPr>
          <p:cNvPr id="6" name="Group 5">
            <a:extLst>
              <a:ext uri="{FF2B5EF4-FFF2-40B4-BE49-F238E27FC236}">
                <a16:creationId xmlns:a16="http://schemas.microsoft.com/office/drawing/2014/main" id="{BC722268-D501-65CF-340E-F011EE86FB6A}"/>
              </a:ext>
            </a:extLst>
          </p:cNvPr>
          <p:cNvGrpSpPr/>
          <p:nvPr/>
        </p:nvGrpSpPr>
        <p:grpSpPr>
          <a:xfrm>
            <a:off x="1692950" y="1557787"/>
            <a:ext cx="7635193" cy="3936240"/>
            <a:chOff x="2276427" y="1522955"/>
            <a:chExt cx="7635193" cy="3936240"/>
          </a:xfrm>
        </p:grpSpPr>
        <p:sp>
          <p:nvSpPr>
            <p:cNvPr id="7" name="Rectangle 6">
              <a:extLst>
                <a:ext uri="{FF2B5EF4-FFF2-40B4-BE49-F238E27FC236}">
                  <a16:creationId xmlns:a16="http://schemas.microsoft.com/office/drawing/2014/main" id="{0FF4D304-2F78-9CCA-2E7C-0DC448BDE6FB}"/>
                </a:ext>
              </a:extLst>
            </p:cNvPr>
            <p:cNvSpPr/>
            <p:nvPr/>
          </p:nvSpPr>
          <p:spPr>
            <a:xfrm>
              <a:off x="2276427" y="1543835"/>
              <a:ext cx="836463" cy="2171880"/>
            </a:xfrm>
            <a:prstGeom prst="rect">
              <a:avLst/>
            </a:prstGeom>
            <a:solidFill>
              <a:srgbClr val="FF6699"/>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a:ln>
                    <a:noFill/>
                  </a:ln>
                  <a:solidFill>
                    <a:srgbClr val="FFFFFF"/>
                  </a:solidFill>
                  <a:effectLst/>
                  <a:uLnTx/>
                  <a:uFillTx/>
                  <a:latin typeface="Calibri"/>
                  <a:ea typeface="DejaVu Sans"/>
                  <a:cs typeface="+mn-cs"/>
                </a:rPr>
                <a:t>User Agent</a:t>
              </a:r>
              <a:endParaRPr kumimoji="0" lang="it-IT" sz="1800" b="0" i="0" u="none" strike="noStrike" kern="1200" cap="none" spc="-1" normalizeH="0" baseline="0" noProof="0">
                <a:ln>
                  <a:noFill/>
                </a:ln>
                <a:solidFill>
                  <a:prstClr val="black"/>
                </a:solidFill>
                <a:effectLst/>
                <a:uLnTx/>
                <a:uFillTx/>
                <a:latin typeface="Arial"/>
                <a:ea typeface="+mn-ea"/>
                <a:cs typeface="+mn-cs"/>
              </a:endParaRPr>
            </a:p>
          </p:txBody>
        </p:sp>
        <p:sp>
          <p:nvSpPr>
            <p:cNvPr id="8" name="Rectangle 5">
              <a:extLst>
                <a:ext uri="{FF2B5EF4-FFF2-40B4-BE49-F238E27FC236}">
                  <a16:creationId xmlns:a16="http://schemas.microsoft.com/office/drawing/2014/main" id="{50380E54-A3EA-76D7-D425-400E192A2E15}"/>
                </a:ext>
              </a:extLst>
            </p:cNvPr>
            <p:cNvSpPr/>
            <p:nvPr/>
          </p:nvSpPr>
          <p:spPr>
            <a:xfrm>
              <a:off x="2293693" y="4792115"/>
              <a:ext cx="1847602" cy="667080"/>
            </a:xfrm>
            <a:prstGeom prst="rect">
              <a:avLst/>
            </a:prstGeom>
            <a:solidFill>
              <a:srgbClr val="D8BEEC"/>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a:ln>
                    <a:noFill/>
                  </a:ln>
                  <a:solidFill>
                    <a:srgbClr val="000000"/>
                  </a:solidFill>
                  <a:effectLst/>
                  <a:uLnTx/>
                  <a:uFillTx/>
                  <a:latin typeface="Calibri"/>
                  <a:ea typeface="DejaVu Sans"/>
                  <a:cs typeface="+mn-cs"/>
                </a:rPr>
                <a:t>Communication</a:t>
              </a:r>
              <a:endParaRPr kumimoji="0" lang="it-IT" sz="1800" b="0" i="0" u="none" strike="noStrike" kern="1200" cap="none" spc="-1" normalizeH="0" baseline="0" noProof="0">
                <a:ln>
                  <a:noFill/>
                </a:ln>
                <a:solidFill>
                  <a:prstClr val="black"/>
                </a:solidFill>
                <a:effectLst/>
                <a:uLnTx/>
                <a:uFillTx/>
                <a:latin typeface="Arial"/>
                <a:ea typeface="+mn-ea"/>
                <a:cs typeface="+mn-cs"/>
              </a:endParaRPr>
            </a:p>
          </p:txBody>
        </p:sp>
        <p:sp>
          <p:nvSpPr>
            <p:cNvPr id="9" name="Rectangle 51">
              <a:extLst>
                <a:ext uri="{FF2B5EF4-FFF2-40B4-BE49-F238E27FC236}">
                  <a16:creationId xmlns:a16="http://schemas.microsoft.com/office/drawing/2014/main" id="{A3B0C0C1-8967-0CB8-930F-D6E1CFEEA0F3}"/>
                </a:ext>
              </a:extLst>
            </p:cNvPr>
            <p:cNvSpPr/>
            <p:nvPr/>
          </p:nvSpPr>
          <p:spPr>
            <a:xfrm>
              <a:off x="4432255" y="4794635"/>
              <a:ext cx="1342306" cy="663480"/>
            </a:xfrm>
            <a:prstGeom prst="rect">
              <a:avLst/>
            </a:prstGeom>
            <a:solidFill>
              <a:srgbClr val="D8BEEC"/>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dirty="0">
                  <a:ln>
                    <a:noFill/>
                  </a:ln>
                  <a:solidFill>
                    <a:srgbClr val="000000"/>
                  </a:solidFill>
                  <a:effectLst/>
                  <a:uLnTx/>
                  <a:uFillTx/>
                  <a:latin typeface="Calibri"/>
                  <a:ea typeface="DejaVu Sans"/>
                  <a:cs typeface="+mn-cs"/>
                </a:rPr>
                <a:t>Global Storage</a:t>
              </a: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p:txBody>
        </p:sp>
        <p:sp>
          <p:nvSpPr>
            <p:cNvPr id="10" name="Rectangle 56">
              <a:extLst>
                <a:ext uri="{FF2B5EF4-FFF2-40B4-BE49-F238E27FC236}">
                  <a16:creationId xmlns:a16="http://schemas.microsoft.com/office/drawing/2014/main" id="{E368D34C-38AA-558C-CA22-034567D8635E}"/>
                </a:ext>
              </a:extLst>
            </p:cNvPr>
            <p:cNvSpPr/>
            <p:nvPr/>
          </p:nvSpPr>
          <p:spPr>
            <a:xfrm>
              <a:off x="2276427" y="4021355"/>
              <a:ext cx="6662925" cy="533520"/>
            </a:xfrm>
            <a:prstGeom prst="rect">
              <a:avLst/>
            </a:prstGeom>
            <a:solidFill>
              <a:srgbClr val="FFDF79"/>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dirty="0">
                  <a:ln>
                    <a:noFill/>
                  </a:ln>
                  <a:solidFill>
                    <a:srgbClr val="000000"/>
                  </a:solidFill>
                  <a:effectLst/>
                  <a:uLnTx/>
                  <a:uFillTx/>
                  <a:latin typeface="Calibri"/>
                  <a:ea typeface="DejaVu Sans"/>
                  <a:cs typeface="+mn-cs"/>
                </a:rPr>
                <a:t>Controller</a:t>
              </a: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p:txBody>
        </p:sp>
        <p:sp>
          <p:nvSpPr>
            <p:cNvPr id="11" name="Straight Connector 57">
              <a:extLst>
                <a:ext uri="{FF2B5EF4-FFF2-40B4-BE49-F238E27FC236}">
                  <a16:creationId xmlns:a16="http://schemas.microsoft.com/office/drawing/2014/main" id="{8E42011B-C983-40C9-905D-B73C2F233B0B}"/>
                </a:ext>
              </a:extLst>
            </p:cNvPr>
            <p:cNvSpPr/>
            <p:nvPr/>
          </p:nvSpPr>
          <p:spPr>
            <a:xfrm>
              <a:off x="2285380" y="3882035"/>
              <a:ext cx="6667082" cy="360"/>
            </a:xfrm>
            <a:prstGeom prst="line">
              <a:avLst/>
            </a:prstGeom>
            <a:ln w="19050">
              <a:solidFill>
                <a:srgbClr val="000000"/>
              </a:solidFill>
            </a:ln>
          </p:spPr>
          <p:style>
            <a:lnRef idx="1">
              <a:schemeClr val="accent1"/>
            </a:lnRef>
            <a:fillRef idx="0">
              <a:schemeClr val="accent1"/>
            </a:fillRef>
            <a:effectRef idx="0">
              <a:schemeClr val="accent1"/>
            </a:effectRef>
            <a:fontRef idx="minor"/>
          </p:style>
          <p:txBody>
            <a:bodyPr/>
            <a:lstStyle/>
            <a:p>
              <a:endParaRPr lang="en-GB"/>
            </a:p>
          </p:txBody>
        </p:sp>
        <p:sp>
          <p:nvSpPr>
            <p:cNvPr id="12" name="Rectangle 1">
              <a:extLst>
                <a:ext uri="{FF2B5EF4-FFF2-40B4-BE49-F238E27FC236}">
                  <a16:creationId xmlns:a16="http://schemas.microsoft.com/office/drawing/2014/main" id="{83D3B3A4-7673-10DF-7C9C-4A9CD5687275}"/>
                </a:ext>
              </a:extLst>
            </p:cNvPr>
            <p:cNvSpPr/>
            <p:nvPr/>
          </p:nvSpPr>
          <p:spPr>
            <a:xfrm>
              <a:off x="7287278" y="4792115"/>
              <a:ext cx="1684050" cy="663480"/>
            </a:xfrm>
            <a:prstGeom prst="rect">
              <a:avLst/>
            </a:prstGeom>
            <a:solidFill>
              <a:srgbClr val="FF0000"/>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dirty="0">
                  <a:ln>
                    <a:noFill/>
                  </a:ln>
                  <a:solidFill>
                    <a:srgbClr val="FFFFFF"/>
                  </a:solidFill>
                  <a:effectLst/>
                  <a:uLnTx/>
                  <a:uFillTx/>
                  <a:latin typeface="Calibri"/>
                  <a:ea typeface="DejaVu Sans"/>
                  <a:cs typeface="+mn-cs"/>
                </a:rPr>
                <a:t>MPAI Store</a:t>
              </a: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p:txBody>
        </p:sp>
        <p:sp>
          <p:nvSpPr>
            <p:cNvPr id="13" name="Rectangle 55">
              <a:extLst>
                <a:ext uri="{FF2B5EF4-FFF2-40B4-BE49-F238E27FC236}">
                  <a16:creationId xmlns:a16="http://schemas.microsoft.com/office/drawing/2014/main" id="{3AE2F124-328E-AA39-B854-2CD945DCBA77}"/>
                </a:ext>
              </a:extLst>
            </p:cNvPr>
            <p:cNvSpPr/>
            <p:nvPr/>
          </p:nvSpPr>
          <p:spPr>
            <a:xfrm>
              <a:off x="4153032" y="1522955"/>
              <a:ext cx="4781203" cy="2216160"/>
            </a:xfrm>
            <a:prstGeom prst="rect">
              <a:avLst/>
            </a:prstGeom>
            <a:solidFill>
              <a:schemeClr val="bg1"/>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1" normalizeH="0" baseline="0" noProof="0" dirty="0">
                <a:ln>
                  <a:noFill/>
                </a:ln>
                <a:solidFill>
                  <a:srgbClr val="000000"/>
                </a:solidFill>
                <a:effectLst/>
                <a:uLnTx/>
                <a:uFillTx/>
                <a:latin typeface="Calibri"/>
                <a:ea typeface="DejaVu Sans"/>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1" normalizeH="0" baseline="0" noProof="0" dirty="0">
                <a:ln>
                  <a:noFill/>
                </a:ln>
                <a:solidFill>
                  <a:srgbClr val="000000"/>
                </a:solidFill>
                <a:effectLst/>
                <a:uLnTx/>
                <a:uFillTx/>
                <a:latin typeface="Calibri"/>
                <a:ea typeface="DejaVu Sans"/>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dirty="0">
                  <a:ln>
                    <a:noFill/>
                  </a:ln>
                  <a:solidFill>
                    <a:srgbClr val="000000"/>
                  </a:solidFill>
                  <a:effectLst/>
                  <a:uLnTx/>
                  <a:uFillTx/>
                  <a:latin typeface="Calibri"/>
                  <a:ea typeface="DejaVu Sans"/>
                  <a:cs typeface="+mn-cs"/>
                </a:rPr>
                <a:t>AI Workflow (AIW)</a:t>
              </a: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1" normalizeH="0" baseline="0" noProof="0" dirty="0">
                <a:ln>
                  <a:noFill/>
                </a:ln>
                <a:solidFill>
                  <a:prstClr val="black"/>
                </a:solidFill>
                <a:effectLst/>
                <a:uLnTx/>
                <a:uFillTx/>
                <a:latin typeface="Arial"/>
                <a:ea typeface="+mn-ea"/>
                <a:cs typeface="+mn-cs"/>
              </a:endParaRPr>
            </a:p>
          </p:txBody>
        </p:sp>
        <p:sp>
          <p:nvSpPr>
            <p:cNvPr id="14" name="Right Brace 40">
              <a:extLst>
                <a:ext uri="{FF2B5EF4-FFF2-40B4-BE49-F238E27FC236}">
                  <a16:creationId xmlns:a16="http://schemas.microsoft.com/office/drawing/2014/main" id="{61DFB88F-61DC-473A-96FA-D4568C9448B3}"/>
                </a:ext>
              </a:extLst>
            </p:cNvPr>
            <p:cNvSpPr/>
            <p:nvPr/>
          </p:nvSpPr>
          <p:spPr>
            <a:xfrm>
              <a:off x="9467919" y="1543835"/>
              <a:ext cx="140370" cy="2121840"/>
            </a:xfrm>
            <a:prstGeom prst="rightBrace">
              <a:avLst>
                <a:gd name="adj1" fmla="val 8333"/>
                <a:gd name="adj2" fmla="val 50000"/>
              </a:avLst>
            </a:prstGeom>
            <a:noFill/>
            <a:ln>
              <a:solidFill>
                <a:srgbClr val="000000"/>
              </a:solidFill>
            </a:ln>
          </p:spPr>
          <p:style>
            <a:lnRef idx="1">
              <a:schemeClr val="accent1"/>
            </a:lnRef>
            <a:fillRef idx="0">
              <a:schemeClr val="accent1"/>
            </a:fillRef>
            <a:effectRef idx="0">
              <a:schemeClr val="accent1"/>
            </a:effectRef>
            <a:fontRef idx="minor"/>
          </p:style>
          <p:txBody>
            <a:bodyPr/>
            <a:lstStyle/>
            <a:p>
              <a:endParaRPr lang="en-GB"/>
            </a:p>
          </p:txBody>
        </p:sp>
        <p:sp>
          <p:nvSpPr>
            <p:cNvPr id="15" name="Rectangle 58">
              <a:extLst>
                <a:ext uri="{FF2B5EF4-FFF2-40B4-BE49-F238E27FC236}">
                  <a16:creationId xmlns:a16="http://schemas.microsoft.com/office/drawing/2014/main" id="{E19E26A9-757C-9104-4B54-3372EC0DAA65}"/>
                </a:ext>
              </a:extLst>
            </p:cNvPr>
            <p:cNvSpPr/>
            <p:nvPr/>
          </p:nvSpPr>
          <p:spPr>
            <a:xfrm>
              <a:off x="4392844" y="2911475"/>
              <a:ext cx="1035666" cy="649440"/>
            </a:xfrm>
            <a:prstGeom prst="rect">
              <a:avLst/>
            </a:prstGeom>
            <a:solidFill>
              <a:srgbClr val="7DDDFF"/>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a:ln>
                    <a:noFill/>
                  </a:ln>
                  <a:solidFill>
                    <a:srgbClr val="000000"/>
                  </a:solidFill>
                  <a:effectLst/>
                  <a:uLnTx/>
                  <a:uFillTx/>
                  <a:latin typeface="Calibri"/>
                  <a:ea typeface="DejaVu Sans"/>
                  <a:cs typeface="+mn-cs"/>
                </a:rPr>
                <a:t>AIM</a:t>
              </a:r>
              <a:endParaRPr kumimoji="0" lang="it-IT" sz="1800" b="0" i="0" u="none" strike="noStrike" kern="1200" cap="none" spc="-1" normalizeH="0" baseline="0" noProof="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a:ln>
                    <a:noFill/>
                  </a:ln>
                  <a:solidFill>
                    <a:srgbClr val="000000"/>
                  </a:solidFill>
                  <a:effectLst/>
                  <a:uLnTx/>
                  <a:uFillTx/>
                  <a:latin typeface="Calibri"/>
                  <a:ea typeface="DejaVu Sans"/>
                  <a:cs typeface="+mn-cs"/>
                </a:rPr>
                <a:t>Storage</a:t>
              </a:r>
              <a:endParaRPr kumimoji="0" lang="it-IT" sz="1800" b="0" i="0" u="none" strike="noStrike" kern="1200" cap="none" spc="-1" normalizeH="0" baseline="0" noProof="0">
                <a:ln>
                  <a:noFill/>
                </a:ln>
                <a:solidFill>
                  <a:prstClr val="black"/>
                </a:solidFill>
                <a:effectLst/>
                <a:uLnTx/>
                <a:uFillTx/>
                <a:latin typeface="Arial"/>
                <a:ea typeface="+mn-ea"/>
                <a:cs typeface="+mn-cs"/>
              </a:endParaRPr>
            </a:p>
          </p:txBody>
        </p:sp>
        <p:sp>
          <p:nvSpPr>
            <p:cNvPr id="16" name="Right Brace 72">
              <a:extLst>
                <a:ext uri="{FF2B5EF4-FFF2-40B4-BE49-F238E27FC236}">
                  <a16:creationId xmlns:a16="http://schemas.microsoft.com/office/drawing/2014/main" id="{F3AE495C-F7D6-C9D9-FA43-5278E2543DD1}"/>
                </a:ext>
              </a:extLst>
            </p:cNvPr>
            <p:cNvSpPr/>
            <p:nvPr/>
          </p:nvSpPr>
          <p:spPr>
            <a:xfrm rot="10800000">
              <a:off x="3515870" y="1548155"/>
              <a:ext cx="140370" cy="2121840"/>
            </a:xfrm>
            <a:prstGeom prst="rightBrace">
              <a:avLst>
                <a:gd name="adj1" fmla="val 8333"/>
                <a:gd name="adj2" fmla="val 50000"/>
              </a:avLst>
            </a:prstGeom>
            <a:noFill/>
            <a:ln>
              <a:solidFill>
                <a:srgbClr val="000000"/>
              </a:solidFill>
            </a:ln>
          </p:spPr>
          <p:style>
            <a:lnRef idx="1">
              <a:schemeClr val="accent1"/>
            </a:lnRef>
            <a:fillRef idx="0">
              <a:schemeClr val="accent1"/>
            </a:fillRef>
            <a:effectRef idx="0">
              <a:schemeClr val="accent1"/>
            </a:effectRef>
            <a:fontRef idx="minor"/>
          </p:style>
          <p:txBody>
            <a:bodyPr/>
            <a:lstStyle/>
            <a:p>
              <a:endParaRPr lang="en-GB"/>
            </a:p>
          </p:txBody>
        </p:sp>
        <p:grpSp>
          <p:nvGrpSpPr>
            <p:cNvPr id="17" name="Group 16">
              <a:extLst>
                <a:ext uri="{FF2B5EF4-FFF2-40B4-BE49-F238E27FC236}">
                  <a16:creationId xmlns:a16="http://schemas.microsoft.com/office/drawing/2014/main" id="{A9DD2336-E915-9DEF-79CF-EA80A38E0AF7}"/>
                </a:ext>
              </a:extLst>
            </p:cNvPr>
            <p:cNvGrpSpPr/>
            <p:nvPr/>
          </p:nvGrpSpPr>
          <p:grpSpPr>
            <a:xfrm>
              <a:off x="8932600" y="1654343"/>
              <a:ext cx="517047" cy="1952367"/>
              <a:chOff x="2969117" y="1271600"/>
              <a:chExt cx="582135" cy="2163463"/>
            </a:xfrm>
          </p:grpSpPr>
          <p:cxnSp>
            <p:nvCxnSpPr>
              <p:cNvPr id="18" name="Straight Connector 17">
                <a:extLst>
                  <a:ext uri="{FF2B5EF4-FFF2-40B4-BE49-F238E27FC236}">
                    <a16:creationId xmlns:a16="http://schemas.microsoft.com/office/drawing/2014/main" id="{0DEF2A61-1711-2C03-5759-4D134B2502FE}"/>
                  </a:ext>
                </a:extLst>
              </p:cNvPr>
              <p:cNvCxnSpPr>
                <a:cxnSpLocks/>
              </p:cNvCxnSpPr>
              <p:nvPr/>
            </p:nvCxnSpPr>
            <p:spPr>
              <a:xfrm>
                <a:off x="2976972" y="1271600"/>
                <a:ext cx="563282" cy="1568"/>
              </a:xfrm>
              <a:prstGeom prst="line">
                <a:avLst/>
              </a:prstGeom>
              <a:solidFill>
                <a:srgbClr val="92D050"/>
              </a:solidFill>
              <a:ln>
                <a:solidFill>
                  <a:srgbClr val="000000"/>
                </a:solidFill>
                <a:tailEnd type="arrow" w="med" len="med"/>
              </a:ln>
            </p:spPr>
            <p:style>
              <a:lnRef idx="1">
                <a:schemeClr val="accent1"/>
              </a:lnRef>
              <a:fillRef idx="0">
                <a:schemeClr val="accent1"/>
              </a:fillRef>
              <a:effectRef idx="0">
                <a:schemeClr val="accent1"/>
              </a:effectRef>
              <a:fontRef idx="minor"/>
            </p:style>
          </p:cxnSp>
          <p:cxnSp>
            <p:nvCxnSpPr>
              <p:cNvPr id="19" name="Straight Connector 18">
                <a:extLst>
                  <a:ext uri="{FF2B5EF4-FFF2-40B4-BE49-F238E27FC236}">
                    <a16:creationId xmlns:a16="http://schemas.microsoft.com/office/drawing/2014/main" id="{27ED54F5-FDEC-6B65-FE2B-906200C9B213}"/>
                  </a:ext>
                </a:extLst>
              </p:cNvPr>
              <p:cNvCxnSpPr>
                <a:cxnSpLocks/>
              </p:cNvCxnSpPr>
              <p:nvPr/>
            </p:nvCxnSpPr>
            <p:spPr>
              <a:xfrm>
                <a:off x="2987970" y="1989614"/>
                <a:ext cx="563282" cy="1568"/>
              </a:xfrm>
              <a:prstGeom prst="line">
                <a:avLst/>
              </a:prstGeom>
              <a:solidFill>
                <a:srgbClr val="92D050"/>
              </a:solidFill>
              <a:ln>
                <a:solidFill>
                  <a:srgbClr val="000000"/>
                </a:solidFill>
                <a:tailEnd type="arrow" w="med" len="med"/>
              </a:ln>
            </p:spPr>
            <p:style>
              <a:lnRef idx="1">
                <a:schemeClr val="accent1"/>
              </a:lnRef>
              <a:fillRef idx="0">
                <a:schemeClr val="accent1"/>
              </a:fillRef>
              <a:effectRef idx="0">
                <a:schemeClr val="accent1"/>
              </a:effectRef>
              <a:fontRef idx="minor"/>
            </p:style>
          </p:cxnSp>
          <p:cxnSp>
            <p:nvCxnSpPr>
              <p:cNvPr id="20" name="Straight Connector 19">
                <a:extLst>
                  <a:ext uri="{FF2B5EF4-FFF2-40B4-BE49-F238E27FC236}">
                    <a16:creationId xmlns:a16="http://schemas.microsoft.com/office/drawing/2014/main" id="{F9DD3439-A15C-545B-1E75-24396FB900D1}"/>
                  </a:ext>
                </a:extLst>
              </p:cNvPr>
              <p:cNvCxnSpPr>
                <a:cxnSpLocks/>
              </p:cNvCxnSpPr>
              <p:nvPr/>
            </p:nvCxnSpPr>
            <p:spPr>
              <a:xfrm>
                <a:off x="2969117" y="2706056"/>
                <a:ext cx="563282" cy="1568"/>
              </a:xfrm>
              <a:prstGeom prst="line">
                <a:avLst/>
              </a:prstGeom>
              <a:solidFill>
                <a:srgbClr val="92D050"/>
              </a:solidFill>
              <a:ln>
                <a:solidFill>
                  <a:srgbClr val="000000"/>
                </a:solidFill>
                <a:tailEnd type="arrow" w="med" len="med"/>
              </a:ln>
            </p:spPr>
            <p:style>
              <a:lnRef idx="1">
                <a:schemeClr val="accent1"/>
              </a:lnRef>
              <a:fillRef idx="0">
                <a:schemeClr val="accent1"/>
              </a:fillRef>
              <a:effectRef idx="0">
                <a:schemeClr val="accent1"/>
              </a:effectRef>
              <a:fontRef idx="minor"/>
            </p:style>
          </p:cxnSp>
          <p:cxnSp>
            <p:nvCxnSpPr>
              <p:cNvPr id="21" name="Straight Connector 20">
                <a:extLst>
                  <a:ext uri="{FF2B5EF4-FFF2-40B4-BE49-F238E27FC236}">
                    <a16:creationId xmlns:a16="http://schemas.microsoft.com/office/drawing/2014/main" id="{1230351E-A88D-196D-E81C-0972A8369119}"/>
                  </a:ext>
                </a:extLst>
              </p:cNvPr>
              <p:cNvCxnSpPr>
                <a:cxnSpLocks/>
              </p:cNvCxnSpPr>
              <p:nvPr/>
            </p:nvCxnSpPr>
            <p:spPr>
              <a:xfrm>
                <a:off x="2980115" y="3433495"/>
                <a:ext cx="563282" cy="1568"/>
              </a:xfrm>
              <a:prstGeom prst="line">
                <a:avLst/>
              </a:prstGeom>
              <a:solidFill>
                <a:srgbClr val="92D050"/>
              </a:solidFill>
              <a:ln>
                <a:solidFill>
                  <a:srgbClr val="000000"/>
                </a:solidFill>
                <a:tailEnd type="arrow" w="med" len="med"/>
              </a:ln>
            </p:spPr>
            <p:style>
              <a:lnRef idx="1">
                <a:schemeClr val="accent1"/>
              </a:lnRef>
              <a:fillRef idx="0">
                <a:schemeClr val="accent1"/>
              </a:fillRef>
              <a:effectRef idx="0">
                <a:schemeClr val="accent1"/>
              </a:effectRef>
              <a:fontRef idx="minor"/>
            </p:style>
          </p:cxnSp>
        </p:grpSp>
        <p:grpSp>
          <p:nvGrpSpPr>
            <p:cNvPr id="22" name="Group 21">
              <a:extLst>
                <a:ext uri="{FF2B5EF4-FFF2-40B4-BE49-F238E27FC236}">
                  <a16:creationId xmlns:a16="http://schemas.microsoft.com/office/drawing/2014/main" id="{A4FAE091-EF4A-5D2F-A72E-DE2728EBDA47}"/>
                </a:ext>
              </a:extLst>
            </p:cNvPr>
            <p:cNvGrpSpPr/>
            <p:nvPr/>
          </p:nvGrpSpPr>
          <p:grpSpPr>
            <a:xfrm>
              <a:off x="3640993" y="1654343"/>
              <a:ext cx="517047" cy="1952367"/>
              <a:chOff x="2969117" y="1271600"/>
              <a:chExt cx="582135" cy="2163463"/>
            </a:xfrm>
          </p:grpSpPr>
          <p:cxnSp>
            <p:nvCxnSpPr>
              <p:cNvPr id="23" name="Straight Connector 22">
                <a:extLst>
                  <a:ext uri="{FF2B5EF4-FFF2-40B4-BE49-F238E27FC236}">
                    <a16:creationId xmlns:a16="http://schemas.microsoft.com/office/drawing/2014/main" id="{248BF143-B71A-02FC-7FC5-1A82FECDA1A1}"/>
                  </a:ext>
                </a:extLst>
              </p:cNvPr>
              <p:cNvCxnSpPr>
                <a:cxnSpLocks/>
              </p:cNvCxnSpPr>
              <p:nvPr/>
            </p:nvCxnSpPr>
            <p:spPr>
              <a:xfrm>
                <a:off x="2976972" y="1271600"/>
                <a:ext cx="563282" cy="1568"/>
              </a:xfrm>
              <a:prstGeom prst="line">
                <a:avLst/>
              </a:prstGeom>
              <a:solidFill>
                <a:srgbClr val="92D050"/>
              </a:solidFill>
              <a:ln>
                <a:solidFill>
                  <a:srgbClr val="000000"/>
                </a:solidFill>
                <a:tailEnd type="arrow" w="med" len="med"/>
              </a:ln>
            </p:spPr>
            <p:style>
              <a:lnRef idx="1">
                <a:schemeClr val="accent1"/>
              </a:lnRef>
              <a:fillRef idx="0">
                <a:schemeClr val="accent1"/>
              </a:fillRef>
              <a:effectRef idx="0">
                <a:schemeClr val="accent1"/>
              </a:effectRef>
              <a:fontRef idx="minor"/>
            </p:style>
          </p:cxnSp>
          <p:cxnSp>
            <p:nvCxnSpPr>
              <p:cNvPr id="24" name="Straight Connector 23">
                <a:extLst>
                  <a:ext uri="{FF2B5EF4-FFF2-40B4-BE49-F238E27FC236}">
                    <a16:creationId xmlns:a16="http://schemas.microsoft.com/office/drawing/2014/main" id="{5B711C1C-07C5-83EE-55C3-F8A78811C3B7}"/>
                  </a:ext>
                </a:extLst>
              </p:cNvPr>
              <p:cNvCxnSpPr>
                <a:cxnSpLocks/>
              </p:cNvCxnSpPr>
              <p:nvPr/>
            </p:nvCxnSpPr>
            <p:spPr>
              <a:xfrm>
                <a:off x="2987970" y="1989614"/>
                <a:ext cx="563282" cy="1568"/>
              </a:xfrm>
              <a:prstGeom prst="line">
                <a:avLst/>
              </a:prstGeom>
              <a:solidFill>
                <a:srgbClr val="92D050"/>
              </a:solidFill>
              <a:ln>
                <a:solidFill>
                  <a:srgbClr val="000000"/>
                </a:solidFill>
                <a:tailEnd type="arrow" w="med" len="med"/>
              </a:ln>
            </p:spPr>
            <p:style>
              <a:lnRef idx="1">
                <a:schemeClr val="accent1"/>
              </a:lnRef>
              <a:fillRef idx="0">
                <a:schemeClr val="accent1"/>
              </a:fillRef>
              <a:effectRef idx="0">
                <a:schemeClr val="accent1"/>
              </a:effectRef>
              <a:fontRef idx="minor"/>
            </p:style>
          </p:cxnSp>
          <p:cxnSp>
            <p:nvCxnSpPr>
              <p:cNvPr id="25" name="Straight Connector 24">
                <a:extLst>
                  <a:ext uri="{FF2B5EF4-FFF2-40B4-BE49-F238E27FC236}">
                    <a16:creationId xmlns:a16="http://schemas.microsoft.com/office/drawing/2014/main" id="{660FA7E2-83C6-C095-E371-27995934E074}"/>
                  </a:ext>
                </a:extLst>
              </p:cNvPr>
              <p:cNvCxnSpPr>
                <a:cxnSpLocks/>
              </p:cNvCxnSpPr>
              <p:nvPr/>
            </p:nvCxnSpPr>
            <p:spPr>
              <a:xfrm>
                <a:off x="2969117" y="2706056"/>
                <a:ext cx="563282" cy="1568"/>
              </a:xfrm>
              <a:prstGeom prst="line">
                <a:avLst/>
              </a:prstGeom>
              <a:solidFill>
                <a:srgbClr val="92D050"/>
              </a:solidFill>
              <a:ln>
                <a:solidFill>
                  <a:srgbClr val="000000"/>
                </a:solidFill>
                <a:tailEnd type="arrow" w="med" len="med"/>
              </a:ln>
            </p:spPr>
            <p:style>
              <a:lnRef idx="1">
                <a:schemeClr val="accent1"/>
              </a:lnRef>
              <a:fillRef idx="0">
                <a:schemeClr val="accent1"/>
              </a:fillRef>
              <a:effectRef idx="0">
                <a:schemeClr val="accent1"/>
              </a:effectRef>
              <a:fontRef idx="minor"/>
            </p:style>
          </p:cxnSp>
          <p:cxnSp>
            <p:nvCxnSpPr>
              <p:cNvPr id="26" name="Straight Connector 25">
                <a:extLst>
                  <a:ext uri="{FF2B5EF4-FFF2-40B4-BE49-F238E27FC236}">
                    <a16:creationId xmlns:a16="http://schemas.microsoft.com/office/drawing/2014/main" id="{6DA9CD95-EA0D-AD4B-1221-2DEBD10FAB1A}"/>
                  </a:ext>
                </a:extLst>
              </p:cNvPr>
              <p:cNvCxnSpPr>
                <a:cxnSpLocks/>
              </p:cNvCxnSpPr>
              <p:nvPr/>
            </p:nvCxnSpPr>
            <p:spPr>
              <a:xfrm>
                <a:off x="2980115" y="3433495"/>
                <a:ext cx="563282" cy="1568"/>
              </a:xfrm>
              <a:prstGeom prst="line">
                <a:avLst/>
              </a:prstGeom>
              <a:solidFill>
                <a:srgbClr val="92D050"/>
              </a:solidFill>
              <a:ln>
                <a:solidFill>
                  <a:srgbClr val="000000"/>
                </a:solidFill>
                <a:tailEnd type="arrow" w="med" len="med"/>
              </a:ln>
            </p:spPr>
            <p:style>
              <a:lnRef idx="1">
                <a:schemeClr val="accent1"/>
              </a:lnRef>
              <a:fillRef idx="0">
                <a:schemeClr val="accent1"/>
              </a:fillRef>
              <a:effectRef idx="0">
                <a:schemeClr val="accent1"/>
              </a:effectRef>
              <a:fontRef idx="minor"/>
            </p:style>
          </p:cxnSp>
        </p:grpSp>
        <p:sp>
          <p:nvSpPr>
            <p:cNvPr id="27" name="Rectangle 52">
              <a:extLst>
                <a:ext uri="{FF2B5EF4-FFF2-40B4-BE49-F238E27FC236}">
                  <a16:creationId xmlns:a16="http://schemas.microsoft.com/office/drawing/2014/main" id="{5C269D99-ACEE-A20A-6A88-8B4C30DC7B88}"/>
                </a:ext>
              </a:extLst>
            </p:cNvPr>
            <p:cNvSpPr/>
            <p:nvPr/>
          </p:nvSpPr>
          <p:spPr>
            <a:xfrm>
              <a:off x="6037766" y="4793555"/>
              <a:ext cx="1021277" cy="664920"/>
            </a:xfrm>
            <a:prstGeom prst="rect">
              <a:avLst/>
            </a:prstGeom>
            <a:solidFill>
              <a:schemeClr val="accent6">
                <a:lumMod val="20000"/>
                <a:lumOff val="80000"/>
              </a:schemeClr>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1" normalizeH="0" baseline="0" noProof="0">
                  <a:ln>
                    <a:noFill/>
                  </a:ln>
                  <a:solidFill>
                    <a:srgbClr val="000000"/>
                  </a:solidFill>
                  <a:effectLst/>
                  <a:uLnTx/>
                  <a:uFillTx/>
                  <a:latin typeface="Calibri"/>
                  <a:ea typeface="DejaVu Sans"/>
                  <a:cs typeface="+mn-cs"/>
                </a:rPr>
                <a:t>Access</a:t>
              </a:r>
              <a:endParaRPr kumimoji="0" lang="it-IT" sz="1800" b="0" i="0" u="none" strike="noStrike" kern="1200" cap="none" spc="-1" normalizeH="0" baseline="0" noProof="0">
                <a:ln>
                  <a:noFill/>
                </a:ln>
                <a:solidFill>
                  <a:prstClr val="black"/>
                </a:solidFill>
                <a:effectLst/>
                <a:uLnTx/>
                <a:uFillTx/>
                <a:latin typeface="Arial"/>
                <a:ea typeface="+mn-ea"/>
                <a:cs typeface="+mn-cs"/>
              </a:endParaRPr>
            </a:p>
          </p:txBody>
        </p:sp>
        <p:sp>
          <p:nvSpPr>
            <p:cNvPr id="28" name="TextBox 52">
              <a:extLst>
                <a:ext uri="{FF2B5EF4-FFF2-40B4-BE49-F238E27FC236}">
                  <a16:creationId xmlns:a16="http://schemas.microsoft.com/office/drawing/2014/main" id="{F93FA5B1-54E0-5123-9959-0DFFC1517123}"/>
                </a:ext>
              </a:extLst>
            </p:cNvPr>
            <p:cNvSpPr/>
            <p:nvPr/>
          </p:nvSpPr>
          <p:spPr>
            <a:xfrm>
              <a:off x="3081957" y="2259337"/>
              <a:ext cx="410047" cy="720710"/>
            </a:xfrm>
            <a:prstGeom prst="rect">
              <a:avLst/>
            </a:prstGeom>
            <a:noFill/>
          </p:spPr>
          <p:txBody>
            <a:bodyPr vert="vert270"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a:ea typeface="+mn-ea"/>
                  <a:cs typeface="+mn-cs"/>
                </a:rPr>
                <a:t>Inputs</a:t>
              </a:r>
              <a:endPar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9" name="TextBox 53">
              <a:extLst>
                <a:ext uri="{FF2B5EF4-FFF2-40B4-BE49-F238E27FC236}">
                  <a16:creationId xmlns:a16="http://schemas.microsoft.com/office/drawing/2014/main" id="{2519C635-0E43-CFE2-E4C3-3637F017DD92}"/>
                </a:ext>
              </a:extLst>
            </p:cNvPr>
            <p:cNvSpPr/>
            <p:nvPr/>
          </p:nvSpPr>
          <p:spPr>
            <a:xfrm>
              <a:off x="9501573" y="2159332"/>
              <a:ext cx="410047" cy="900246"/>
            </a:xfrm>
            <a:prstGeom prst="rect">
              <a:avLst/>
            </a:prstGeom>
            <a:noFill/>
          </p:spPr>
          <p:txBody>
            <a:bodyPr vert="vert"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a:ea typeface="+mn-ea"/>
                  <a:cs typeface="+mn-cs"/>
                </a:rPr>
                <a:t>Outputs</a:t>
              </a:r>
              <a:endPar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cxnSp>
          <p:nvCxnSpPr>
            <p:cNvPr id="30" name="Straight Connector 29">
              <a:extLst>
                <a:ext uri="{FF2B5EF4-FFF2-40B4-BE49-F238E27FC236}">
                  <a16:creationId xmlns:a16="http://schemas.microsoft.com/office/drawing/2014/main" id="{6D9399D7-FA6C-3F08-B5D7-D807488B5EB9}"/>
                </a:ext>
              </a:extLst>
            </p:cNvPr>
            <p:cNvCxnSpPr/>
            <p:nvPr/>
          </p:nvCxnSpPr>
          <p:spPr>
            <a:xfrm flipV="1">
              <a:off x="2327649" y="4678951"/>
              <a:ext cx="1813319" cy="4"/>
            </a:xfrm>
            <a:prstGeom prst="line">
              <a:avLst/>
            </a:prstGeom>
            <a:ln w="19050">
              <a:solidFill>
                <a:srgbClr val="000000"/>
              </a:solidFill>
            </a:ln>
          </p:spPr>
          <p:style>
            <a:lnRef idx="1">
              <a:schemeClr val="accent1"/>
            </a:lnRef>
            <a:fillRef idx="0">
              <a:schemeClr val="accent1"/>
            </a:fillRef>
            <a:effectRef idx="0">
              <a:schemeClr val="accent1"/>
            </a:effectRef>
            <a:fontRef idx="minor"/>
          </p:style>
        </p:cxnSp>
        <p:cxnSp>
          <p:nvCxnSpPr>
            <p:cNvPr id="31" name="Straight Connector 30">
              <a:extLst>
                <a:ext uri="{FF2B5EF4-FFF2-40B4-BE49-F238E27FC236}">
                  <a16:creationId xmlns:a16="http://schemas.microsoft.com/office/drawing/2014/main" id="{2104BB49-844E-9B09-E424-82233D45A977}"/>
                </a:ext>
              </a:extLst>
            </p:cNvPr>
            <p:cNvCxnSpPr/>
            <p:nvPr/>
          </p:nvCxnSpPr>
          <p:spPr>
            <a:xfrm flipV="1">
              <a:off x="7257460" y="4678951"/>
              <a:ext cx="1733807" cy="4"/>
            </a:xfrm>
            <a:prstGeom prst="line">
              <a:avLst/>
            </a:prstGeom>
            <a:ln w="19050">
              <a:solidFill>
                <a:srgbClr val="000000"/>
              </a:solidFill>
            </a:ln>
          </p:spPr>
          <p:style>
            <a:lnRef idx="1">
              <a:schemeClr val="accent1"/>
            </a:lnRef>
            <a:fillRef idx="0">
              <a:schemeClr val="accent1"/>
            </a:fillRef>
            <a:effectRef idx="0">
              <a:schemeClr val="accent1"/>
            </a:effectRef>
            <a:fontRef idx="minor"/>
          </p:style>
        </p:cxnSp>
        <p:cxnSp>
          <p:nvCxnSpPr>
            <p:cNvPr id="32" name="Straight Connector 31">
              <a:extLst>
                <a:ext uri="{FF2B5EF4-FFF2-40B4-BE49-F238E27FC236}">
                  <a16:creationId xmlns:a16="http://schemas.microsoft.com/office/drawing/2014/main" id="{49600531-191C-2F73-6C46-72CE6584DB41}"/>
                </a:ext>
              </a:extLst>
            </p:cNvPr>
            <p:cNvCxnSpPr/>
            <p:nvPr/>
          </p:nvCxnSpPr>
          <p:spPr>
            <a:xfrm flipV="1">
              <a:off x="4448257" y="4673957"/>
              <a:ext cx="1346185" cy="4"/>
            </a:xfrm>
            <a:prstGeom prst="line">
              <a:avLst/>
            </a:prstGeom>
            <a:ln w="19050">
              <a:solidFill>
                <a:srgbClr val="000000"/>
              </a:solidFill>
            </a:ln>
          </p:spPr>
          <p:style>
            <a:lnRef idx="1">
              <a:schemeClr val="accent1"/>
            </a:lnRef>
            <a:fillRef idx="0">
              <a:schemeClr val="accent1"/>
            </a:fillRef>
            <a:effectRef idx="0">
              <a:schemeClr val="accent1"/>
            </a:effectRef>
            <a:fontRef idx="minor"/>
          </p:style>
        </p:cxnSp>
        <p:cxnSp>
          <p:nvCxnSpPr>
            <p:cNvPr id="33" name="Straight Connector 32">
              <a:extLst>
                <a:ext uri="{FF2B5EF4-FFF2-40B4-BE49-F238E27FC236}">
                  <a16:creationId xmlns:a16="http://schemas.microsoft.com/office/drawing/2014/main" id="{F248FF0A-F231-921B-4E35-FA714776C631}"/>
                </a:ext>
              </a:extLst>
            </p:cNvPr>
            <p:cNvCxnSpPr/>
            <p:nvPr/>
          </p:nvCxnSpPr>
          <p:spPr>
            <a:xfrm flipV="1">
              <a:off x="6034941" y="4678949"/>
              <a:ext cx="1048014" cy="4"/>
            </a:xfrm>
            <a:prstGeom prst="line">
              <a:avLst/>
            </a:prstGeom>
            <a:ln w="19050">
              <a:solidFill>
                <a:srgbClr val="000000"/>
              </a:solidFill>
            </a:ln>
          </p:spPr>
          <p:style>
            <a:lnRef idx="1">
              <a:schemeClr val="accent1"/>
            </a:lnRef>
            <a:fillRef idx="0">
              <a:schemeClr val="accent1"/>
            </a:fillRef>
            <a:effectRef idx="0">
              <a:schemeClr val="accent1"/>
            </a:effectRef>
            <a:fontRef idx="minor"/>
          </p:style>
        </p:cxnSp>
        <p:cxnSp>
          <p:nvCxnSpPr>
            <p:cNvPr id="34" name="Straight Connector 33">
              <a:extLst>
                <a:ext uri="{FF2B5EF4-FFF2-40B4-BE49-F238E27FC236}">
                  <a16:creationId xmlns:a16="http://schemas.microsoft.com/office/drawing/2014/main" id="{4692C8D3-DF9B-094C-C584-6D0C017A8721}"/>
                </a:ext>
              </a:extLst>
            </p:cNvPr>
            <p:cNvCxnSpPr/>
            <p:nvPr/>
          </p:nvCxnSpPr>
          <p:spPr>
            <a:xfrm flipV="1">
              <a:off x="4398595" y="2808348"/>
              <a:ext cx="1048014" cy="4"/>
            </a:xfrm>
            <a:prstGeom prst="line">
              <a:avLst/>
            </a:prstGeom>
            <a:ln w="19050">
              <a:solidFill>
                <a:srgbClr val="000000"/>
              </a:solidFill>
            </a:ln>
          </p:spPr>
          <p:style>
            <a:lnRef idx="1">
              <a:schemeClr val="accent1"/>
            </a:lnRef>
            <a:fillRef idx="0">
              <a:schemeClr val="accent1"/>
            </a:fillRef>
            <a:effectRef idx="0">
              <a:schemeClr val="accent1"/>
            </a:effectRef>
            <a:fontRef idx="minor"/>
          </p:style>
        </p:cxnSp>
        <p:grpSp>
          <p:nvGrpSpPr>
            <p:cNvPr id="35" name="Group 34">
              <a:extLst>
                <a:ext uri="{FF2B5EF4-FFF2-40B4-BE49-F238E27FC236}">
                  <a16:creationId xmlns:a16="http://schemas.microsoft.com/office/drawing/2014/main" id="{0E120452-BB09-7796-14DA-6198F4D2E9F3}"/>
                </a:ext>
              </a:extLst>
            </p:cNvPr>
            <p:cNvGrpSpPr/>
            <p:nvPr/>
          </p:nvGrpSpPr>
          <p:grpSpPr>
            <a:xfrm>
              <a:off x="4563957" y="1759052"/>
              <a:ext cx="1578106" cy="615204"/>
              <a:chOff x="4333050" y="1414017"/>
              <a:chExt cx="1578106" cy="615204"/>
            </a:xfrm>
          </p:grpSpPr>
          <p:sp>
            <p:nvSpPr>
              <p:cNvPr id="36" name="Rectangle 42">
                <a:extLst>
                  <a:ext uri="{FF2B5EF4-FFF2-40B4-BE49-F238E27FC236}">
                    <a16:creationId xmlns:a16="http://schemas.microsoft.com/office/drawing/2014/main" id="{C5DED481-0104-D106-AC92-F18B54DFBA4F}"/>
                  </a:ext>
                </a:extLst>
              </p:cNvPr>
              <p:cNvSpPr/>
              <p:nvPr/>
            </p:nvSpPr>
            <p:spPr>
              <a:xfrm>
                <a:off x="4743128" y="1414017"/>
                <a:ext cx="749517" cy="615204"/>
              </a:xfrm>
              <a:prstGeom prst="rect">
                <a:avLst/>
              </a:prstGeom>
              <a:solidFill>
                <a:srgbClr val="92D050"/>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1" normalizeH="0" baseline="0" noProof="0" dirty="0">
                    <a:ln>
                      <a:noFill/>
                    </a:ln>
                    <a:solidFill>
                      <a:srgbClr val="000000"/>
                    </a:solidFill>
                    <a:effectLst/>
                    <a:uLnTx/>
                    <a:uFillTx/>
                    <a:latin typeface="Calibri"/>
                    <a:ea typeface="DejaVu Sans"/>
                    <a:cs typeface="+mn-cs"/>
                  </a:rPr>
                  <a:t>AI Module (AIM)</a:t>
                </a:r>
                <a:endParaRPr kumimoji="0" lang="it-IT" sz="1400" b="0" i="0" u="none" strike="noStrike" kern="1200" cap="none" spc="-1" normalizeH="0" baseline="0" noProof="0" dirty="0">
                  <a:ln>
                    <a:noFill/>
                  </a:ln>
                  <a:solidFill>
                    <a:prstClr val="black"/>
                  </a:solidFill>
                  <a:effectLst/>
                  <a:uLnTx/>
                  <a:uFillTx/>
                  <a:latin typeface="Arial"/>
                  <a:ea typeface="+mn-ea"/>
                  <a:cs typeface="+mn-cs"/>
                </a:endParaRPr>
              </a:p>
            </p:txBody>
          </p:sp>
          <p:cxnSp>
            <p:nvCxnSpPr>
              <p:cNvPr id="37" name="Straight Connector 36">
                <a:extLst>
                  <a:ext uri="{FF2B5EF4-FFF2-40B4-BE49-F238E27FC236}">
                    <a16:creationId xmlns:a16="http://schemas.microsoft.com/office/drawing/2014/main" id="{9856796A-F538-B092-F340-2D4B83A67FA3}"/>
                  </a:ext>
                </a:extLst>
              </p:cNvPr>
              <p:cNvCxnSpPr/>
              <p:nvPr/>
            </p:nvCxnSpPr>
            <p:spPr>
              <a:xfrm flipV="1">
                <a:off x="5505862" y="1541023"/>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38" name="Straight Connector 37">
                <a:extLst>
                  <a:ext uri="{FF2B5EF4-FFF2-40B4-BE49-F238E27FC236}">
                    <a16:creationId xmlns:a16="http://schemas.microsoft.com/office/drawing/2014/main" id="{59F76679-C567-EF45-7733-D486919BCF82}"/>
                  </a:ext>
                </a:extLst>
              </p:cNvPr>
              <p:cNvCxnSpPr/>
              <p:nvPr/>
            </p:nvCxnSpPr>
            <p:spPr>
              <a:xfrm flipV="1">
                <a:off x="5509177" y="1733179"/>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39" name="Straight Connector 38">
                <a:extLst>
                  <a:ext uri="{FF2B5EF4-FFF2-40B4-BE49-F238E27FC236}">
                    <a16:creationId xmlns:a16="http://schemas.microsoft.com/office/drawing/2014/main" id="{4FB2B3B3-DB39-4DD5-F47D-E6EA3A3E6EBB}"/>
                  </a:ext>
                </a:extLst>
              </p:cNvPr>
              <p:cNvCxnSpPr/>
              <p:nvPr/>
            </p:nvCxnSpPr>
            <p:spPr>
              <a:xfrm flipV="1">
                <a:off x="5502553" y="1915396"/>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40" name="Straight Connector 39">
                <a:extLst>
                  <a:ext uri="{FF2B5EF4-FFF2-40B4-BE49-F238E27FC236}">
                    <a16:creationId xmlns:a16="http://schemas.microsoft.com/office/drawing/2014/main" id="{CA41394A-953D-DC28-A0EF-1D54D2C15EA3}"/>
                  </a:ext>
                </a:extLst>
              </p:cNvPr>
              <p:cNvCxnSpPr/>
              <p:nvPr/>
            </p:nvCxnSpPr>
            <p:spPr>
              <a:xfrm flipV="1">
                <a:off x="4336359" y="1534399"/>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41" name="Straight Connector 40">
                <a:extLst>
                  <a:ext uri="{FF2B5EF4-FFF2-40B4-BE49-F238E27FC236}">
                    <a16:creationId xmlns:a16="http://schemas.microsoft.com/office/drawing/2014/main" id="{027A07E9-27D0-2D87-F420-B6DC596FB9D7}"/>
                  </a:ext>
                </a:extLst>
              </p:cNvPr>
              <p:cNvCxnSpPr/>
              <p:nvPr/>
            </p:nvCxnSpPr>
            <p:spPr>
              <a:xfrm flipV="1">
                <a:off x="4339674" y="1726555"/>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42" name="Straight Connector 41">
                <a:extLst>
                  <a:ext uri="{FF2B5EF4-FFF2-40B4-BE49-F238E27FC236}">
                    <a16:creationId xmlns:a16="http://schemas.microsoft.com/office/drawing/2014/main" id="{DEBFB287-04C8-3F9D-06C3-80CFA4A46D98}"/>
                  </a:ext>
                </a:extLst>
              </p:cNvPr>
              <p:cNvCxnSpPr/>
              <p:nvPr/>
            </p:nvCxnSpPr>
            <p:spPr>
              <a:xfrm flipV="1">
                <a:off x="4333050" y="1908772"/>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grpSp>
        <p:grpSp>
          <p:nvGrpSpPr>
            <p:cNvPr id="43" name="Group 42">
              <a:extLst>
                <a:ext uri="{FF2B5EF4-FFF2-40B4-BE49-F238E27FC236}">
                  <a16:creationId xmlns:a16="http://schemas.microsoft.com/office/drawing/2014/main" id="{D4209C8E-A264-A4D5-76AE-9027F71832D0}"/>
                </a:ext>
              </a:extLst>
            </p:cNvPr>
            <p:cNvGrpSpPr/>
            <p:nvPr/>
          </p:nvGrpSpPr>
          <p:grpSpPr>
            <a:xfrm>
              <a:off x="7191194" y="1841879"/>
              <a:ext cx="1578106" cy="615204"/>
              <a:chOff x="4333050" y="1414017"/>
              <a:chExt cx="1578106" cy="615204"/>
            </a:xfrm>
          </p:grpSpPr>
          <p:sp>
            <p:nvSpPr>
              <p:cNvPr id="44" name="Rectangle 42">
                <a:extLst>
                  <a:ext uri="{FF2B5EF4-FFF2-40B4-BE49-F238E27FC236}">
                    <a16:creationId xmlns:a16="http://schemas.microsoft.com/office/drawing/2014/main" id="{370965D5-099F-5D53-1261-58426BE111A7}"/>
                  </a:ext>
                </a:extLst>
              </p:cNvPr>
              <p:cNvSpPr/>
              <p:nvPr/>
            </p:nvSpPr>
            <p:spPr>
              <a:xfrm>
                <a:off x="4743128" y="1414017"/>
                <a:ext cx="749517" cy="615204"/>
              </a:xfrm>
              <a:prstGeom prst="rect">
                <a:avLst/>
              </a:prstGeom>
              <a:solidFill>
                <a:srgbClr val="92D050"/>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1" normalizeH="0" baseline="0" noProof="0" dirty="0">
                    <a:ln>
                      <a:noFill/>
                    </a:ln>
                    <a:solidFill>
                      <a:srgbClr val="000000"/>
                    </a:solidFill>
                    <a:effectLst/>
                    <a:uLnTx/>
                    <a:uFillTx/>
                    <a:latin typeface="Calibri"/>
                    <a:ea typeface="DejaVu Sans"/>
                    <a:cs typeface="+mn-cs"/>
                  </a:rPr>
                  <a:t>AI Module (AIM)</a:t>
                </a:r>
                <a:endParaRPr kumimoji="0" lang="it-IT" sz="1400" b="0" i="0" u="none" strike="noStrike" kern="1200" cap="none" spc="-1" normalizeH="0" baseline="0" noProof="0" dirty="0">
                  <a:ln>
                    <a:noFill/>
                  </a:ln>
                  <a:solidFill>
                    <a:prstClr val="black"/>
                  </a:solidFill>
                  <a:effectLst/>
                  <a:uLnTx/>
                  <a:uFillTx/>
                  <a:latin typeface="Arial"/>
                  <a:ea typeface="+mn-ea"/>
                  <a:cs typeface="+mn-cs"/>
                </a:endParaRPr>
              </a:p>
            </p:txBody>
          </p:sp>
          <p:cxnSp>
            <p:nvCxnSpPr>
              <p:cNvPr id="45" name="Straight Connector 44">
                <a:extLst>
                  <a:ext uri="{FF2B5EF4-FFF2-40B4-BE49-F238E27FC236}">
                    <a16:creationId xmlns:a16="http://schemas.microsoft.com/office/drawing/2014/main" id="{8EF3DCCC-9636-C944-25AE-16D0A018A9A3}"/>
                  </a:ext>
                </a:extLst>
              </p:cNvPr>
              <p:cNvCxnSpPr/>
              <p:nvPr/>
            </p:nvCxnSpPr>
            <p:spPr>
              <a:xfrm flipV="1">
                <a:off x="5505862" y="1541023"/>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46" name="Straight Connector 45">
                <a:extLst>
                  <a:ext uri="{FF2B5EF4-FFF2-40B4-BE49-F238E27FC236}">
                    <a16:creationId xmlns:a16="http://schemas.microsoft.com/office/drawing/2014/main" id="{C487E71A-0D32-A4DC-F68E-95FDD4C6069A}"/>
                  </a:ext>
                </a:extLst>
              </p:cNvPr>
              <p:cNvCxnSpPr/>
              <p:nvPr/>
            </p:nvCxnSpPr>
            <p:spPr>
              <a:xfrm flipV="1">
                <a:off x="5509177" y="1733179"/>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47" name="Straight Connector 46">
                <a:extLst>
                  <a:ext uri="{FF2B5EF4-FFF2-40B4-BE49-F238E27FC236}">
                    <a16:creationId xmlns:a16="http://schemas.microsoft.com/office/drawing/2014/main" id="{A46D1C2D-2848-A095-A557-F44840DAF77D}"/>
                  </a:ext>
                </a:extLst>
              </p:cNvPr>
              <p:cNvCxnSpPr/>
              <p:nvPr/>
            </p:nvCxnSpPr>
            <p:spPr>
              <a:xfrm flipV="1">
                <a:off x="5502553" y="1915396"/>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48" name="Straight Connector 47">
                <a:extLst>
                  <a:ext uri="{FF2B5EF4-FFF2-40B4-BE49-F238E27FC236}">
                    <a16:creationId xmlns:a16="http://schemas.microsoft.com/office/drawing/2014/main" id="{359207B4-1DC3-6867-579C-1C2554C56355}"/>
                  </a:ext>
                </a:extLst>
              </p:cNvPr>
              <p:cNvCxnSpPr/>
              <p:nvPr/>
            </p:nvCxnSpPr>
            <p:spPr>
              <a:xfrm flipV="1">
                <a:off x="4336359" y="1534399"/>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49" name="Straight Connector 48">
                <a:extLst>
                  <a:ext uri="{FF2B5EF4-FFF2-40B4-BE49-F238E27FC236}">
                    <a16:creationId xmlns:a16="http://schemas.microsoft.com/office/drawing/2014/main" id="{DCF8D3AC-EB7C-B808-8139-325C3C70D4A8}"/>
                  </a:ext>
                </a:extLst>
              </p:cNvPr>
              <p:cNvCxnSpPr/>
              <p:nvPr/>
            </p:nvCxnSpPr>
            <p:spPr>
              <a:xfrm flipV="1">
                <a:off x="4339674" y="1726555"/>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50" name="Straight Connector 49">
                <a:extLst>
                  <a:ext uri="{FF2B5EF4-FFF2-40B4-BE49-F238E27FC236}">
                    <a16:creationId xmlns:a16="http://schemas.microsoft.com/office/drawing/2014/main" id="{A027C392-681A-1242-96A7-D5EA00D7E9CA}"/>
                  </a:ext>
                </a:extLst>
              </p:cNvPr>
              <p:cNvCxnSpPr/>
              <p:nvPr/>
            </p:nvCxnSpPr>
            <p:spPr>
              <a:xfrm flipV="1">
                <a:off x="4333050" y="1908772"/>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grpSp>
        <p:grpSp>
          <p:nvGrpSpPr>
            <p:cNvPr id="51" name="Group 50">
              <a:extLst>
                <a:ext uri="{FF2B5EF4-FFF2-40B4-BE49-F238E27FC236}">
                  <a16:creationId xmlns:a16="http://schemas.microsoft.com/office/drawing/2014/main" id="{F2C6C9CE-CF9F-F077-4FE6-4F3AC943B282}"/>
                </a:ext>
              </a:extLst>
            </p:cNvPr>
            <p:cNvGrpSpPr/>
            <p:nvPr/>
          </p:nvGrpSpPr>
          <p:grpSpPr>
            <a:xfrm>
              <a:off x="7204448" y="2988190"/>
              <a:ext cx="1578106" cy="615204"/>
              <a:chOff x="4333050" y="1414017"/>
              <a:chExt cx="1578106" cy="615204"/>
            </a:xfrm>
          </p:grpSpPr>
          <p:sp>
            <p:nvSpPr>
              <p:cNvPr id="52" name="Rectangle 42">
                <a:extLst>
                  <a:ext uri="{FF2B5EF4-FFF2-40B4-BE49-F238E27FC236}">
                    <a16:creationId xmlns:a16="http://schemas.microsoft.com/office/drawing/2014/main" id="{270432C6-6DDE-4567-0B14-20AF8A08D1D3}"/>
                  </a:ext>
                </a:extLst>
              </p:cNvPr>
              <p:cNvSpPr/>
              <p:nvPr/>
            </p:nvSpPr>
            <p:spPr>
              <a:xfrm>
                <a:off x="4743128" y="1414017"/>
                <a:ext cx="749517" cy="615204"/>
              </a:xfrm>
              <a:prstGeom prst="rect">
                <a:avLst/>
              </a:prstGeom>
              <a:solidFill>
                <a:srgbClr val="92D050"/>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1" normalizeH="0" baseline="0" noProof="0" dirty="0">
                    <a:ln>
                      <a:noFill/>
                    </a:ln>
                    <a:solidFill>
                      <a:srgbClr val="000000"/>
                    </a:solidFill>
                    <a:effectLst/>
                    <a:uLnTx/>
                    <a:uFillTx/>
                    <a:latin typeface="Calibri"/>
                    <a:ea typeface="DejaVu Sans"/>
                    <a:cs typeface="+mn-cs"/>
                  </a:rPr>
                  <a:t>AI Module (AIM)</a:t>
                </a:r>
                <a:endParaRPr kumimoji="0" lang="it-IT" sz="1400" b="0" i="0" u="none" strike="noStrike" kern="1200" cap="none" spc="-1" normalizeH="0" baseline="0" noProof="0" dirty="0">
                  <a:ln>
                    <a:noFill/>
                  </a:ln>
                  <a:solidFill>
                    <a:prstClr val="black"/>
                  </a:solidFill>
                  <a:effectLst/>
                  <a:uLnTx/>
                  <a:uFillTx/>
                  <a:latin typeface="Arial"/>
                  <a:ea typeface="+mn-ea"/>
                  <a:cs typeface="+mn-cs"/>
                </a:endParaRPr>
              </a:p>
            </p:txBody>
          </p:sp>
          <p:cxnSp>
            <p:nvCxnSpPr>
              <p:cNvPr id="53" name="Straight Connector 52">
                <a:extLst>
                  <a:ext uri="{FF2B5EF4-FFF2-40B4-BE49-F238E27FC236}">
                    <a16:creationId xmlns:a16="http://schemas.microsoft.com/office/drawing/2014/main" id="{FA68032E-40C7-8152-3613-20895B40BC41}"/>
                  </a:ext>
                </a:extLst>
              </p:cNvPr>
              <p:cNvCxnSpPr/>
              <p:nvPr/>
            </p:nvCxnSpPr>
            <p:spPr>
              <a:xfrm flipV="1">
                <a:off x="5505862" y="1541023"/>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54" name="Straight Connector 53">
                <a:extLst>
                  <a:ext uri="{FF2B5EF4-FFF2-40B4-BE49-F238E27FC236}">
                    <a16:creationId xmlns:a16="http://schemas.microsoft.com/office/drawing/2014/main" id="{89F892E9-A73B-48E4-3796-942BB36E6593}"/>
                  </a:ext>
                </a:extLst>
              </p:cNvPr>
              <p:cNvCxnSpPr/>
              <p:nvPr/>
            </p:nvCxnSpPr>
            <p:spPr>
              <a:xfrm flipV="1">
                <a:off x="5509177" y="1733179"/>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55" name="Straight Connector 54">
                <a:extLst>
                  <a:ext uri="{FF2B5EF4-FFF2-40B4-BE49-F238E27FC236}">
                    <a16:creationId xmlns:a16="http://schemas.microsoft.com/office/drawing/2014/main" id="{FBAE5D7D-5A90-8F80-E2BD-1B81295E1244}"/>
                  </a:ext>
                </a:extLst>
              </p:cNvPr>
              <p:cNvCxnSpPr/>
              <p:nvPr/>
            </p:nvCxnSpPr>
            <p:spPr>
              <a:xfrm flipV="1">
                <a:off x="5502553" y="1915396"/>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56" name="Straight Connector 55">
                <a:extLst>
                  <a:ext uri="{FF2B5EF4-FFF2-40B4-BE49-F238E27FC236}">
                    <a16:creationId xmlns:a16="http://schemas.microsoft.com/office/drawing/2014/main" id="{1DF4C411-804E-EBAC-DD1B-9F4E1F48F04A}"/>
                  </a:ext>
                </a:extLst>
              </p:cNvPr>
              <p:cNvCxnSpPr/>
              <p:nvPr/>
            </p:nvCxnSpPr>
            <p:spPr>
              <a:xfrm flipV="1">
                <a:off x="4336359" y="1534399"/>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57" name="Straight Connector 56">
                <a:extLst>
                  <a:ext uri="{FF2B5EF4-FFF2-40B4-BE49-F238E27FC236}">
                    <a16:creationId xmlns:a16="http://schemas.microsoft.com/office/drawing/2014/main" id="{B45D2E0E-CEBD-DE93-3E52-6E164D11C5CE}"/>
                  </a:ext>
                </a:extLst>
              </p:cNvPr>
              <p:cNvCxnSpPr/>
              <p:nvPr/>
            </p:nvCxnSpPr>
            <p:spPr>
              <a:xfrm flipV="1">
                <a:off x="4339674" y="1726555"/>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58" name="Straight Connector 57">
                <a:extLst>
                  <a:ext uri="{FF2B5EF4-FFF2-40B4-BE49-F238E27FC236}">
                    <a16:creationId xmlns:a16="http://schemas.microsoft.com/office/drawing/2014/main" id="{C364A7F7-72D0-0EC7-A3D6-B3FE283D5E46}"/>
                  </a:ext>
                </a:extLst>
              </p:cNvPr>
              <p:cNvCxnSpPr/>
              <p:nvPr/>
            </p:nvCxnSpPr>
            <p:spPr>
              <a:xfrm flipV="1">
                <a:off x="4333050" y="1908772"/>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grpSp>
        <p:grpSp>
          <p:nvGrpSpPr>
            <p:cNvPr id="59" name="Group 58">
              <a:extLst>
                <a:ext uri="{FF2B5EF4-FFF2-40B4-BE49-F238E27FC236}">
                  <a16:creationId xmlns:a16="http://schemas.microsoft.com/office/drawing/2014/main" id="{20C279BF-8655-60EC-522E-E6817BAA8178}"/>
                </a:ext>
              </a:extLst>
            </p:cNvPr>
            <p:cNvGrpSpPr/>
            <p:nvPr/>
          </p:nvGrpSpPr>
          <p:grpSpPr>
            <a:xfrm>
              <a:off x="5541304" y="2895426"/>
              <a:ext cx="1578106" cy="615204"/>
              <a:chOff x="4333050" y="1414017"/>
              <a:chExt cx="1578106" cy="615204"/>
            </a:xfrm>
          </p:grpSpPr>
          <p:sp>
            <p:nvSpPr>
              <p:cNvPr id="60" name="Rectangle 42">
                <a:extLst>
                  <a:ext uri="{FF2B5EF4-FFF2-40B4-BE49-F238E27FC236}">
                    <a16:creationId xmlns:a16="http://schemas.microsoft.com/office/drawing/2014/main" id="{7F8064E2-73AD-7FA4-3B85-5181334151C4}"/>
                  </a:ext>
                </a:extLst>
              </p:cNvPr>
              <p:cNvSpPr/>
              <p:nvPr/>
            </p:nvSpPr>
            <p:spPr>
              <a:xfrm>
                <a:off x="4743128" y="1414017"/>
                <a:ext cx="749517" cy="615204"/>
              </a:xfrm>
              <a:prstGeom prst="rect">
                <a:avLst/>
              </a:prstGeom>
              <a:solidFill>
                <a:srgbClr val="92D050"/>
              </a:solidFill>
              <a:ln>
                <a:solidFill>
                  <a:srgbClr val="32549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1" normalizeH="0" baseline="0" noProof="0" dirty="0">
                    <a:ln>
                      <a:noFill/>
                    </a:ln>
                    <a:solidFill>
                      <a:srgbClr val="000000"/>
                    </a:solidFill>
                    <a:effectLst/>
                    <a:uLnTx/>
                    <a:uFillTx/>
                    <a:latin typeface="Calibri"/>
                    <a:ea typeface="DejaVu Sans"/>
                    <a:cs typeface="+mn-cs"/>
                  </a:rPr>
                  <a:t>AI Module (AIM)</a:t>
                </a:r>
                <a:endParaRPr kumimoji="0" lang="it-IT" sz="1400" b="0" i="0" u="none" strike="noStrike" kern="1200" cap="none" spc="-1" normalizeH="0" baseline="0" noProof="0" dirty="0">
                  <a:ln>
                    <a:noFill/>
                  </a:ln>
                  <a:solidFill>
                    <a:prstClr val="black"/>
                  </a:solidFill>
                  <a:effectLst/>
                  <a:uLnTx/>
                  <a:uFillTx/>
                  <a:latin typeface="Arial"/>
                  <a:ea typeface="+mn-ea"/>
                  <a:cs typeface="+mn-cs"/>
                </a:endParaRPr>
              </a:p>
            </p:txBody>
          </p:sp>
          <p:cxnSp>
            <p:nvCxnSpPr>
              <p:cNvPr id="61" name="Straight Connector 60">
                <a:extLst>
                  <a:ext uri="{FF2B5EF4-FFF2-40B4-BE49-F238E27FC236}">
                    <a16:creationId xmlns:a16="http://schemas.microsoft.com/office/drawing/2014/main" id="{157D6C38-10CB-4D92-7ECC-5CEDB38B7C2A}"/>
                  </a:ext>
                </a:extLst>
              </p:cNvPr>
              <p:cNvCxnSpPr/>
              <p:nvPr/>
            </p:nvCxnSpPr>
            <p:spPr>
              <a:xfrm flipV="1">
                <a:off x="5505862" y="1541023"/>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62" name="Straight Connector 61">
                <a:extLst>
                  <a:ext uri="{FF2B5EF4-FFF2-40B4-BE49-F238E27FC236}">
                    <a16:creationId xmlns:a16="http://schemas.microsoft.com/office/drawing/2014/main" id="{6463C769-1362-FDF4-3637-8CA0B5CB4F25}"/>
                  </a:ext>
                </a:extLst>
              </p:cNvPr>
              <p:cNvCxnSpPr/>
              <p:nvPr/>
            </p:nvCxnSpPr>
            <p:spPr>
              <a:xfrm flipV="1">
                <a:off x="5509177" y="1733179"/>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63" name="Straight Connector 62">
                <a:extLst>
                  <a:ext uri="{FF2B5EF4-FFF2-40B4-BE49-F238E27FC236}">
                    <a16:creationId xmlns:a16="http://schemas.microsoft.com/office/drawing/2014/main" id="{6648BA2E-BD1A-1E36-B111-E26179B31B15}"/>
                  </a:ext>
                </a:extLst>
              </p:cNvPr>
              <p:cNvCxnSpPr/>
              <p:nvPr/>
            </p:nvCxnSpPr>
            <p:spPr>
              <a:xfrm flipV="1">
                <a:off x="5502553" y="1915396"/>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64" name="Straight Connector 63">
                <a:extLst>
                  <a:ext uri="{FF2B5EF4-FFF2-40B4-BE49-F238E27FC236}">
                    <a16:creationId xmlns:a16="http://schemas.microsoft.com/office/drawing/2014/main" id="{694ED37E-EFC1-5BC3-BDA0-A55E63D2F052}"/>
                  </a:ext>
                </a:extLst>
              </p:cNvPr>
              <p:cNvCxnSpPr/>
              <p:nvPr/>
            </p:nvCxnSpPr>
            <p:spPr>
              <a:xfrm flipV="1">
                <a:off x="4336359" y="1534399"/>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65" name="Straight Connector 64">
                <a:extLst>
                  <a:ext uri="{FF2B5EF4-FFF2-40B4-BE49-F238E27FC236}">
                    <a16:creationId xmlns:a16="http://schemas.microsoft.com/office/drawing/2014/main" id="{EE61C105-8C3E-85CB-2B98-FE02C4211041}"/>
                  </a:ext>
                </a:extLst>
              </p:cNvPr>
              <p:cNvCxnSpPr/>
              <p:nvPr/>
            </p:nvCxnSpPr>
            <p:spPr>
              <a:xfrm flipV="1">
                <a:off x="4339674" y="1726555"/>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cxnSp>
            <p:nvCxnSpPr>
              <p:cNvPr id="66" name="Straight Connector 65">
                <a:extLst>
                  <a:ext uri="{FF2B5EF4-FFF2-40B4-BE49-F238E27FC236}">
                    <a16:creationId xmlns:a16="http://schemas.microsoft.com/office/drawing/2014/main" id="{7029590C-A856-5630-8D8F-3AE0CB39A381}"/>
                  </a:ext>
                </a:extLst>
              </p:cNvPr>
              <p:cNvCxnSpPr/>
              <p:nvPr/>
            </p:nvCxnSpPr>
            <p:spPr>
              <a:xfrm flipV="1">
                <a:off x="4333050" y="1908772"/>
                <a:ext cx="401979" cy="4"/>
              </a:xfrm>
              <a:prstGeom prst="line">
                <a:avLst/>
              </a:prstGeom>
              <a:noFill/>
              <a:ln>
                <a:solidFill>
                  <a:srgbClr val="000000"/>
                </a:solidFill>
                <a:tailEnd type="arrow" w="med" len="med"/>
              </a:ln>
            </p:spPr>
            <p:style>
              <a:lnRef idx="1">
                <a:schemeClr val="dk1"/>
              </a:lnRef>
              <a:fillRef idx="0">
                <a:schemeClr val="dk1"/>
              </a:fillRef>
              <a:effectRef idx="0">
                <a:schemeClr val="dk1"/>
              </a:effectRef>
              <a:fontRef idx="minor"/>
            </p:style>
          </p:cxnSp>
        </p:grpSp>
      </p:grpSp>
      <p:sp>
        <p:nvSpPr>
          <p:cNvPr id="67" name="TextBox 66">
            <a:extLst>
              <a:ext uri="{FF2B5EF4-FFF2-40B4-BE49-F238E27FC236}">
                <a16:creationId xmlns:a16="http://schemas.microsoft.com/office/drawing/2014/main" id="{A549BE15-B282-1D2C-23FD-84294DAF8FF4}"/>
              </a:ext>
            </a:extLst>
          </p:cNvPr>
          <p:cNvSpPr txBox="1"/>
          <p:nvPr/>
        </p:nvSpPr>
        <p:spPr>
          <a:xfrm>
            <a:off x="9558496" y="1899032"/>
            <a:ext cx="2394053" cy="267765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Open</a:t>
            </a:r>
            <a:r>
              <a:rPr kumimoji="0" lang="en-GB" sz="24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 market of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components</a:t>
            </a:r>
            <a:r>
              <a:rPr kumimoji="0" lang="en-GB" sz="24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 with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standardises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functions</a:t>
            </a:r>
            <a:r>
              <a:rPr kumimoji="0" lang="en-GB" sz="24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 and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Interfaces</a:t>
            </a:r>
            <a:r>
              <a:rPr kumimoji="0" lang="en-GB" sz="24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competing 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performance</a:t>
            </a:r>
            <a:r>
              <a:rPr kumimoji="0" lang="en-GB" sz="2400" b="0" i="0" u="none" strike="noStrike" kern="1200" cap="none" spc="0" normalizeH="0" baseline="0" noProof="0" dirty="0">
                <a:ln>
                  <a:noFill/>
                </a:ln>
                <a:solidFill>
                  <a:srgbClr val="265991">
                    <a:lumMod val="75000"/>
                  </a:srgbClr>
                </a:solidFill>
                <a:effectLst/>
                <a:uLnTx/>
                <a:uFillTx/>
                <a:latin typeface="Calibri" panose="020F0502020204030204" pitchFamily="34" charset="0"/>
                <a:ea typeface="+mn-ea"/>
                <a:cs typeface="Calibri" panose="020F0502020204030204" pitchFamily="34" charset="0"/>
              </a:rPr>
              <a:t>.</a:t>
            </a:r>
          </a:p>
        </p:txBody>
      </p:sp>
    </p:spTree>
    <p:extLst>
      <p:ext uri="{BB962C8B-B14F-4D97-AF65-F5344CB8AC3E}">
        <p14:creationId xmlns:p14="http://schemas.microsoft.com/office/powerpoint/2010/main" val="87252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6A02-E35A-4C3D-B5A9-52C869707915}"/>
              </a:ext>
            </a:extLst>
          </p:cNvPr>
          <p:cNvSpPr>
            <a:spLocks noGrp="1"/>
          </p:cNvSpPr>
          <p:nvPr>
            <p:ph type="title"/>
          </p:nvPr>
        </p:nvSpPr>
        <p:spPr>
          <a:xfrm>
            <a:off x="1423447" y="624110"/>
            <a:ext cx="10081165" cy="1280890"/>
          </a:xfrm>
        </p:spPr>
        <p:txBody>
          <a:bodyPr/>
          <a:lstStyle/>
          <a:p>
            <a:r>
              <a:rPr lang="en-US" dirty="0"/>
              <a:t>Standards for Interoperability</a:t>
            </a:r>
            <a:endParaRPr lang="en-GB" dirty="0"/>
          </a:p>
        </p:txBody>
      </p:sp>
      <p:sp>
        <p:nvSpPr>
          <p:cNvPr id="3" name="Content Placeholder 2">
            <a:extLst>
              <a:ext uri="{FF2B5EF4-FFF2-40B4-BE49-F238E27FC236}">
                <a16:creationId xmlns:a16="http://schemas.microsoft.com/office/drawing/2014/main" id="{517991EF-AE8C-4BF6-8A12-C348478FA81B}"/>
              </a:ext>
            </a:extLst>
          </p:cNvPr>
          <p:cNvSpPr>
            <a:spLocks noGrp="1"/>
          </p:cNvSpPr>
          <p:nvPr>
            <p:ph idx="1"/>
          </p:nvPr>
        </p:nvSpPr>
        <p:spPr>
          <a:xfrm>
            <a:off x="1423447" y="1701799"/>
            <a:ext cx="10081165" cy="5156201"/>
          </a:xfrm>
        </p:spPr>
        <p:txBody>
          <a:bodyPr>
            <a:normAutofit lnSpcReduction="10000"/>
          </a:bodyPr>
          <a:lstStyle/>
          <a:p>
            <a:pPr>
              <a:lnSpc>
                <a:spcPct val="150000"/>
              </a:lnSpc>
            </a:pPr>
            <a:r>
              <a:rPr lang="en-GB" dirty="0"/>
              <a:t>Standards are developed </a:t>
            </a:r>
            <a:r>
              <a:rPr lang="en-GB" b="1" dirty="0"/>
              <a:t>to enable Interoperability </a:t>
            </a:r>
            <a:r>
              <a:rPr lang="en-GB" dirty="0"/>
              <a:t>between independently developed subsystems.</a:t>
            </a:r>
          </a:p>
          <a:p>
            <a:pPr>
              <a:lnSpc>
                <a:spcPct val="150000"/>
              </a:lnSpc>
            </a:pPr>
            <a:r>
              <a:rPr lang="en-GB" dirty="0"/>
              <a:t>For MPAI, interoperability is the </a:t>
            </a:r>
            <a:r>
              <a:rPr lang="en-GB" b="1" dirty="0"/>
              <a:t>ability to replace an AIW or an AIM </a:t>
            </a:r>
            <a:r>
              <a:rPr lang="en-GB" dirty="0"/>
              <a:t>Implementation </a:t>
            </a:r>
            <a:r>
              <a:rPr lang="en-GB" b="1" dirty="0"/>
              <a:t>with a functionally equivalent </a:t>
            </a:r>
            <a:r>
              <a:rPr lang="en-GB" dirty="0"/>
              <a:t>Implementation. </a:t>
            </a:r>
          </a:p>
          <a:p>
            <a:pPr>
              <a:lnSpc>
                <a:spcPct val="150000"/>
              </a:lnSpc>
            </a:pPr>
            <a:r>
              <a:rPr lang="en-GB" dirty="0"/>
              <a:t>MPAI defines </a:t>
            </a:r>
            <a:r>
              <a:rPr lang="en-GB" b="1" dirty="0"/>
              <a:t>3 Interoperability Levels </a:t>
            </a:r>
            <a:r>
              <a:rPr lang="en-GB" dirty="0"/>
              <a:t>of an AIW executed in an AIF: </a:t>
            </a:r>
          </a:p>
          <a:p>
            <a:pPr lvl="1">
              <a:lnSpc>
                <a:spcPct val="150000"/>
              </a:lnSpc>
            </a:pPr>
            <a:r>
              <a:rPr lang="en-GB" dirty="0"/>
              <a:t>Level 1 – The AIW is Implementer-specific satisfying the MPAI-AIF Standard.</a:t>
            </a:r>
          </a:p>
          <a:p>
            <a:pPr lvl="1">
              <a:lnSpc>
                <a:spcPct val="150000"/>
              </a:lnSpc>
            </a:pPr>
            <a:r>
              <a:rPr lang="en-GB" dirty="0"/>
              <a:t>Level 2 – The AIW is specified by and tested against an MPAI Application Standard.</a:t>
            </a:r>
          </a:p>
          <a:p>
            <a:pPr lvl="1">
              <a:lnSpc>
                <a:spcPct val="150000"/>
              </a:lnSpc>
            </a:pPr>
            <a:r>
              <a:rPr lang="en-GB" dirty="0"/>
              <a:t>Level 3 – The AIW is specified by and tested against an MPAI Application Standard, and certified by an MPAI-appointed Performance Assessor.</a:t>
            </a:r>
          </a:p>
          <a:p>
            <a:pPr>
              <a:lnSpc>
                <a:spcPct val="150000"/>
              </a:lnSpc>
            </a:pPr>
            <a:endParaRPr lang="en-GB" dirty="0"/>
          </a:p>
        </p:txBody>
      </p:sp>
      <p:sp>
        <p:nvSpPr>
          <p:cNvPr id="4" name="Date Placeholder 3">
            <a:extLst>
              <a:ext uri="{FF2B5EF4-FFF2-40B4-BE49-F238E27FC236}">
                <a16:creationId xmlns:a16="http://schemas.microsoft.com/office/drawing/2014/main" id="{64FFB1EB-286A-A02A-546C-A57491E34E6C}"/>
              </a:ext>
            </a:extLst>
          </p:cNvPr>
          <p:cNvSpPr>
            <a:spLocks noGrp="1"/>
          </p:cNvSpPr>
          <p:nvPr>
            <p:ph type="dt" sz="half" idx="10"/>
          </p:nvPr>
        </p:nvSpPr>
        <p:spPr>
          <a:xfrm>
            <a:off x="172212" y="6586076"/>
            <a:ext cx="99452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Slide Number Placeholder 4">
            <a:extLst>
              <a:ext uri="{FF2B5EF4-FFF2-40B4-BE49-F238E27FC236}">
                <a16:creationId xmlns:a16="http://schemas.microsoft.com/office/drawing/2014/main" id="{C9940408-3138-9285-2CA2-672BF2EAFED8}"/>
              </a:ext>
            </a:extLst>
          </p:cNvPr>
          <p:cNvSpPr>
            <a:spLocks noGrp="1"/>
          </p:cNvSpPr>
          <p:nvPr>
            <p:ph type="sldNum" sz="quarter" idx="12"/>
          </p:nvPr>
        </p:nvSpPr>
        <p:spPr>
          <a:xfrm>
            <a:off x="9959543" y="6540357"/>
            <a:ext cx="558914" cy="4571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39213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3163-1D77-4C0E-B1AD-2353256E8D68}"/>
              </a:ext>
            </a:extLst>
          </p:cNvPr>
          <p:cNvSpPr>
            <a:spLocks noGrp="1"/>
          </p:cNvSpPr>
          <p:nvPr>
            <p:ph type="title"/>
          </p:nvPr>
        </p:nvSpPr>
        <p:spPr>
          <a:xfrm>
            <a:off x="1503029" y="624110"/>
            <a:ext cx="10001583" cy="1280890"/>
          </a:xfrm>
        </p:spPr>
        <p:txBody>
          <a:bodyPr/>
          <a:lstStyle/>
          <a:p>
            <a:r>
              <a:rPr lang="en-US" dirty="0"/>
              <a:t>The foundations of the MPAI Ecosystem</a:t>
            </a:r>
            <a:endParaRPr lang="en-GB" dirty="0"/>
          </a:p>
        </p:txBody>
      </p:sp>
      <p:sp>
        <p:nvSpPr>
          <p:cNvPr id="3" name="Content Placeholder 2">
            <a:extLst>
              <a:ext uri="{FF2B5EF4-FFF2-40B4-BE49-F238E27FC236}">
                <a16:creationId xmlns:a16="http://schemas.microsoft.com/office/drawing/2014/main" id="{97D763B7-1173-4FD4-809D-0E738ADF9AA0}"/>
              </a:ext>
            </a:extLst>
          </p:cNvPr>
          <p:cNvSpPr>
            <a:spLocks noGrp="1"/>
          </p:cNvSpPr>
          <p:nvPr>
            <p:ph idx="1"/>
          </p:nvPr>
        </p:nvSpPr>
        <p:spPr>
          <a:xfrm>
            <a:off x="1498862" y="1536568"/>
            <a:ext cx="10005750" cy="5240151"/>
          </a:xfrm>
        </p:spPr>
        <p:txBody>
          <a:bodyPr>
            <a:normAutofit fontScale="92500" lnSpcReduction="20000"/>
          </a:bodyPr>
          <a:lstStyle/>
          <a:p>
            <a:pPr>
              <a:lnSpc>
                <a:spcPct val="150000"/>
              </a:lnSpc>
            </a:pPr>
            <a:r>
              <a:rPr lang="en-US" b="1" dirty="0"/>
              <a:t>Developers</a:t>
            </a:r>
            <a:r>
              <a:rPr lang="en-US" dirty="0"/>
              <a:t>: develop components </a:t>
            </a:r>
            <a:r>
              <a:rPr lang="en-US" dirty="0">
                <a:sym typeface="Wingdings" panose="05000000000000000000" pitchFamily="2" charset="2"/>
              </a:rPr>
              <a:t> require interoperability to bring their components to the market.</a:t>
            </a:r>
            <a:endParaRPr lang="en-US" dirty="0"/>
          </a:p>
          <a:p>
            <a:pPr>
              <a:lnSpc>
                <a:spcPct val="150000"/>
              </a:lnSpc>
            </a:pPr>
            <a:r>
              <a:rPr lang="en-US" b="1" dirty="0"/>
              <a:t>Integrators</a:t>
            </a:r>
            <a:r>
              <a:rPr lang="en-US" dirty="0"/>
              <a:t>: assemble components </a:t>
            </a:r>
            <a:r>
              <a:rPr lang="en-US" dirty="0">
                <a:sym typeface="Wingdings" panose="05000000000000000000" pitchFamily="2" charset="2"/>
              </a:rPr>
              <a:t> require ability to assemble third party components.</a:t>
            </a:r>
            <a:endParaRPr lang="en-US" dirty="0"/>
          </a:p>
          <a:p>
            <a:pPr>
              <a:lnSpc>
                <a:spcPct val="150000"/>
              </a:lnSpc>
            </a:pPr>
            <a:r>
              <a:rPr lang="en-US" b="1" dirty="0"/>
              <a:t>Consumers</a:t>
            </a:r>
            <a:r>
              <a:rPr lang="en-US" dirty="0"/>
              <a:t>: use assembled components </a:t>
            </a:r>
            <a:r>
              <a:rPr lang="en-US" dirty="0">
                <a:sym typeface="Wingdings" panose="05000000000000000000" pitchFamily="2" charset="2"/>
              </a:rPr>
              <a:t> require that the assembled components be trusted.</a:t>
            </a:r>
            <a:endParaRPr lang="en-US" dirty="0"/>
          </a:p>
          <a:p>
            <a:pPr>
              <a:lnSpc>
                <a:spcPct val="150000"/>
              </a:lnSpc>
            </a:pPr>
            <a:r>
              <a:rPr lang="en-US" dirty="0"/>
              <a:t>We need an </a:t>
            </a:r>
            <a:r>
              <a:rPr lang="en-US" b="1" dirty="0"/>
              <a:t>entity</a:t>
            </a:r>
            <a:r>
              <a:rPr lang="en-US" dirty="0"/>
              <a:t> guaranteeing:</a:t>
            </a:r>
          </a:p>
          <a:p>
            <a:pPr lvl="1">
              <a:lnSpc>
                <a:spcPct val="150000"/>
              </a:lnSpc>
            </a:pPr>
            <a:r>
              <a:rPr lang="en-US" dirty="0"/>
              <a:t>Interoperability.</a:t>
            </a:r>
          </a:p>
          <a:p>
            <a:pPr lvl="1">
              <a:lnSpc>
                <a:spcPct val="150000"/>
              </a:lnSpc>
            </a:pPr>
            <a:r>
              <a:rPr lang="en-US" dirty="0"/>
              <a:t>Trust.</a:t>
            </a:r>
          </a:p>
          <a:p>
            <a:pPr lvl="1">
              <a:lnSpc>
                <a:spcPct val="150000"/>
              </a:lnSpc>
            </a:pPr>
            <a:r>
              <a:rPr lang="en-US" dirty="0"/>
              <a:t>Availability.</a:t>
            </a:r>
          </a:p>
          <a:p>
            <a:pPr>
              <a:lnSpc>
                <a:spcPct val="150000"/>
              </a:lnSpc>
            </a:pPr>
            <a:endParaRPr lang="en-US" dirty="0"/>
          </a:p>
          <a:p>
            <a:pPr>
              <a:lnSpc>
                <a:spcPct val="150000"/>
              </a:lnSpc>
            </a:pPr>
            <a:endParaRPr lang="en-US" dirty="0"/>
          </a:p>
          <a:p>
            <a:pPr marL="0" indent="0">
              <a:lnSpc>
                <a:spcPct val="150000"/>
              </a:lnSpc>
              <a:buNone/>
            </a:pPr>
            <a:endParaRPr lang="en-GB" dirty="0"/>
          </a:p>
        </p:txBody>
      </p:sp>
      <p:sp>
        <p:nvSpPr>
          <p:cNvPr id="4" name="Date Placeholder 3">
            <a:extLst>
              <a:ext uri="{FF2B5EF4-FFF2-40B4-BE49-F238E27FC236}">
                <a16:creationId xmlns:a16="http://schemas.microsoft.com/office/drawing/2014/main" id="{B11B38F6-9412-EE6F-6277-A9F20E7CFD0E}"/>
              </a:ext>
            </a:extLst>
          </p:cNvPr>
          <p:cNvSpPr>
            <a:spLocks noGrp="1"/>
          </p:cNvSpPr>
          <p:nvPr>
            <p:ph type="dt" sz="half" idx="10"/>
          </p:nvPr>
        </p:nvSpPr>
        <p:spPr>
          <a:xfrm>
            <a:off x="172212" y="6586076"/>
            <a:ext cx="99452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Slide Number Placeholder 4">
            <a:extLst>
              <a:ext uri="{FF2B5EF4-FFF2-40B4-BE49-F238E27FC236}">
                <a16:creationId xmlns:a16="http://schemas.microsoft.com/office/drawing/2014/main" id="{D8038A7D-0E4C-220D-49BB-6F6F5B27315B}"/>
              </a:ext>
            </a:extLst>
          </p:cNvPr>
          <p:cNvSpPr>
            <a:spLocks noGrp="1"/>
          </p:cNvSpPr>
          <p:nvPr>
            <p:ph type="sldNum" sz="quarter" idx="12"/>
          </p:nvPr>
        </p:nvSpPr>
        <p:spPr>
          <a:xfrm>
            <a:off x="9959543" y="6540357"/>
            <a:ext cx="558914" cy="4571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2649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F8485B-E74D-41DF-8B21-CF89AB62C721}"/>
              </a:ext>
            </a:extLst>
          </p:cNvPr>
          <p:cNvSpPr>
            <a:spLocks noGrp="1"/>
          </p:cNvSpPr>
          <p:nvPr>
            <p:ph type="title"/>
          </p:nvPr>
        </p:nvSpPr>
        <p:spPr>
          <a:xfrm>
            <a:off x="1520727" y="624110"/>
            <a:ext cx="9983886" cy="1280890"/>
          </a:xfrm>
        </p:spPr>
        <p:txBody>
          <a:bodyPr/>
          <a:lstStyle/>
          <a:p>
            <a:r>
              <a:rPr lang="en-US" dirty="0"/>
              <a:t>Here is the entity - The MPAI Store</a:t>
            </a:r>
            <a:endParaRPr lang="en-GB" dirty="0"/>
          </a:p>
        </p:txBody>
      </p:sp>
      <p:sp>
        <p:nvSpPr>
          <p:cNvPr id="7" name="Content Placeholder 6">
            <a:extLst>
              <a:ext uri="{FF2B5EF4-FFF2-40B4-BE49-F238E27FC236}">
                <a16:creationId xmlns:a16="http://schemas.microsoft.com/office/drawing/2014/main" id="{EAA264F0-EE68-4D9B-962F-AFE84DFABF24}"/>
              </a:ext>
            </a:extLst>
          </p:cNvPr>
          <p:cNvSpPr>
            <a:spLocks noGrp="1"/>
          </p:cNvSpPr>
          <p:nvPr>
            <p:ph idx="1"/>
          </p:nvPr>
        </p:nvSpPr>
        <p:spPr>
          <a:xfrm>
            <a:off x="1516566" y="1728072"/>
            <a:ext cx="9988046" cy="4685121"/>
          </a:xfrm>
        </p:spPr>
        <p:txBody>
          <a:bodyPr>
            <a:normAutofit fontScale="92500" lnSpcReduction="10000"/>
          </a:bodyPr>
          <a:lstStyle/>
          <a:p>
            <a:pPr marL="0" indent="0">
              <a:buNone/>
            </a:pPr>
            <a:r>
              <a:rPr lang="en-US" dirty="0"/>
              <a:t>To verify that implementations of MPAI components:</a:t>
            </a:r>
          </a:p>
          <a:p>
            <a:r>
              <a:rPr lang="en-US" dirty="0"/>
              <a:t>Are secure.</a:t>
            </a:r>
          </a:p>
          <a:p>
            <a:r>
              <a:rPr lang="en-US" dirty="0"/>
              <a:t>Conform with the MPAI standards defining the components, i.e.,</a:t>
            </a:r>
          </a:p>
          <a:p>
            <a:pPr lvl="1"/>
            <a:r>
              <a:rPr lang="en-US" dirty="0"/>
              <a:t>Implement the claimed function </a:t>
            </a:r>
          </a:p>
          <a:p>
            <a:pPr lvl="1"/>
            <a:r>
              <a:rPr lang="en-US" dirty="0"/>
              <a:t>Expose the specified interfaces.</a:t>
            </a:r>
          </a:p>
          <a:p>
            <a:pPr lvl="1"/>
            <a:r>
              <a:rPr lang="en-US" dirty="0"/>
              <a:t>Offer a minimum level of quality.</a:t>
            </a:r>
          </a:p>
          <a:p>
            <a:r>
              <a:rPr lang="en-US" dirty="0"/>
              <a:t>Can be used according to the MPAI definition of Performance: </a:t>
            </a:r>
          </a:p>
          <a:p>
            <a:pPr lvl="1"/>
            <a:r>
              <a:rPr lang="en-GB" dirty="0"/>
              <a:t>Reliability: performs within the application scope, with the stated limitations.</a:t>
            </a:r>
          </a:p>
          <a:p>
            <a:pPr lvl="1"/>
            <a:r>
              <a:rPr lang="en-GB" dirty="0"/>
              <a:t>Robustness: handles data outside the stated application scope with an estimated degree of confidence.</a:t>
            </a:r>
          </a:p>
          <a:p>
            <a:pPr lvl="1"/>
            <a:r>
              <a:rPr lang="en-GB" dirty="0"/>
              <a:t>Replicability: performance assessment can be replicated within the stated Grade.</a:t>
            </a:r>
          </a:p>
          <a:p>
            <a:pPr lvl="1"/>
            <a:r>
              <a:rPr lang="en-GB" dirty="0"/>
              <a:t>Fairness: performance assessment does not detect bias or unanticipated results.</a:t>
            </a:r>
          </a:p>
          <a:p>
            <a:pPr lvl="2"/>
            <a:endParaRPr lang="en-GB" dirty="0"/>
          </a:p>
          <a:p>
            <a:pPr lvl="2"/>
            <a:endParaRPr lang="en-US" dirty="0"/>
          </a:p>
          <a:p>
            <a:pPr lvl="1"/>
            <a:endParaRPr lang="en-US" dirty="0"/>
          </a:p>
          <a:p>
            <a:pPr lvl="1"/>
            <a:endParaRPr lang="en-GB" dirty="0"/>
          </a:p>
        </p:txBody>
      </p:sp>
      <p:sp>
        <p:nvSpPr>
          <p:cNvPr id="2" name="Date Placeholder 3">
            <a:extLst>
              <a:ext uri="{FF2B5EF4-FFF2-40B4-BE49-F238E27FC236}">
                <a16:creationId xmlns:a16="http://schemas.microsoft.com/office/drawing/2014/main" id="{CBC35523-B81D-A980-C3DB-6A1DE72E56F3}"/>
              </a:ext>
            </a:extLst>
          </p:cNvPr>
          <p:cNvSpPr>
            <a:spLocks noGrp="1"/>
          </p:cNvSpPr>
          <p:nvPr>
            <p:ph type="dt" sz="half" idx="10"/>
          </p:nvPr>
        </p:nvSpPr>
        <p:spPr>
          <a:xfrm>
            <a:off x="172212" y="6586076"/>
            <a:ext cx="99452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 name="Slide Number Placeholder 4">
            <a:extLst>
              <a:ext uri="{FF2B5EF4-FFF2-40B4-BE49-F238E27FC236}">
                <a16:creationId xmlns:a16="http://schemas.microsoft.com/office/drawing/2014/main" id="{8249E7EB-FE58-2CCB-F604-1C5E949FBB6A}"/>
              </a:ext>
            </a:extLst>
          </p:cNvPr>
          <p:cNvSpPr>
            <a:spLocks noGrp="1"/>
          </p:cNvSpPr>
          <p:nvPr>
            <p:ph type="sldNum" sz="quarter" idx="12"/>
          </p:nvPr>
        </p:nvSpPr>
        <p:spPr>
          <a:xfrm>
            <a:off x="9959543" y="6540357"/>
            <a:ext cx="558914" cy="4571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6649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447CD-5591-4C82-A47F-28EC3E77C111}"/>
              </a:ext>
            </a:extLst>
          </p:cNvPr>
          <p:cNvSpPr>
            <a:spLocks noGrp="1"/>
          </p:cNvSpPr>
          <p:nvPr>
            <p:ph type="title"/>
          </p:nvPr>
        </p:nvSpPr>
        <p:spPr>
          <a:xfrm>
            <a:off x="1427647" y="624110"/>
            <a:ext cx="10076966" cy="1280890"/>
          </a:xfrm>
        </p:spPr>
        <p:txBody>
          <a:bodyPr/>
          <a:lstStyle/>
          <a:p>
            <a:r>
              <a:rPr lang="en-US" dirty="0"/>
              <a:t>The functions of the MPAI Store</a:t>
            </a:r>
            <a:endParaRPr lang="en-GB" dirty="0"/>
          </a:p>
        </p:txBody>
      </p:sp>
      <p:sp>
        <p:nvSpPr>
          <p:cNvPr id="3" name="Content Placeholder 2">
            <a:extLst>
              <a:ext uri="{FF2B5EF4-FFF2-40B4-BE49-F238E27FC236}">
                <a16:creationId xmlns:a16="http://schemas.microsoft.com/office/drawing/2014/main" id="{C2DF7826-5F3B-4FEA-90C2-33D0A9F39890}"/>
              </a:ext>
            </a:extLst>
          </p:cNvPr>
          <p:cNvSpPr>
            <a:spLocks noGrp="1"/>
          </p:cNvSpPr>
          <p:nvPr>
            <p:ph idx="1"/>
          </p:nvPr>
        </p:nvSpPr>
        <p:spPr>
          <a:xfrm>
            <a:off x="1423447" y="1593130"/>
            <a:ext cx="10081165" cy="5043339"/>
          </a:xfrm>
        </p:spPr>
        <p:txBody>
          <a:bodyPr>
            <a:normAutofit fontScale="85000" lnSpcReduction="10000"/>
          </a:bodyPr>
          <a:lstStyle/>
          <a:p>
            <a:pPr marL="0" indent="0">
              <a:buNone/>
            </a:pPr>
            <a:r>
              <a:rPr lang="en-US" sz="2000" dirty="0"/>
              <a:t>The</a:t>
            </a:r>
            <a:r>
              <a:rPr lang="en-US" dirty="0"/>
              <a:t> MPAI Store implements the requirements above as follows:</a:t>
            </a:r>
          </a:p>
          <a:p>
            <a:r>
              <a:rPr lang="en-US" dirty="0"/>
              <a:t>Acts as the Registration Authority for those implementing MPAI standards.</a:t>
            </a:r>
          </a:p>
          <a:p>
            <a:r>
              <a:rPr lang="en-US" dirty="0"/>
              <a:t>Receives submissions of MPAI implementations.</a:t>
            </a:r>
          </a:p>
          <a:p>
            <a:r>
              <a:rPr lang="en-US" dirty="0"/>
              <a:t>Verifies security of the implementations.</a:t>
            </a:r>
          </a:p>
          <a:p>
            <a:r>
              <a:rPr lang="en-US" dirty="0"/>
              <a:t>Tests conformance of implementations, including function, interfaces and quality.</a:t>
            </a:r>
          </a:p>
          <a:p>
            <a:r>
              <a:rPr lang="en-US" dirty="0"/>
              <a:t>Collects results of performance assessment</a:t>
            </a:r>
          </a:p>
          <a:p>
            <a:r>
              <a:rPr lang="en-US" dirty="0"/>
              <a:t>Publishes a catalogue of implementations with clearly identified interoperability level</a:t>
            </a:r>
          </a:p>
          <a:p>
            <a:r>
              <a:rPr lang="en-US" dirty="0"/>
              <a:t>Guarantees:</a:t>
            </a:r>
          </a:p>
          <a:p>
            <a:pPr lvl="1"/>
            <a:r>
              <a:rPr lang="en-US" dirty="0"/>
              <a:t>High-availability component download as per MPAI-AIF specifications.</a:t>
            </a:r>
          </a:p>
          <a:p>
            <a:pPr lvl="1"/>
            <a:r>
              <a:rPr lang="en-US" dirty="0"/>
              <a:t>Central licensing system with suitable interfaces for both developers/integrators and end users.</a:t>
            </a:r>
          </a:p>
          <a:p>
            <a:pPr lvl="1"/>
            <a:r>
              <a:rPr lang="en-US" dirty="0"/>
              <a:t>Component integrity by offering signature services.</a:t>
            </a:r>
          </a:p>
          <a:p>
            <a:r>
              <a:rPr lang="en-US" dirty="0"/>
              <a:t>Manages a reputation system for implementations.</a:t>
            </a:r>
          </a:p>
          <a:p>
            <a:endParaRPr lang="en-GB" dirty="0"/>
          </a:p>
        </p:txBody>
      </p:sp>
      <p:sp>
        <p:nvSpPr>
          <p:cNvPr id="4" name="Date Placeholder 3">
            <a:extLst>
              <a:ext uri="{FF2B5EF4-FFF2-40B4-BE49-F238E27FC236}">
                <a16:creationId xmlns:a16="http://schemas.microsoft.com/office/drawing/2014/main" id="{E6E14B1F-8DB5-BBF6-7545-2E534F72C44E}"/>
              </a:ext>
            </a:extLst>
          </p:cNvPr>
          <p:cNvSpPr>
            <a:spLocks noGrp="1"/>
          </p:cNvSpPr>
          <p:nvPr>
            <p:ph type="dt" sz="half" idx="10"/>
          </p:nvPr>
        </p:nvSpPr>
        <p:spPr>
          <a:xfrm>
            <a:off x="172212" y="6586076"/>
            <a:ext cx="99452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Slide Number Placeholder 4">
            <a:extLst>
              <a:ext uri="{FF2B5EF4-FFF2-40B4-BE49-F238E27FC236}">
                <a16:creationId xmlns:a16="http://schemas.microsoft.com/office/drawing/2014/main" id="{5FF4F825-9CCF-FD85-FF6B-4C391684957E}"/>
              </a:ext>
            </a:extLst>
          </p:cNvPr>
          <p:cNvSpPr>
            <a:spLocks noGrp="1"/>
          </p:cNvSpPr>
          <p:nvPr>
            <p:ph type="sldNum" sz="quarter" idx="12"/>
          </p:nvPr>
        </p:nvSpPr>
        <p:spPr>
          <a:xfrm>
            <a:off x="9959543" y="6540357"/>
            <a:ext cx="558914" cy="4571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60918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MPAI ecosystem</a:t>
            </a:r>
          </a:p>
        </p:txBody>
      </p:sp>
      <p:sp>
        <p:nvSpPr>
          <p:cNvPr id="4" name="Slide Number Placeholder 8"/>
          <p:cNvSpPr>
            <a:spLocks noGrp="1"/>
          </p:cNvSpPr>
          <p:nvPr>
            <p:ph type="sldNum" sz="quarter" idx="12"/>
          </p:nvPr>
        </p:nvSpPr>
        <p:spPr>
          <a:xfrm>
            <a:off x="7564337" y="6033354"/>
            <a:ext cx="2579752" cy="378277"/>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2/25</a:t>
            </a:r>
            <a:endParaRPr kumimoji="0" 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5" name="Straight Connector 4">
            <a:extLst>
              <a:ext uri="{FF2B5EF4-FFF2-40B4-BE49-F238E27FC236}">
                <a16:creationId xmlns:a16="http://schemas.microsoft.com/office/drawing/2014/main" id="{DE2961BD-8F95-425D-90CF-C9C38E9B9F49}"/>
              </a:ext>
            </a:extLst>
          </p:cNvPr>
          <p:cNvCxnSpPr>
            <a:cxnSpLocks/>
          </p:cNvCxnSpPr>
          <p:nvPr/>
        </p:nvCxnSpPr>
        <p:spPr>
          <a:xfrm flipH="1">
            <a:off x="5417711" y="3173314"/>
            <a:ext cx="576880" cy="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C5F0F6B-F071-4F87-8B27-C2EC57072A1B}"/>
              </a:ext>
            </a:extLst>
          </p:cNvPr>
          <p:cNvSpPr/>
          <p:nvPr/>
        </p:nvSpPr>
        <p:spPr>
          <a:xfrm>
            <a:off x="1137664" y="4742664"/>
            <a:ext cx="9837313" cy="5232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Issues standards: Technical Specification-Reference Software-Conformance Testing-Performance Assessment</a:t>
            </a:r>
          </a:p>
        </p:txBody>
      </p:sp>
      <p:sp>
        <p:nvSpPr>
          <p:cNvPr id="7" name="Rectangle 6">
            <a:extLst>
              <a:ext uri="{FF2B5EF4-FFF2-40B4-BE49-F238E27FC236}">
                <a16:creationId xmlns:a16="http://schemas.microsoft.com/office/drawing/2014/main" id="{5644E382-9160-4743-A472-9B9C7A6D6AF8}"/>
              </a:ext>
            </a:extLst>
          </p:cNvPr>
          <p:cNvSpPr/>
          <p:nvPr/>
        </p:nvSpPr>
        <p:spPr>
          <a:xfrm>
            <a:off x="1137667" y="2026488"/>
            <a:ext cx="1451092" cy="167396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Develops </a:t>
            </a:r>
            <a:r>
              <a:rPr kumimoji="0" lang="en-GB" sz="1600" b="0" i="0" u="none" strike="noStrike" kern="1200" cap="none" spc="0" normalizeH="0" baseline="0" noProof="0" err="1">
                <a:ln>
                  <a:noFill/>
                </a:ln>
                <a:solidFill>
                  <a:prstClr val="black"/>
                </a:solidFill>
                <a:effectLst/>
                <a:uLnTx/>
                <a:uFillTx/>
                <a:latin typeface="Calibri" panose="020F0502020204030204" pitchFamily="34" charset="0"/>
                <a:ea typeface="+mn-ea"/>
                <a:cs typeface="Calibri" panose="020F0502020204030204" pitchFamily="34" charset="0"/>
              </a:rPr>
              <a:t>Implem-entations</a:t>
            </a:r>
            <a:endPar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Rectangle 7">
            <a:extLst>
              <a:ext uri="{FF2B5EF4-FFF2-40B4-BE49-F238E27FC236}">
                <a16:creationId xmlns:a16="http://schemas.microsoft.com/office/drawing/2014/main" id="{F2885C3D-8EB7-4EBC-8721-01C853B42C2C}"/>
              </a:ext>
            </a:extLst>
          </p:cNvPr>
          <p:cNvSpPr/>
          <p:nvPr/>
        </p:nvSpPr>
        <p:spPr>
          <a:xfrm>
            <a:off x="3934732" y="2747764"/>
            <a:ext cx="1438540" cy="95269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Assesses </a:t>
            </a:r>
            <a:r>
              <a:rPr kumimoji="0" lang="en-GB" sz="1600" b="0" i="0" u="none" strike="noStrike" kern="1200" cap="none" spc="0" normalizeH="0" baseline="0" noProof="0" err="1">
                <a:ln>
                  <a:noFill/>
                </a:ln>
                <a:solidFill>
                  <a:prstClr val="black"/>
                </a:solidFill>
                <a:effectLst/>
                <a:uLnTx/>
                <a:uFillTx/>
                <a:latin typeface="Calibri" panose="020F0502020204030204" pitchFamily="34" charset="0"/>
                <a:ea typeface="+mn-ea"/>
                <a:cs typeface="Calibri" panose="020F0502020204030204" pitchFamily="34" charset="0"/>
              </a:rPr>
              <a:t>Perfor-mance</a:t>
            </a:r>
            <a:endPar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9" name="Rectangle 8">
            <a:extLst>
              <a:ext uri="{FF2B5EF4-FFF2-40B4-BE49-F238E27FC236}">
                <a16:creationId xmlns:a16="http://schemas.microsoft.com/office/drawing/2014/main" id="{117F58EB-8474-48E3-99A6-C28BD626B362}"/>
              </a:ext>
            </a:extLst>
          </p:cNvPr>
          <p:cNvSpPr/>
          <p:nvPr/>
        </p:nvSpPr>
        <p:spPr>
          <a:xfrm>
            <a:off x="5980935" y="2020549"/>
            <a:ext cx="2083782" cy="1662290"/>
          </a:xfrm>
          <a:prstGeom prst="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Verifies security</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Tests Conformance</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Checks  Performance</a:t>
            </a:r>
          </a:p>
        </p:txBody>
      </p:sp>
      <p:sp>
        <p:nvSpPr>
          <p:cNvPr id="10" name="Rectangle 9">
            <a:extLst>
              <a:ext uri="{FF2B5EF4-FFF2-40B4-BE49-F238E27FC236}">
                <a16:creationId xmlns:a16="http://schemas.microsoft.com/office/drawing/2014/main" id="{DD073B79-E119-4520-886F-73AC1AE46F8A}"/>
              </a:ext>
            </a:extLst>
          </p:cNvPr>
          <p:cNvSpPr/>
          <p:nvPr/>
        </p:nvSpPr>
        <p:spPr>
          <a:xfrm>
            <a:off x="9562190" y="2023173"/>
            <a:ext cx="1402957" cy="1659665"/>
          </a:xfrm>
          <a:prstGeom prst="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Down-loads </a:t>
            </a:r>
            <a:r>
              <a:rPr kumimoji="0" lang="en-GB" sz="1600" b="0" i="0" u="none" strike="noStrike" kern="1200" cap="none" spc="0" normalizeH="0" baseline="0" noProof="0" err="1">
                <a:ln>
                  <a:noFill/>
                </a:ln>
                <a:solidFill>
                  <a:prstClr val="black"/>
                </a:solidFill>
                <a:effectLst/>
                <a:uLnTx/>
                <a:uFillTx/>
                <a:latin typeface="Calibri" panose="020F0502020204030204" pitchFamily="34" charset="0"/>
                <a:ea typeface="+mn-ea"/>
                <a:cs typeface="Calibri" panose="020F0502020204030204" pitchFamily="34" charset="0"/>
              </a:rPr>
              <a:t>Implem-entation</a:t>
            </a:r>
            <a:endPar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11" name="Straight Connector 10">
            <a:extLst>
              <a:ext uri="{FF2B5EF4-FFF2-40B4-BE49-F238E27FC236}">
                <a16:creationId xmlns:a16="http://schemas.microsoft.com/office/drawing/2014/main" id="{F52A6925-902F-4F8F-8312-A8DF44D2A849}"/>
              </a:ext>
            </a:extLst>
          </p:cNvPr>
          <p:cNvCxnSpPr>
            <a:cxnSpLocks/>
          </p:cNvCxnSpPr>
          <p:nvPr/>
        </p:nvCxnSpPr>
        <p:spPr>
          <a:xfrm flipH="1">
            <a:off x="2597680" y="2791712"/>
            <a:ext cx="1346250" cy="0"/>
          </a:xfrm>
          <a:prstGeom prst="line">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97A8229-05D7-42E1-85D9-89E6EC7DE94F}"/>
              </a:ext>
            </a:extLst>
          </p:cNvPr>
          <p:cNvSpPr txBox="1"/>
          <p:nvPr/>
        </p:nvSpPr>
        <p:spPr>
          <a:xfrm>
            <a:off x="4194726" y="3833671"/>
            <a:ext cx="106536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Appoints</a:t>
            </a:r>
          </a:p>
        </p:txBody>
      </p:sp>
      <p:sp>
        <p:nvSpPr>
          <p:cNvPr id="13" name="TextBox 12">
            <a:extLst>
              <a:ext uri="{FF2B5EF4-FFF2-40B4-BE49-F238E27FC236}">
                <a16:creationId xmlns:a16="http://schemas.microsoft.com/office/drawing/2014/main" id="{B97F0B13-EE6B-4782-B56A-1BB4D26017C8}"/>
              </a:ext>
            </a:extLst>
          </p:cNvPr>
          <p:cNvSpPr txBox="1"/>
          <p:nvPr/>
        </p:nvSpPr>
        <p:spPr>
          <a:xfrm>
            <a:off x="5887203" y="3838288"/>
            <a:ext cx="256383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Establishes and controls</a:t>
            </a:r>
          </a:p>
        </p:txBody>
      </p:sp>
      <p:sp>
        <p:nvSpPr>
          <p:cNvPr id="14" name="TextBox 13">
            <a:extLst>
              <a:ext uri="{FF2B5EF4-FFF2-40B4-BE49-F238E27FC236}">
                <a16:creationId xmlns:a16="http://schemas.microsoft.com/office/drawing/2014/main" id="{9F5530A8-002F-4EBA-90D5-F3645AF68EBD}"/>
              </a:ext>
            </a:extLst>
          </p:cNvPr>
          <p:cNvSpPr txBox="1"/>
          <p:nvPr/>
        </p:nvSpPr>
        <p:spPr>
          <a:xfrm>
            <a:off x="1338868" y="3838288"/>
            <a:ext cx="1283391"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Standards</a:t>
            </a:r>
          </a:p>
        </p:txBody>
      </p:sp>
      <p:sp>
        <p:nvSpPr>
          <p:cNvPr id="15" name="TextBox 14">
            <a:extLst>
              <a:ext uri="{FF2B5EF4-FFF2-40B4-BE49-F238E27FC236}">
                <a16:creationId xmlns:a16="http://schemas.microsoft.com/office/drawing/2014/main" id="{42676A52-1338-48CB-AA96-95156C7234EF}"/>
              </a:ext>
            </a:extLst>
          </p:cNvPr>
          <p:cNvSpPr txBox="1"/>
          <p:nvPr/>
        </p:nvSpPr>
        <p:spPr>
          <a:xfrm>
            <a:off x="3526992" y="1681995"/>
            <a:ext cx="166501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Implementation</a:t>
            </a:r>
          </a:p>
        </p:txBody>
      </p:sp>
      <p:sp>
        <p:nvSpPr>
          <p:cNvPr id="16" name="TextBox 15">
            <a:extLst>
              <a:ext uri="{FF2B5EF4-FFF2-40B4-BE49-F238E27FC236}">
                <a16:creationId xmlns:a16="http://schemas.microsoft.com/office/drawing/2014/main" id="{711C1150-7B7E-4AEF-B2D8-3DAE91E3D835}"/>
              </a:ext>
            </a:extLst>
          </p:cNvPr>
          <p:cNvSpPr txBox="1"/>
          <p:nvPr/>
        </p:nvSpPr>
        <p:spPr>
          <a:xfrm>
            <a:off x="2528699" y="2937776"/>
            <a:ext cx="1591835"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Implementation</a:t>
            </a:r>
          </a:p>
        </p:txBody>
      </p:sp>
      <p:cxnSp>
        <p:nvCxnSpPr>
          <p:cNvPr id="17" name="Straight Connector 16">
            <a:extLst>
              <a:ext uri="{FF2B5EF4-FFF2-40B4-BE49-F238E27FC236}">
                <a16:creationId xmlns:a16="http://schemas.microsoft.com/office/drawing/2014/main" id="{C35E0E61-B714-4B2F-8D6E-74DFE96F0A0C}"/>
              </a:ext>
            </a:extLst>
          </p:cNvPr>
          <p:cNvCxnSpPr>
            <a:cxnSpLocks/>
          </p:cNvCxnSpPr>
          <p:nvPr/>
        </p:nvCxnSpPr>
        <p:spPr>
          <a:xfrm flipH="1">
            <a:off x="2583409" y="2088285"/>
            <a:ext cx="3411178" cy="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36C3F41-13C6-4919-AAE5-E762716B95AD}"/>
              </a:ext>
            </a:extLst>
          </p:cNvPr>
          <p:cNvSpPr txBox="1"/>
          <p:nvPr/>
        </p:nvSpPr>
        <p:spPr>
          <a:xfrm>
            <a:off x="2970274" y="2484293"/>
            <a:ext cx="733208"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OK</a:t>
            </a:r>
          </a:p>
        </p:txBody>
      </p:sp>
      <p:sp>
        <p:nvSpPr>
          <p:cNvPr id="19" name="TextBox 18">
            <a:extLst>
              <a:ext uri="{FF2B5EF4-FFF2-40B4-BE49-F238E27FC236}">
                <a16:creationId xmlns:a16="http://schemas.microsoft.com/office/drawing/2014/main" id="{16A1E9C6-D67D-4068-8BC0-8827D207B401}"/>
              </a:ext>
            </a:extLst>
          </p:cNvPr>
          <p:cNvSpPr txBox="1"/>
          <p:nvPr/>
        </p:nvSpPr>
        <p:spPr>
          <a:xfrm>
            <a:off x="5428247" y="2858352"/>
            <a:ext cx="548024"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OK</a:t>
            </a:r>
          </a:p>
        </p:txBody>
      </p:sp>
      <p:sp>
        <p:nvSpPr>
          <p:cNvPr id="20" name="Rectangle 19">
            <a:extLst>
              <a:ext uri="{FF2B5EF4-FFF2-40B4-BE49-F238E27FC236}">
                <a16:creationId xmlns:a16="http://schemas.microsoft.com/office/drawing/2014/main" id="{EAF329FE-C7AF-4681-B63C-E87823FA9424}"/>
              </a:ext>
            </a:extLst>
          </p:cNvPr>
          <p:cNvSpPr/>
          <p:nvPr/>
        </p:nvSpPr>
        <p:spPr>
          <a:xfrm>
            <a:off x="1134685" y="4300487"/>
            <a:ext cx="9837310" cy="45413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MPAI</a:t>
            </a:r>
          </a:p>
        </p:txBody>
      </p:sp>
      <p:sp>
        <p:nvSpPr>
          <p:cNvPr id="21" name="Rectangle 20">
            <a:extLst>
              <a:ext uri="{FF2B5EF4-FFF2-40B4-BE49-F238E27FC236}">
                <a16:creationId xmlns:a16="http://schemas.microsoft.com/office/drawing/2014/main" id="{37C9E678-CDAE-49C3-A04F-D5FCED2E7768}"/>
              </a:ext>
            </a:extLst>
          </p:cNvPr>
          <p:cNvSpPr/>
          <p:nvPr/>
        </p:nvSpPr>
        <p:spPr>
          <a:xfrm>
            <a:off x="5975976" y="1605127"/>
            <a:ext cx="2083782" cy="4197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MPAI Store</a:t>
            </a:r>
          </a:p>
        </p:txBody>
      </p:sp>
      <p:sp>
        <p:nvSpPr>
          <p:cNvPr id="22" name="Rectangle 21">
            <a:extLst>
              <a:ext uri="{FF2B5EF4-FFF2-40B4-BE49-F238E27FC236}">
                <a16:creationId xmlns:a16="http://schemas.microsoft.com/office/drawing/2014/main" id="{36A39B97-13A1-42AB-8E21-C63EFF4C6B76}"/>
              </a:ext>
            </a:extLst>
          </p:cNvPr>
          <p:cNvSpPr/>
          <p:nvPr/>
        </p:nvSpPr>
        <p:spPr>
          <a:xfrm>
            <a:off x="1141653" y="1557279"/>
            <a:ext cx="1441756" cy="46920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Implementer</a:t>
            </a:r>
          </a:p>
        </p:txBody>
      </p:sp>
      <p:sp>
        <p:nvSpPr>
          <p:cNvPr id="23" name="Rectangle 22">
            <a:extLst>
              <a:ext uri="{FF2B5EF4-FFF2-40B4-BE49-F238E27FC236}">
                <a16:creationId xmlns:a16="http://schemas.microsoft.com/office/drawing/2014/main" id="{050971FA-930F-4D3C-AB34-6C5BFC391E68}"/>
              </a:ext>
            </a:extLst>
          </p:cNvPr>
          <p:cNvSpPr/>
          <p:nvPr/>
        </p:nvSpPr>
        <p:spPr>
          <a:xfrm>
            <a:off x="3928409" y="2161671"/>
            <a:ext cx="1453331" cy="5891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Performance Assessor</a:t>
            </a:r>
          </a:p>
        </p:txBody>
      </p:sp>
      <p:sp>
        <p:nvSpPr>
          <p:cNvPr id="24" name="Rectangle 23">
            <a:extLst>
              <a:ext uri="{FF2B5EF4-FFF2-40B4-BE49-F238E27FC236}">
                <a16:creationId xmlns:a16="http://schemas.microsoft.com/office/drawing/2014/main" id="{9F1CF37B-545A-4E35-B076-ADB44386C35B}"/>
              </a:ext>
            </a:extLst>
          </p:cNvPr>
          <p:cNvSpPr/>
          <p:nvPr/>
        </p:nvSpPr>
        <p:spPr>
          <a:xfrm>
            <a:off x="9569041" y="1605127"/>
            <a:ext cx="1396105" cy="4197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t>End User</a:t>
            </a:r>
          </a:p>
        </p:txBody>
      </p:sp>
      <p:cxnSp>
        <p:nvCxnSpPr>
          <p:cNvPr id="25" name="Straight Connector 24">
            <a:extLst>
              <a:ext uri="{FF2B5EF4-FFF2-40B4-BE49-F238E27FC236}">
                <a16:creationId xmlns:a16="http://schemas.microsoft.com/office/drawing/2014/main" id="{A3AAE722-72A2-40F0-885B-81A96A4C9D4B}"/>
              </a:ext>
            </a:extLst>
          </p:cNvPr>
          <p:cNvCxnSpPr>
            <a:cxnSpLocks/>
            <a:stCxn id="8" idx="2"/>
          </p:cNvCxnSpPr>
          <p:nvPr/>
        </p:nvCxnSpPr>
        <p:spPr>
          <a:xfrm>
            <a:off x="4654002" y="3700459"/>
            <a:ext cx="0" cy="615818"/>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81A0439-B86B-4744-8A49-4818FE2F1075}"/>
              </a:ext>
            </a:extLst>
          </p:cNvPr>
          <p:cNvCxnSpPr>
            <a:cxnSpLocks/>
          </p:cNvCxnSpPr>
          <p:nvPr/>
        </p:nvCxnSpPr>
        <p:spPr>
          <a:xfrm>
            <a:off x="1856137" y="3712651"/>
            <a:ext cx="0" cy="603626"/>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AC9B2DE-4C2C-430D-89AC-EA3E3904D40A}"/>
              </a:ext>
            </a:extLst>
          </p:cNvPr>
          <p:cNvCxnSpPr>
            <a:cxnSpLocks/>
          </p:cNvCxnSpPr>
          <p:nvPr/>
        </p:nvCxnSpPr>
        <p:spPr>
          <a:xfrm>
            <a:off x="6982539" y="3692839"/>
            <a:ext cx="0" cy="615818"/>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9B8C47B-5F9D-4321-BE8B-AD6820C38320}"/>
              </a:ext>
            </a:extLst>
          </p:cNvPr>
          <p:cNvSpPr txBox="1"/>
          <p:nvPr/>
        </p:nvSpPr>
        <p:spPr>
          <a:xfrm>
            <a:off x="8322990" y="2966828"/>
            <a:ext cx="989373" cy="523220"/>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Experience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Score</a:t>
            </a:r>
          </a:p>
        </p:txBody>
      </p:sp>
      <p:cxnSp>
        <p:nvCxnSpPr>
          <p:cNvPr id="29" name="Straight Connector 28">
            <a:extLst>
              <a:ext uri="{FF2B5EF4-FFF2-40B4-BE49-F238E27FC236}">
                <a16:creationId xmlns:a16="http://schemas.microsoft.com/office/drawing/2014/main" id="{2E0D3E63-7B69-409B-B8A9-A49284E998BC}"/>
              </a:ext>
            </a:extLst>
          </p:cNvPr>
          <p:cNvCxnSpPr>
            <a:cxnSpLocks/>
          </p:cNvCxnSpPr>
          <p:nvPr/>
        </p:nvCxnSpPr>
        <p:spPr>
          <a:xfrm flipH="1">
            <a:off x="8059758" y="2482694"/>
            <a:ext cx="1509284" cy="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2395C0D-E018-4816-A35A-1B258DE9CA68}"/>
              </a:ext>
            </a:extLst>
          </p:cNvPr>
          <p:cNvSpPr txBox="1"/>
          <p:nvPr/>
        </p:nvSpPr>
        <p:spPr>
          <a:xfrm>
            <a:off x="8047185" y="2174727"/>
            <a:ext cx="1634764"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Implementation</a:t>
            </a:r>
          </a:p>
        </p:txBody>
      </p:sp>
      <p:cxnSp>
        <p:nvCxnSpPr>
          <p:cNvPr id="31" name="Straight Connector 30">
            <a:extLst>
              <a:ext uri="{FF2B5EF4-FFF2-40B4-BE49-F238E27FC236}">
                <a16:creationId xmlns:a16="http://schemas.microsoft.com/office/drawing/2014/main" id="{890FFEF4-1743-46FE-8C09-23E3A349A1D8}"/>
              </a:ext>
            </a:extLst>
          </p:cNvPr>
          <p:cNvCxnSpPr>
            <a:cxnSpLocks/>
          </p:cNvCxnSpPr>
          <p:nvPr/>
        </p:nvCxnSpPr>
        <p:spPr>
          <a:xfrm flipH="1">
            <a:off x="8056710" y="3229454"/>
            <a:ext cx="1509284" cy="0"/>
          </a:xfrm>
          <a:prstGeom prst="line">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FEB1C869-A613-4966-8319-7B577CE2C73A}"/>
              </a:ext>
            </a:extLst>
          </p:cNvPr>
          <p:cNvSpPr/>
          <p:nvPr/>
        </p:nvSpPr>
        <p:spPr>
          <a:xfrm>
            <a:off x="1132752" y="5770139"/>
            <a:ext cx="9837313" cy="5232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Establishes MPAI Store, not-for-profit commercial entity distributing implementations</a:t>
            </a:r>
          </a:p>
        </p:txBody>
      </p:sp>
      <p:sp>
        <p:nvSpPr>
          <p:cNvPr id="33" name="Rectangle 32">
            <a:extLst>
              <a:ext uri="{FF2B5EF4-FFF2-40B4-BE49-F238E27FC236}">
                <a16:creationId xmlns:a16="http://schemas.microsoft.com/office/drawing/2014/main" id="{BA7376BC-1362-494A-B5EE-CFE73F8E3460}"/>
              </a:ext>
            </a:extLst>
          </p:cNvPr>
          <p:cNvSpPr/>
          <p:nvPr/>
        </p:nvSpPr>
        <p:spPr>
          <a:xfrm>
            <a:off x="1137667" y="5253939"/>
            <a:ext cx="9837313" cy="5232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Appoints Performance Assessors assessing Reliability, Robustness, Replicability and Fairness of implementations</a:t>
            </a:r>
          </a:p>
        </p:txBody>
      </p:sp>
      <p:cxnSp>
        <p:nvCxnSpPr>
          <p:cNvPr id="34" name="Straight Connector 33">
            <a:extLst>
              <a:ext uri="{FF2B5EF4-FFF2-40B4-BE49-F238E27FC236}">
                <a16:creationId xmlns:a16="http://schemas.microsoft.com/office/drawing/2014/main" id="{011E4DBB-AC88-4B15-8934-308179CB90A1}"/>
              </a:ext>
            </a:extLst>
          </p:cNvPr>
          <p:cNvCxnSpPr>
            <a:cxnSpLocks/>
          </p:cNvCxnSpPr>
          <p:nvPr/>
        </p:nvCxnSpPr>
        <p:spPr>
          <a:xfrm flipH="1">
            <a:off x="2622260" y="3239079"/>
            <a:ext cx="1346250" cy="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Date Placeholder 3">
            <a:extLst>
              <a:ext uri="{FF2B5EF4-FFF2-40B4-BE49-F238E27FC236}">
                <a16:creationId xmlns:a16="http://schemas.microsoft.com/office/drawing/2014/main" id="{84525C61-4FC2-68E9-3C3B-BC03481939B5}"/>
              </a:ext>
            </a:extLst>
          </p:cNvPr>
          <p:cNvSpPr>
            <a:spLocks noGrp="1"/>
          </p:cNvSpPr>
          <p:nvPr>
            <p:ph type="dt" sz="half" idx="10"/>
          </p:nvPr>
        </p:nvSpPr>
        <p:spPr>
          <a:xfrm>
            <a:off x="172212" y="6586076"/>
            <a:ext cx="99452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5" name="Slide Number Placeholder 4">
            <a:extLst>
              <a:ext uri="{FF2B5EF4-FFF2-40B4-BE49-F238E27FC236}">
                <a16:creationId xmlns:a16="http://schemas.microsoft.com/office/drawing/2014/main" id="{8C3FF133-FD41-B27E-AF53-D898C1660536}"/>
              </a:ext>
            </a:extLst>
          </p:cNvPr>
          <p:cNvSpPr txBox="1">
            <a:spLocks/>
          </p:cNvSpPr>
          <p:nvPr/>
        </p:nvSpPr>
        <p:spPr>
          <a:xfrm>
            <a:off x="9959543" y="6540357"/>
            <a:ext cx="558914" cy="45719"/>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8897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p:bldP spid="13" grpId="0"/>
      <p:bldP spid="14" grpId="0"/>
      <p:bldP spid="15" grpId="0"/>
      <p:bldP spid="16" grpId="0"/>
      <p:bldP spid="18" grpId="0"/>
      <p:bldP spid="19" grpId="0"/>
      <p:bldP spid="20" grpId="0" animBg="1"/>
      <p:bldP spid="21" grpId="0" animBg="1"/>
      <p:bldP spid="22" grpId="0" animBg="1"/>
      <p:bldP spid="23" grpId="0" animBg="1"/>
      <p:bldP spid="24" grpId="0" animBg="1"/>
      <p:bldP spid="28" grpId="0"/>
      <p:bldP spid="30" grpId="0"/>
      <p:bldP spid="32"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BB29F62D-498C-4C3B-857C-7E74A9A80B62}"/>
              </a:ext>
            </a:extLst>
          </p:cNvPr>
          <p:cNvGrpSpPr/>
          <p:nvPr/>
        </p:nvGrpSpPr>
        <p:grpSpPr>
          <a:xfrm>
            <a:off x="1951348" y="1699344"/>
            <a:ext cx="9154509" cy="4029537"/>
            <a:chOff x="853784" y="1422147"/>
            <a:chExt cx="11362186" cy="5294029"/>
          </a:xfrm>
        </p:grpSpPr>
        <p:sp>
          <p:nvSpPr>
            <p:cNvPr id="2" name="Rectangle 1">
              <a:extLst>
                <a:ext uri="{FF2B5EF4-FFF2-40B4-BE49-F238E27FC236}">
                  <a16:creationId xmlns:a16="http://schemas.microsoft.com/office/drawing/2014/main" id="{AAF70E5A-5583-41EF-A51A-6F4397F8D343}"/>
                </a:ext>
              </a:extLst>
            </p:cNvPr>
            <p:cNvSpPr/>
            <p:nvPr/>
          </p:nvSpPr>
          <p:spPr>
            <a:xfrm>
              <a:off x="853784" y="1422148"/>
              <a:ext cx="1952636" cy="529402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12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MPAI</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Governs Ecosystem </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Issues Standards</a:t>
              </a:r>
            </a:p>
          </p:txBody>
        </p:sp>
        <p:sp>
          <p:nvSpPr>
            <p:cNvPr id="3" name="TextBox 2">
              <a:extLst>
                <a:ext uri="{FF2B5EF4-FFF2-40B4-BE49-F238E27FC236}">
                  <a16:creationId xmlns:a16="http://schemas.microsoft.com/office/drawing/2014/main" id="{63B4B5CA-C76A-40CE-AB4E-FA54EF51C9F3}"/>
                </a:ext>
              </a:extLst>
            </p:cNvPr>
            <p:cNvSpPr txBox="1"/>
            <p:nvPr/>
          </p:nvSpPr>
          <p:spPr>
            <a:xfrm>
              <a:off x="3287479" y="5875738"/>
              <a:ext cx="2313244" cy="687409"/>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Appoints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Performance Assessors</a:t>
              </a:r>
            </a:p>
          </p:txBody>
        </p:sp>
        <p:sp>
          <p:nvSpPr>
            <p:cNvPr id="4" name="TextBox 3">
              <a:extLst>
                <a:ext uri="{FF2B5EF4-FFF2-40B4-BE49-F238E27FC236}">
                  <a16:creationId xmlns:a16="http://schemas.microsoft.com/office/drawing/2014/main" id="{372E9AE7-4EBD-4A23-A1F8-E001D195CB9F}"/>
                </a:ext>
              </a:extLst>
            </p:cNvPr>
            <p:cNvSpPr txBox="1"/>
            <p:nvPr/>
          </p:nvSpPr>
          <p:spPr>
            <a:xfrm>
              <a:off x="2726522" y="4277400"/>
              <a:ext cx="3268841" cy="68740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Establishes, controls &amp; confers  Conformance Testing Authority</a:t>
              </a:r>
            </a:p>
          </p:txBody>
        </p:sp>
        <p:cxnSp>
          <p:nvCxnSpPr>
            <p:cNvPr id="6" name="Straight Arrow Connector 5">
              <a:extLst>
                <a:ext uri="{FF2B5EF4-FFF2-40B4-BE49-F238E27FC236}">
                  <a16:creationId xmlns:a16="http://schemas.microsoft.com/office/drawing/2014/main" id="{F4896A4F-43B7-49CF-B8CC-406BC676530B}"/>
                </a:ext>
              </a:extLst>
            </p:cNvPr>
            <p:cNvCxnSpPr>
              <a:cxnSpLocks/>
            </p:cNvCxnSpPr>
            <p:nvPr/>
          </p:nvCxnSpPr>
          <p:spPr>
            <a:xfrm flipH="1">
              <a:off x="2834724" y="2916335"/>
              <a:ext cx="3014454"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505ADF1-49C1-4A22-BDBF-1A23CC873EF8}"/>
                </a:ext>
              </a:extLst>
            </p:cNvPr>
            <p:cNvSpPr txBox="1"/>
            <p:nvPr/>
          </p:nvSpPr>
          <p:spPr>
            <a:xfrm>
              <a:off x="3926913" y="2475451"/>
              <a:ext cx="1045166" cy="404359"/>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Standard</a:t>
              </a:r>
            </a:p>
          </p:txBody>
        </p:sp>
        <p:cxnSp>
          <p:nvCxnSpPr>
            <p:cNvPr id="8" name="Straight Connector 7">
              <a:extLst>
                <a:ext uri="{FF2B5EF4-FFF2-40B4-BE49-F238E27FC236}">
                  <a16:creationId xmlns:a16="http://schemas.microsoft.com/office/drawing/2014/main" id="{7C055C77-9C34-48A2-814D-EA8EFCCC2ED3}"/>
                </a:ext>
              </a:extLst>
            </p:cNvPr>
            <p:cNvCxnSpPr>
              <a:cxnSpLocks/>
              <a:stCxn id="11" idx="1"/>
            </p:cNvCxnSpPr>
            <p:nvPr/>
          </p:nvCxnSpPr>
          <p:spPr>
            <a:xfrm flipH="1">
              <a:off x="2834724" y="6209321"/>
              <a:ext cx="3014454" cy="0"/>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5290BE5-9FBE-4AD7-A912-BF06DC23DDF5}"/>
                </a:ext>
              </a:extLst>
            </p:cNvPr>
            <p:cNvSpPr/>
            <p:nvPr/>
          </p:nvSpPr>
          <p:spPr>
            <a:xfrm>
              <a:off x="5849178" y="5702467"/>
              <a:ext cx="5252484" cy="1013708"/>
            </a:xfrm>
            <a:prstGeom prst="rect">
              <a:avLst/>
            </a:prstGeom>
            <a:solidFill>
              <a:srgbClr val="FFFF00"/>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Performance Assessors</a:t>
              </a:r>
            </a:p>
            <a:p>
              <a:pPr marL="342900" marR="0" lvl="0" indent="-34290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Assess Performance</a:t>
              </a:r>
            </a:p>
          </p:txBody>
        </p:sp>
        <p:sp>
          <p:nvSpPr>
            <p:cNvPr id="12" name="Rectangle 11">
              <a:extLst>
                <a:ext uri="{FF2B5EF4-FFF2-40B4-BE49-F238E27FC236}">
                  <a16:creationId xmlns:a16="http://schemas.microsoft.com/office/drawing/2014/main" id="{2BFFC844-5D9E-4019-B65A-AB98D2BF79D8}"/>
                </a:ext>
              </a:extLst>
            </p:cNvPr>
            <p:cNvSpPr/>
            <p:nvPr/>
          </p:nvSpPr>
          <p:spPr>
            <a:xfrm>
              <a:off x="5849177" y="1422147"/>
              <a:ext cx="1757490" cy="298837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12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Implementer</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Submits to Assessor</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Submits to MPAI Store</a:t>
              </a:r>
            </a:p>
          </p:txBody>
        </p:sp>
        <p:cxnSp>
          <p:nvCxnSpPr>
            <p:cNvPr id="17" name="Straight Arrow Connector 16">
              <a:extLst>
                <a:ext uri="{FF2B5EF4-FFF2-40B4-BE49-F238E27FC236}">
                  <a16:creationId xmlns:a16="http://schemas.microsoft.com/office/drawing/2014/main" id="{57E7C64E-AF71-43E5-8C56-E954F108A7C2}"/>
                </a:ext>
              </a:extLst>
            </p:cNvPr>
            <p:cNvCxnSpPr>
              <a:cxnSpLocks/>
            </p:cNvCxnSpPr>
            <p:nvPr/>
          </p:nvCxnSpPr>
          <p:spPr>
            <a:xfrm flipH="1">
              <a:off x="2819169" y="4626470"/>
              <a:ext cx="5801197" cy="1"/>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05562E5F-2D5D-42D1-9CD5-5E8168485D19}"/>
                </a:ext>
              </a:extLst>
            </p:cNvPr>
            <p:cNvSpPr/>
            <p:nvPr/>
          </p:nvSpPr>
          <p:spPr>
            <a:xfrm>
              <a:off x="8635282" y="3083846"/>
              <a:ext cx="2466381" cy="186422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MPAI Store</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Verifies Security </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Tests Conformance</a:t>
              </a:r>
            </a:p>
          </p:txBody>
        </p:sp>
        <p:sp>
          <p:nvSpPr>
            <p:cNvPr id="20" name="Rectangle 19">
              <a:extLst>
                <a:ext uri="{FF2B5EF4-FFF2-40B4-BE49-F238E27FC236}">
                  <a16:creationId xmlns:a16="http://schemas.microsoft.com/office/drawing/2014/main" id="{FF41E89E-8737-4104-9089-5ED66DEA9D27}"/>
                </a:ext>
              </a:extLst>
            </p:cNvPr>
            <p:cNvSpPr/>
            <p:nvPr/>
          </p:nvSpPr>
          <p:spPr>
            <a:xfrm>
              <a:off x="8660418" y="1422147"/>
              <a:ext cx="2441244" cy="1018133"/>
            </a:xfrm>
            <a:prstGeom prst="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End User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Downloads Implementation</a:t>
              </a:r>
            </a:p>
          </p:txBody>
        </p:sp>
        <p:cxnSp>
          <p:nvCxnSpPr>
            <p:cNvPr id="21" name="Straight Arrow Connector 20">
              <a:extLst>
                <a:ext uri="{FF2B5EF4-FFF2-40B4-BE49-F238E27FC236}">
                  <a16:creationId xmlns:a16="http://schemas.microsoft.com/office/drawing/2014/main" id="{D68BC4C4-967F-47A2-BBCB-E946F7774D3C}"/>
                </a:ext>
              </a:extLst>
            </p:cNvPr>
            <p:cNvCxnSpPr>
              <a:cxnSpLocks/>
            </p:cNvCxnSpPr>
            <p:nvPr/>
          </p:nvCxnSpPr>
          <p:spPr>
            <a:xfrm flipH="1" flipV="1">
              <a:off x="9879876" y="2440279"/>
              <a:ext cx="1" cy="643566"/>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0769466-054D-4AAC-A377-0E9DB56AA9B4}"/>
                </a:ext>
              </a:extLst>
            </p:cNvPr>
            <p:cNvCxnSpPr>
              <a:cxnSpLocks/>
            </p:cNvCxnSpPr>
            <p:nvPr/>
          </p:nvCxnSpPr>
          <p:spPr>
            <a:xfrm>
              <a:off x="7608903" y="3748083"/>
              <a:ext cx="1051515"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BE9CF44-1F32-462D-8063-D7412BA87B13}"/>
                </a:ext>
              </a:extLst>
            </p:cNvPr>
            <p:cNvSpPr txBox="1"/>
            <p:nvPr/>
          </p:nvSpPr>
          <p:spPr>
            <a:xfrm>
              <a:off x="7962593" y="3429605"/>
              <a:ext cx="628837" cy="4043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p:txBody>
        </p:sp>
        <p:sp>
          <p:nvSpPr>
            <p:cNvPr id="28" name="TextBox 27">
              <a:extLst>
                <a:ext uri="{FF2B5EF4-FFF2-40B4-BE49-F238E27FC236}">
                  <a16:creationId xmlns:a16="http://schemas.microsoft.com/office/drawing/2014/main" id="{D062F539-D629-4CFD-A166-4432BA0F668A}"/>
                </a:ext>
              </a:extLst>
            </p:cNvPr>
            <p:cNvSpPr txBox="1"/>
            <p:nvPr/>
          </p:nvSpPr>
          <p:spPr>
            <a:xfrm>
              <a:off x="7517760" y="3847259"/>
              <a:ext cx="1239203" cy="68740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Implemen-tation</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cxnSp>
          <p:nvCxnSpPr>
            <p:cNvPr id="29" name="Straight Arrow Connector 28">
              <a:extLst>
                <a:ext uri="{FF2B5EF4-FFF2-40B4-BE49-F238E27FC236}">
                  <a16:creationId xmlns:a16="http://schemas.microsoft.com/office/drawing/2014/main" id="{02333CC3-5320-46C0-A146-38E45A473CC7}"/>
                </a:ext>
              </a:extLst>
            </p:cNvPr>
            <p:cNvCxnSpPr>
              <a:cxnSpLocks/>
            </p:cNvCxnSpPr>
            <p:nvPr/>
          </p:nvCxnSpPr>
          <p:spPr>
            <a:xfrm>
              <a:off x="7619063" y="3333653"/>
              <a:ext cx="1016219"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29345BF-4072-45E4-B9B4-6C146B4E56B7}"/>
                </a:ext>
              </a:extLst>
            </p:cNvPr>
            <p:cNvSpPr txBox="1"/>
            <p:nvPr/>
          </p:nvSpPr>
          <p:spPr>
            <a:xfrm>
              <a:off x="7687602" y="2780576"/>
              <a:ext cx="875327" cy="68740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Certifi</a:t>
              </a: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-cation</a:t>
              </a:r>
            </a:p>
          </p:txBody>
        </p:sp>
        <p:cxnSp>
          <p:nvCxnSpPr>
            <p:cNvPr id="32" name="Straight Arrow Connector 31">
              <a:extLst>
                <a:ext uri="{FF2B5EF4-FFF2-40B4-BE49-F238E27FC236}">
                  <a16:creationId xmlns:a16="http://schemas.microsoft.com/office/drawing/2014/main" id="{152C8837-DA48-434A-B81D-579FFCA28B1C}"/>
                </a:ext>
              </a:extLst>
            </p:cNvPr>
            <p:cNvCxnSpPr/>
            <p:nvPr/>
          </p:nvCxnSpPr>
          <p:spPr>
            <a:xfrm>
              <a:off x="7602680" y="4152412"/>
              <a:ext cx="1072415"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9534873-30AF-4277-AAC8-DF8009958E38}"/>
                </a:ext>
              </a:extLst>
            </p:cNvPr>
            <p:cNvSpPr txBox="1"/>
            <p:nvPr/>
          </p:nvSpPr>
          <p:spPr>
            <a:xfrm>
              <a:off x="9000545" y="2457397"/>
              <a:ext cx="1758116" cy="68740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Implementation, licence</a:t>
              </a:r>
            </a:p>
          </p:txBody>
        </p:sp>
        <p:cxnSp>
          <p:nvCxnSpPr>
            <p:cNvPr id="43" name="Straight Arrow Connector 42">
              <a:extLst>
                <a:ext uri="{FF2B5EF4-FFF2-40B4-BE49-F238E27FC236}">
                  <a16:creationId xmlns:a16="http://schemas.microsoft.com/office/drawing/2014/main" id="{B6C800F2-8BE8-4AD6-889C-9D11204DCA56}"/>
                </a:ext>
              </a:extLst>
            </p:cNvPr>
            <p:cNvCxnSpPr>
              <a:cxnSpLocks/>
            </p:cNvCxnSpPr>
            <p:nvPr/>
          </p:nvCxnSpPr>
          <p:spPr>
            <a:xfrm flipH="1" flipV="1">
              <a:off x="6330240" y="4402127"/>
              <a:ext cx="1" cy="130811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BEEA662-D906-49AD-8A06-80A88984A98A}"/>
                </a:ext>
              </a:extLst>
            </p:cNvPr>
            <p:cNvCxnSpPr>
              <a:cxnSpLocks/>
            </p:cNvCxnSpPr>
            <p:nvPr/>
          </p:nvCxnSpPr>
          <p:spPr>
            <a:xfrm flipH="1" flipV="1">
              <a:off x="9247762" y="4942395"/>
              <a:ext cx="1" cy="790417"/>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BCBB92B5-11A6-4831-8947-0D5A4B10B22B}"/>
                </a:ext>
              </a:extLst>
            </p:cNvPr>
            <p:cNvSpPr txBox="1"/>
            <p:nvPr/>
          </p:nvSpPr>
          <p:spPr>
            <a:xfrm>
              <a:off x="8296144" y="5137227"/>
              <a:ext cx="2242113" cy="40435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Implementation</a:t>
              </a:r>
            </a:p>
          </p:txBody>
        </p:sp>
        <p:sp>
          <p:nvSpPr>
            <p:cNvPr id="48" name="TextBox 47">
              <a:extLst>
                <a:ext uri="{FF2B5EF4-FFF2-40B4-BE49-F238E27FC236}">
                  <a16:creationId xmlns:a16="http://schemas.microsoft.com/office/drawing/2014/main" id="{AE612E69-210A-4E2F-946D-17704F678F22}"/>
                </a:ext>
              </a:extLst>
            </p:cNvPr>
            <p:cNvSpPr txBox="1"/>
            <p:nvPr/>
          </p:nvSpPr>
          <p:spPr>
            <a:xfrm>
              <a:off x="10401288" y="5148195"/>
              <a:ext cx="528599" cy="4043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OK</a:t>
              </a:r>
            </a:p>
          </p:txBody>
        </p:sp>
        <p:sp>
          <p:nvSpPr>
            <p:cNvPr id="49" name="TextBox 48">
              <a:extLst>
                <a:ext uri="{FF2B5EF4-FFF2-40B4-BE49-F238E27FC236}">
                  <a16:creationId xmlns:a16="http://schemas.microsoft.com/office/drawing/2014/main" id="{C8030E6F-F25C-400B-9761-68972FFFDE0A}"/>
                </a:ext>
              </a:extLst>
            </p:cNvPr>
            <p:cNvSpPr txBox="1"/>
            <p:nvPr/>
          </p:nvSpPr>
          <p:spPr>
            <a:xfrm>
              <a:off x="5887819" y="5004349"/>
              <a:ext cx="528604" cy="4043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OK</a:t>
              </a:r>
            </a:p>
          </p:txBody>
        </p:sp>
        <p:cxnSp>
          <p:nvCxnSpPr>
            <p:cNvPr id="51" name="Straight Arrow Connector 50">
              <a:extLst>
                <a:ext uri="{FF2B5EF4-FFF2-40B4-BE49-F238E27FC236}">
                  <a16:creationId xmlns:a16="http://schemas.microsoft.com/office/drawing/2014/main" id="{692F73CB-AA01-4B6F-872F-B9018A34A54C}"/>
                </a:ext>
              </a:extLst>
            </p:cNvPr>
            <p:cNvCxnSpPr>
              <a:cxnSpLocks/>
            </p:cNvCxnSpPr>
            <p:nvPr/>
          </p:nvCxnSpPr>
          <p:spPr>
            <a:xfrm flipV="1">
              <a:off x="10488114" y="4948073"/>
              <a:ext cx="0" cy="762164"/>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0EB0EEF-6C35-428B-91BF-21A3430885B5}"/>
                </a:ext>
              </a:extLst>
            </p:cNvPr>
            <p:cNvSpPr txBox="1"/>
            <p:nvPr/>
          </p:nvSpPr>
          <p:spPr>
            <a:xfrm>
              <a:off x="10584203" y="2457397"/>
              <a:ext cx="1631767" cy="68740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Experience Score </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cxnSp>
          <p:nvCxnSpPr>
            <p:cNvPr id="37" name="Straight Arrow Connector 36">
              <a:extLst>
                <a:ext uri="{FF2B5EF4-FFF2-40B4-BE49-F238E27FC236}">
                  <a16:creationId xmlns:a16="http://schemas.microsoft.com/office/drawing/2014/main" id="{5606ABF0-F9B3-44E2-AAC6-4D5125549724}"/>
                </a:ext>
              </a:extLst>
            </p:cNvPr>
            <p:cNvCxnSpPr>
              <a:cxnSpLocks/>
            </p:cNvCxnSpPr>
            <p:nvPr/>
          </p:nvCxnSpPr>
          <p:spPr>
            <a:xfrm flipH="1" flipV="1">
              <a:off x="10836320" y="2428085"/>
              <a:ext cx="1" cy="643566"/>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 name="Title 14">
            <a:extLst>
              <a:ext uri="{FF2B5EF4-FFF2-40B4-BE49-F238E27FC236}">
                <a16:creationId xmlns:a16="http://schemas.microsoft.com/office/drawing/2014/main" id="{C8FED420-3D7D-442D-914B-EBC25D54B04D}"/>
              </a:ext>
            </a:extLst>
          </p:cNvPr>
          <p:cNvSpPr>
            <a:spLocks noGrp="1"/>
          </p:cNvSpPr>
          <p:nvPr>
            <p:ph type="title"/>
          </p:nvPr>
        </p:nvSpPr>
        <p:spPr>
          <a:xfrm>
            <a:off x="1435618" y="450374"/>
            <a:ext cx="10068994" cy="955582"/>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How the MPAI Ecosystem works</a:t>
            </a:r>
            <a:endParaRPr lang="en-GB" dirty="0">
              <a:latin typeface="Calibri" panose="020F0502020204030204" pitchFamily="34" charset="0"/>
              <a:ea typeface="Calibri" panose="020F0502020204030204" pitchFamily="34" charset="0"/>
              <a:cs typeface="Calibri" panose="020F0502020204030204" pitchFamily="34" charset="0"/>
            </a:endParaRPr>
          </a:p>
        </p:txBody>
      </p:sp>
      <p:cxnSp>
        <p:nvCxnSpPr>
          <p:cNvPr id="44" name="Straight Arrow Connector 43">
            <a:extLst>
              <a:ext uri="{FF2B5EF4-FFF2-40B4-BE49-F238E27FC236}">
                <a16:creationId xmlns:a16="http://schemas.microsoft.com/office/drawing/2014/main" id="{5606ABF0-F9B3-44E2-AAC6-4D5125549724}"/>
              </a:ext>
            </a:extLst>
          </p:cNvPr>
          <p:cNvCxnSpPr>
            <a:cxnSpLocks/>
          </p:cNvCxnSpPr>
          <p:nvPr/>
        </p:nvCxnSpPr>
        <p:spPr>
          <a:xfrm flipH="1" flipV="1">
            <a:off x="8422976" y="2475522"/>
            <a:ext cx="1" cy="489849"/>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C571BE9E-E310-42AD-BAA5-D5C492E9E026}"/>
              </a:ext>
            </a:extLst>
          </p:cNvPr>
          <p:cNvSpPr txBox="1"/>
          <p:nvPr/>
        </p:nvSpPr>
        <p:spPr>
          <a:xfrm>
            <a:off x="8095205" y="2565212"/>
            <a:ext cx="423045"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p:txBody>
      </p:sp>
      <p:cxnSp>
        <p:nvCxnSpPr>
          <p:cNvPr id="53" name="Straight Arrow Connector 52">
            <a:extLst>
              <a:ext uri="{FF2B5EF4-FFF2-40B4-BE49-F238E27FC236}">
                <a16:creationId xmlns:a16="http://schemas.microsoft.com/office/drawing/2014/main" id="{5606ABF0-F9B3-44E2-AAC6-4D5125549724}"/>
              </a:ext>
            </a:extLst>
          </p:cNvPr>
          <p:cNvCxnSpPr>
            <a:cxnSpLocks/>
          </p:cNvCxnSpPr>
          <p:nvPr/>
        </p:nvCxnSpPr>
        <p:spPr>
          <a:xfrm flipH="1" flipV="1">
            <a:off x="7011445" y="3967548"/>
            <a:ext cx="1" cy="988916"/>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C571BE9E-E310-42AD-BAA5-D5C492E9E026}"/>
              </a:ext>
            </a:extLst>
          </p:cNvPr>
          <p:cNvSpPr txBox="1"/>
          <p:nvPr/>
        </p:nvSpPr>
        <p:spPr>
          <a:xfrm>
            <a:off x="6908520" y="4418756"/>
            <a:ext cx="423045"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p:txBody>
      </p:sp>
      <p:sp>
        <p:nvSpPr>
          <p:cNvPr id="14" name="Date Placeholder 3">
            <a:extLst>
              <a:ext uri="{FF2B5EF4-FFF2-40B4-BE49-F238E27FC236}">
                <a16:creationId xmlns:a16="http://schemas.microsoft.com/office/drawing/2014/main" id="{BEF19BB5-4B9E-A37A-107A-102A4AD67EA2}"/>
              </a:ext>
            </a:extLst>
          </p:cNvPr>
          <p:cNvSpPr>
            <a:spLocks noGrp="1"/>
          </p:cNvSpPr>
          <p:nvPr>
            <p:ph type="dt" sz="half" idx="10"/>
          </p:nvPr>
        </p:nvSpPr>
        <p:spPr>
          <a:xfrm>
            <a:off x="172212" y="6586076"/>
            <a:ext cx="99452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6" name="Slide Number Placeholder 4">
            <a:extLst>
              <a:ext uri="{FF2B5EF4-FFF2-40B4-BE49-F238E27FC236}">
                <a16:creationId xmlns:a16="http://schemas.microsoft.com/office/drawing/2014/main" id="{CFECA435-60FF-84B4-F0D7-D0BB72ED6CE6}"/>
              </a:ext>
            </a:extLst>
          </p:cNvPr>
          <p:cNvSpPr>
            <a:spLocks noGrp="1"/>
          </p:cNvSpPr>
          <p:nvPr>
            <p:ph type="sldNum" sz="quarter" idx="12"/>
          </p:nvPr>
        </p:nvSpPr>
        <p:spPr>
          <a:xfrm>
            <a:off x="9959543" y="6540357"/>
            <a:ext cx="558914" cy="4571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9853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MPAI Store beyond GME</a:t>
            </a:r>
          </a:p>
        </p:txBody>
      </p:sp>
      <p:sp>
        <p:nvSpPr>
          <p:cNvPr id="3" name="Content Placeholder 2"/>
          <p:cNvSpPr>
            <a:spLocks noGrp="1"/>
          </p:cNvSpPr>
          <p:nvPr>
            <p:ph idx="1"/>
          </p:nvPr>
        </p:nvSpPr>
        <p:spPr>
          <a:xfrm>
            <a:off x="1302027" y="1689463"/>
            <a:ext cx="10202586" cy="4896613"/>
          </a:xfrm>
        </p:spPr>
        <p:txBody>
          <a:bodyPr>
            <a:normAutofit fontScale="92500" lnSpcReduction="10000"/>
          </a:bodyPr>
          <a:lstStyle/>
          <a:p>
            <a:r>
              <a:rPr lang="en-GB" dirty="0"/>
              <a:t>The MPAI Store is a not-for-profit entity</a:t>
            </a:r>
            <a:br>
              <a:rPr lang="en-GB" dirty="0"/>
            </a:br>
            <a:r>
              <a:rPr lang="en-GB" dirty="0"/>
              <a:t>(incorporated as a UK </a:t>
            </a:r>
            <a:r>
              <a:rPr lang="en-GB" i="1" dirty="0"/>
              <a:t>company limited by guarantee without share capital</a:t>
            </a:r>
            <a:r>
              <a:rPr lang="en-GB" dirty="0"/>
              <a:t>).</a:t>
            </a:r>
          </a:p>
          <a:p>
            <a:r>
              <a:rPr lang="en-GB" dirty="0"/>
              <a:t>Money raised can/should be reinvested to support MPAI goals and increase its visibility.</a:t>
            </a:r>
          </a:p>
          <a:p>
            <a:r>
              <a:rPr lang="en-GB" dirty="0"/>
              <a:t>In addition to its role as registration authority/distributor,</a:t>
            </a:r>
            <a:br>
              <a:rPr lang="en-GB" dirty="0"/>
            </a:br>
            <a:r>
              <a:rPr lang="en-GB" dirty="0"/>
              <a:t>the MPAI Store acts as a </a:t>
            </a:r>
            <a:r>
              <a:rPr lang="en-GB" i="1" dirty="0"/>
              <a:t>technology incubator</a:t>
            </a:r>
            <a:r>
              <a:rPr lang="en-GB" dirty="0"/>
              <a:t>:</a:t>
            </a:r>
          </a:p>
          <a:p>
            <a:pPr lvl="1"/>
            <a:r>
              <a:rPr lang="en-GB" dirty="0"/>
              <a:t>It explores and promotes applications of MPAI-compliant technologies</a:t>
            </a:r>
            <a:br>
              <a:rPr lang="en-GB" dirty="0"/>
            </a:br>
            <a:r>
              <a:rPr lang="en-GB" dirty="0"/>
              <a:t>(research grant applications, outreach, etc.)</a:t>
            </a:r>
          </a:p>
          <a:p>
            <a:pPr lvl="1"/>
            <a:r>
              <a:rPr lang="en-GB" dirty="0"/>
              <a:t>It explores possible hardware embodiments of MPAI standards,</a:t>
            </a:r>
            <a:br>
              <a:rPr lang="en-GB" dirty="0"/>
            </a:br>
            <a:r>
              <a:rPr lang="en-GB" dirty="0"/>
              <a:t>ideally with commercial potential</a:t>
            </a:r>
          </a:p>
          <a:p>
            <a:pPr lvl="1"/>
            <a:r>
              <a:rPr lang="en-GB" dirty="0"/>
              <a:t>It might supplement MPAI’s role as technology provider (development of reference software)</a:t>
            </a:r>
          </a:p>
          <a:p>
            <a:pPr lvl="1"/>
            <a:r>
              <a:rPr lang="en-GB" dirty="0"/>
              <a:t>It can develop IP.</a:t>
            </a:r>
          </a:p>
          <a:p>
            <a:r>
              <a:rPr lang="en-GB" dirty="0"/>
              <a:t>Received small seed funding from MPAI, now moving to the next phase.</a:t>
            </a:r>
          </a:p>
        </p:txBody>
      </p:sp>
      <p:sp>
        <p:nvSpPr>
          <p:cNvPr id="4" name="Date Placeholder 3">
            <a:extLst>
              <a:ext uri="{FF2B5EF4-FFF2-40B4-BE49-F238E27FC236}">
                <a16:creationId xmlns:a16="http://schemas.microsoft.com/office/drawing/2014/main" id="{34485788-21DC-FF2D-0519-787E15C25A7D}"/>
              </a:ext>
            </a:extLst>
          </p:cNvPr>
          <p:cNvSpPr>
            <a:spLocks noGrp="1"/>
          </p:cNvSpPr>
          <p:nvPr>
            <p:ph type="dt" sz="half" idx="10"/>
          </p:nvPr>
        </p:nvSpPr>
        <p:spPr>
          <a:xfrm>
            <a:off x="172212" y="6586076"/>
            <a:ext cx="99452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BFC8A02-69CE-4022-BC92-E0319BEAF265}" type="datetime5">
              <a:rPr kumimoji="0" lang="en-US" sz="12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24-Mar-23</a:t>
            </a:fld>
            <a:endParaRPr kumimoji="0" lang="en-US"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Slide Number Placeholder 4">
            <a:extLst>
              <a:ext uri="{FF2B5EF4-FFF2-40B4-BE49-F238E27FC236}">
                <a16:creationId xmlns:a16="http://schemas.microsoft.com/office/drawing/2014/main" id="{A796D3CA-C0DC-B0A1-0C9D-F362E400E665}"/>
              </a:ext>
            </a:extLst>
          </p:cNvPr>
          <p:cNvSpPr>
            <a:spLocks noGrp="1"/>
          </p:cNvSpPr>
          <p:nvPr>
            <p:ph type="sldNum" sz="quarter" idx="12"/>
          </p:nvPr>
        </p:nvSpPr>
        <p:spPr>
          <a:xfrm>
            <a:off x="9959543" y="6540357"/>
            <a:ext cx="558914" cy="4571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400" b="0" i="0" u="none" strike="noStrike" kern="1200" cap="none" spc="0" normalizeH="0" baseline="0" noProof="0" smtClean="0">
                <a:ln>
                  <a:noFill/>
                </a:ln>
                <a:solidFill>
                  <a:prstClr val="black"/>
                </a:solidFill>
                <a:effectLst/>
                <a:uLnTx/>
                <a:uFillTx/>
                <a:latin typeface="Century Gothic" panose="020B0502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112662572"/>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4" id="{D12AFF75-761C-403E-8A71-C50DEEA6EAB4}" vid="{35729C94-0158-4A84-8A1F-B758285A70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2328</Words>
  <Application>Microsoft Office PowerPoint</Application>
  <PresentationFormat>Widescreen</PresentationFormat>
  <Paragraphs>231</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Avenir Book</vt:lpstr>
      <vt:lpstr>Arial</vt:lpstr>
      <vt:lpstr>Calibri</vt:lpstr>
      <vt:lpstr>Century Gothic</vt:lpstr>
      <vt:lpstr>Wingdings</vt:lpstr>
      <vt:lpstr>Wingdings 3</vt:lpstr>
      <vt:lpstr>Filo</vt:lpstr>
      <vt:lpstr>MPAI Ecosystem Governance </vt:lpstr>
      <vt:lpstr>MPAI approach to standardisation</vt:lpstr>
      <vt:lpstr>Standards for Interoperability</vt:lpstr>
      <vt:lpstr>The foundations of the MPAI Ecosystem</vt:lpstr>
      <vt:lpstr>Here is the entity - The MPAI Store</vt:lpstr>
      <vt:lpstr>The functions of the MPAI Store</vt:lpstr>
      <vt:lpstr>The MPAI ecosystem</vt:lpstr>
      <vt:lpstr>How the MPAI Ecosystem works</vt:lpstr>
      <vt:lpstr>The MPAI Store beyond GME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MPAI Ecosystem Governance</dc:title>
  <dc:creator>renatov56 renatov56</dc:creator>
  <cp:lastModifiedBy>Leonardo Chiariglione</cp:lastModifiedBy>
  <cp:revision>2</cp:revision>
  <dcterms:created xsi:type="dcterms:W3CDTF">2023-04-03T13:37:49Z</dcterms:created>
  <dcterms:modified xsi:type="dcterms:W3CDTF">2024-03-23T06:30:46Z</dcterms:modified>
</cp:coreProperties>
</file>