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sldIdLst>
    <p:sldId id="1046" r:id="rId2"/>
    <p:sldId id="1472" r:id="rId3"/>
    <p:sldId id="1048" r:id="rId4"/>
    <p:sldId id="1047" r:id="rId5"/>
    <p:sldId id="1050" r:id="rId6"/>
    <p:sldId id="1051" r:id="rId7"/>
    <p:sldId id="1477" r:id="rId8"/>
    <p:sldId id="1484" r:id="rId9"/>
    <p:sldId id="1482" r:id="rId10"/>
    <p:sldId id="1489" r:id="rId11"/>
    <p:sldId id="2683" r:id="rId12"/>
    <p:sldId id="2684" r:id="rId13"/>
    <p:sldId id="1478" r:id="rId14"/>
    <p:sldId id="2682" r:id="rId15"/>
    <p:sldId id="14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E"/>
    <a:srgbClr val="CDD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0" autoAdjust="0"/>
    <p:restoredTop sz="94660"/>
  </p:normalViewPr>
  <p:slideViewPr>
    <p:cSldViewPr snapToGrid="0">
      <p:cViewPr varScale="1">
        <p:scale>
          <a:sx n="91" d="100"/>
          <a:sy n="91" d="100"/>
        </p:scale>
        <p:origin x="21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09/04/24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0E0E3FB-5D7A-4F5E-FD72-C1F51DE4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D305EA6-CE62-E835-8508-A880E960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6787F59A-79E0-EA17-418F-CF6C0FE83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0F9DF0-33DE-692D-A35A-4C9AC2E0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1B6EA4-70AB-A6C3-D098-2393F900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7C5F9BB-F7B2-742B-C640-3E8C058B9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94F0D3-A7EA-FE4D-0296-D7CB4872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1B5990F-C2C1-3C01-7C90-A5941AFF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58BACD-F832-F811-EDF7-CCA498BA2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9A950FF-3E9E-D373-81DC-68A71058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9031BE-3B6A-3DD7-F0B3-B409869E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59C0730-5EC3-7BA6-7056-5D910A2C70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AEEAB7-0068-BFF0-3552-33A40307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872378-FB29-14EC-5C29-D9270E3A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EB5BA72-C385-B528-1F4C-32C9DAB1F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058750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530129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849C46-B45C-7CEB-FB2D-02225E153C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43BCAE7-E9AE-3E3D-465D-1F5FC73C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C88D8A-17B3-E4D2-F90E-FEB10C8E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B68D966-3350-4CD2-B498-40B1AE2D1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0707" y="6487604"/>
            <a:ext cx="779767" cy="3703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2023/03/31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95756" y="6492875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FC8385-D5CA-12F6-7186-B57902B79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251B92-46AF-E048-B44A-7F712549F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2F35B-6773-A5D5-7B8F-6CE22333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4EE744B-6B6C-E184-59C7-83FDC36E8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E82779F-AD61-4C1D-0FF0-EA73B616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B7EE99-96A4-3077-86E1-C3F316C1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1290CE6-7311-56C8-7FB3-14F1268C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6DD186-AF0C-C1D3-0CAE-728BA756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7B546C-5E52-CC0F-6695-EAFFE6E5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E0D185-5924-603F-C320-D4284820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2D24FE-D459-E8CD-B95C-84020541D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2023/03/31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how-to-join/" TargetMode="External"/><Relationship Id="rId7" Type="http://schemas.openxmlformats.org/officeDocument/2006/relationships/image" Target="../media/image38.png"/><Relationship Id="rId2" Type="http://schemas.openxmlformats.org/officeDocument/2006/relationships/hyperlink" Target="https://www.mpai.community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hyperlink" Target="https://experts.mpai.community/software/mpai-nnw" TargetMode="External"/><Relationship Id="rId4" Type="http://schemas.openxmlformats.org/officeDocument/2006/relationships/hyperlink" Target="http://nnw.mpai.community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pai.communit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pai.community/how-to-join/" TargetMode="External"/><Relationship Id="rId4" Type="http://schemas.openxmlformats.org/officeDocument/2006/relationships/hyperlink" Target="http://nnw.mpai.communit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C880AF-2D9A-D9B0-96AA-DD347C21B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8599" y="2887902"/>
            <a:ext cx="9628042" cy="2024404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Neural Network Watermarking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7C9B92D-F2D8-DEA1-24FD-C11E6319B339}"/>
              </a:ext>
            </a:extLst>
          </p:cNvPr>
          <p:cNvSpPr txBox="1">
            <a:spLocks/>
          </p:cNvSpPr>
          <p:nvPr/>
        </p:nvSpPr>
        <p:spPr>
          <a:xfrm>
            <a:off x="6789743" y="4632160"/>
            <a:ext cx="4996328" cy="10682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FD7BAE80-F767-9F0A-48F2-A9B321FF8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1247" y="4912306"/>
            <a:ext cx="9853365" cy="991356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2024/04/16 T15:00UTC</a:t>
            </a:r>
          </a:p>
          <a:p>
            <a:pPr algn="ctr"/>
            <a:r>
              <a:rPr lang="en-GB" sz="2400" dirty="0"/>
              <a:t>http://</a:t>
            </a:r>
            <a:r>
              <a:rPr lang="en-GB" sz="2400" dirty="0" err="1"/>
              <a:t>nnw.mpai.community</a:t>
            </a:r>
            <a:r>
              <a:rPr lang="en-GB" sz="2400" dirty="0"/>
              <a:t> </a:t>
            </a:r>
            <a:endParaRPr lang="en-150" sz="2400" dirty="0"/>
          </a:p>
        </p:txBody>
      </p:sp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698503FC-DF1E-A726-AE52-5A2CFD1F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9-Apr-24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Espace réservé du contenu 2"/>
          <p:cNvSpPr txBox="1">
            <a:spLocks/>
          </p:cNvSpPr>
          <p:nvPr/>
        </p:nvSpPr>
        <p:spPr>
          <a:xfrm>
            <a:off x="838200" y="1571105"/>
            <a:ext cx="10515600" cy="460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D5CC248D-27F3-198B-740C-C94FF5E3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9-Apr-24</a:t>
            </a:fld>
            <a:endParaRPr lang="en-US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1302026" y="1880858"/>
            <a:ext cx="10202586" cy="4714942"/>
          </a:xfrm>
        </p:spPr>
        <p:txBody>
          <a:bodyPr>
            <a:normAutofit/>
          </a:bodyPr>
          <a:lstStyle/>
          <a:p>
            <a:r>
              <a:rPr lang="en-GB" sz="2000" dirty="0"/>
              <a:t>Live demo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F89D9DE-17AD-E517-0D8B-B87DE739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>
            <a:normAutofit/>
          </a:bodyPr>
          <a:lstStyle/>
          <a:p>
            <a:r>
              <a:rPr lang="en-GB" dirty="0"/>
              <a:t>MPAI-NNW Reference Software v1.1</a:t>
            </a:r>
            <a:br>
              <a:rPr lang="en-GB" dirty="0"/>
            </a:br>
            <a:r>
              <a:rPr lang="en-GB" sz="2200" i="1" dirty="0"/>
              <a:t>Upgrading conventional MPAI workflows with watermarking functionalities</a:t>
            </a:r>
            <a:endParaRPr lang="en-GB" i="1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9D2D4B7A-3A1C-8770-F86E-23845BD8E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t="6916" r="3508" b="47827"/>
          <a:stretch/>
        </p:blipFill>
        <p:spPr>
          <a:xfrm>
            <a:off x="528238" y="2780359"/>
            <a:ext cx="8477845" cy="2333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22E13F-483B-C547-E75E-3C176DD97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775" y="3145488"/>
            <a:ext cx="2857824" cy="163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Espace réservé du contenu 2"/>
          <p:cNvSpPr txBox="1">
            <a:spLocks/>
          </p:cNvSpPr>
          <p:nvPr/>
        </p:nvSpPr>
        <p:spPr>
          <a:xfrm>
            <a:off x="838200" y="1571105"/>
            <a:ext cx="10515600" cy="460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D5CC248D-27F3-198B-740C-C94FF5E3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9-Apr-24</a:t>
            </a:fld>
            <a:endParaRPr lang="en-US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1302026" y="1880858"/>
            <a:ext cx="10202586" cy="4714942"/>
          </a:xfrm>
        </p:spPr>
        <p:txBody>
          <a:bodyPr>
            <a:normAutofit/>
          </a:bodyPr>
          <a:lstStyle/>
          <a:p>
            <a:r>
              <a:rPr lang="en-GB" sz="2000" dirty="0"/>
              <a:t>Live demo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F89D9DE-17AD-E517-0D8B-B87DE739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>
            <a:normAutofit/>
          </a:bodyPr>
          <a:lstStyle/>
          <a:p>
            <a:r>
              <a:rPr lang="en-GB" dirty="0"/>
              <a:t>MPAI-NNW Reference Software v1.1</a:t>
            </a:r>
            <a:br>
              <a:rPr lang="en-GB" dirty="0"/>
            </a:br>
            <a:r>
              <a:rPr lang="en-GB" sz="2200" i="1" dirty="0"/>
              <a:t>Upgrading conventional MPAI workflows with watermarking functionalities</a:t>
            </a:r>
            <a:endParaRPr lang="en-GB" i="1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D258FB9E-50CF-5011-3606-31009A9ED0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t="7421" r="3117"/>
          <a:stretch/>
        </p:blipFill>
        <p:spPr>
          <a:xfrm>
            <a:off x="494428" y="2214753"/>
            <a:ext cx="8471141" cy="4754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860CE5-8E28-9935-213E-DB654A129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923" y="5369145"/>
            <a:ext cx="1852748" cy="1344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B1C78-BD47-36FB-4FAC-08DBB1573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964" y="2579882"/>
            <a:ext cx="2857824" cy="163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6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Espace réservé du contenu 2"/>
          <p:cNvSpPr txBox="1">
            <a:spLocks/>
          </p:cNvSpPr>
          <p:nvPr/>
        </p:nvSpPr>
        <p:spPr>
          <a:xfrm>
            <a:off x="838200" y="1571105"/>
            <a:ext cx="10515600" cy="460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D5CC248D-27F3-198B-740C-C94FF5E3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9-Apr-24</a:t>
            </a:fld>
            <a:endParaRPr lang="en-US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1302026" y="1880858"/>
            <a:ext cx="10202586" cy="4714942"/>
          </a:xfrm>
        </p:spPr>
        <p:txBody>
          <a:bodyPr>
            <a:normAutofit/>
          </a:bodyPr>
          <a:lstStyle/>
          <a:p>
            <a:r>
              <a:rPr lang="en-GB" sz="2000" i="1" dirty="0"/>
              <a:t>Making provisions for NNW deployment on MCUs</a:t>
            </a:r>
            <a:endParaRPr lang="en-GB" sz="20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F89D9DE-17AD-E517-0D8B-B87DE739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>
            <a:normAutofit/>
          </a:bodyPr>
          <a:lstStyle/>
          <a:p>
            <a:r>
              <a:rPr lang="en-GB" dirty="0"/>
              <a:t>MPAI-NNW Reference Software v1.1</a:t>
            </a:r>
            <a:br>
              <a:rPr lang="en-GB" dirty="0"/>
            </a:br>
            <a:r>
              <a:rPr lang="en-GB" sz="2200" i="1" dirty="0"/>
              <a:t>MPAI-NNW beyond MPAI AIF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3391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2026" y="1695796"/>
            <a:ext cx="10202586" cy="4714942"/>
          </a:xfrm>
        </p:spPr>
        <p:txBody>
          <a:bodyPr>
            <a:normAutofit/>
          </a:bodyPr>
          <a:lstStyle/>
          <a:p>
            <a:r>
              <a:rPr lang="en-GB" sz="2000" dirty="0"/>
              <a:t>XXXX</a:t>
            </a:r>
            <a:endParaRPr lang="en-GB" sz="1800" b="1" i="1" dirty="0">
              <a:highlight>
                <a:srgbClr val="00FF00"/>
              </a:highlight>
            </a:endParaRPr>
          </a:p>
          <a:p>
            <a:r>
              <a:rPr lang="en-GB" sz="2000" dirty="0"/>
              <a:t>XXXX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9F5C6A-4D52-535E-6078-89E3F010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9-Apr-24</a:t>
            </a:fld>
            <a:endParaRPr lang="en-US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F14F63-745D-BF04-675B-CD6331C9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>
            <a:normAutofit/>
          </a:bodyPr>
          <a:lstStyle/>
          <a:p>
            <a:r>
              <a:rPr lang="en-GB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20176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0" y="1996612"/>
            <a:ext cx="93406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https://www.mpai.community/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150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https://mpai.community/how-to-join/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en-US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http://nnw.mpai.community/</a:t>
            </a:r>
            <a:endParaRPr lang="fr-FR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fr-FR" sz="2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fr-FR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MPAI-NNW RS </a:t>
            </a:r>
            <a:r>
              <a:rPr lang="fr-FR" sz="32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fr-FR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at:</a:t>
            </a: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https://experts.mpai.community/software/mpai-nnw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150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9-Apr-24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14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14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14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14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7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3E11168-B8CD-4624-B5F7-97A5523B11C8}"/>
              </a:ext>
            </a:extLst>
          </p:cNvPr>
          <p:cNvSpPr txBox="1"/>
          <p:nvPr/>
        </p:nvSpPr>
        <p:spPr>
          <a:xfrm>
            <a:off x="3076071" y="5288383"/>
            <a:ext cx="6330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hlinkClick r:id="rId2"/>
              </a:rPr>
              <a:t>https://www.mpai.community/</a:t>
            </a:r>
            <a:endParaRPr lang="en-GB" sz="3200" dirty="0"/>
          </a:p>
          <a:p>
            <a:endParaRPr lang="en-GB" sz="3200" dirty="0"/>
          </a:p>
        </p:txBody>
      </p:sp>
      <p:pic>
        <p:nvPicPr>
          <p:cNvPr id="7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2693EC-3E44-40D9-8B9D-307CC71DD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52" y="887562"/>
            <a:ext cx="4871649" cy="2046092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F74FF0AB-AEB8-814F-4C3F-713E3863AF41}"/>
              </a:ext>
            </a:extLst>
          </p:cNvPr>
          <p:cNvSpPr txBox="1"/>
          <p:nvPr/>
        </p:nvSpPr>
        <p:spPr>
          <a:xfrm>
            <a:off x="1520835" y="5925269"/>
            <a:ext cx="8885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more about NNW at </a:t>
            </a:r>
            <a:r>
              <a:rPr lang="en-US" sz="2800" dirty="0">
                <a:hlinkClick r:id="rId4"/>
              </a:rPr>
              <a:t>http://nnw.mpai.community/</a:t>
            </a:r>
            <a:endParaRPr lang="en-US" sz="2800" dirty="0"/>
          </a:p>
          <a:p>
            <a:pPr algn="ctr"/>
            <a:endParaRPr lang="en-150" sz="2800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200D7FB-30FD-4D6E-836B-CDC7031BCF9F}"/>
              </a:ext>
            </a:extLst>
          </p:cNvPr>
          <p:cNvSpPr txBox="1"/>
          <p:nvPr/>
        </p:nvSpPr>
        <p:spPr>
          <a:xfrm>
            <a:off x="2928301" y="1189407"/>
            <a:ext cx="4437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Join MPAI</a:t>
            </a:r>
          </a:p>
          <a:p>
            <a:r>
              <a:rPr lang="en-GB" sz="4000" dirty="0"/>
              <a:t>Share the fun, </a:t>
            </a:r>
          </a:p>
          <a:p>
            <a:r>
              <a:rPr lang="en-GB" sz="4000" dirty="0"/>
              <a:t>Build the future!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C0C9DB-5C41-4630-7F0D-0D9B2B078CE2}"/>
              </a:ext>
            </a:extLst>
          </p:cNvPr>
          <p:cNvSpPr txBox="1"/>
          <p:nvPr/>
        </p:nvSpPr>
        <p:spPr>
          <a:xfrm>
            <a:off x="3049793" y="3634309"/>
            <a:ext cx="7598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r>
              <a:rPr lang="en-FR" dirty="0">
                <a:hlinkClick r:id="rId5"/>
              </a:rPr>
              <a:t>https://mpai.community/how-to-join/</a:t>
            </a:r>
            <a:endParaRPr lang="en-FR" dirty="0"/>
          </a:p>
          <a:p>
            <a:endParaRPr lang="en-FR" dirty="0"/>
          </a:p>
        </p:txBody>
      </p:sp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FCE222A6-A99D-521B-554F-32F4F17F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9-Apr-24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9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001490"/>
          </a:xfrm>
        </p:spPr>
        <p:txBody>
          <a:bodyPr/>
          <a:lstStyle/>
          <a:p>
            <a:r>
              <a:rPr lang="en-GB" dirty="0"/>
              <a:t>Neural Networks today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Deployed in an increasing variety of domains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Continuously renewed (industry &amp; academia)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At the heart of various autonomous systems: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Autonomous robots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Unmanned vehicles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Deployed in more and more critical domains: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Medical decisions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Autonomous vehicles with passengers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Autonomous car with HUD (Head Up Display). Self-driving vehicle on city str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380" y="3218869"/>
            <a:ext cx="2757833" cy="18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earcher at data analysis from experiment in the labora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49" y="5050146"/>
            <a:ext cx="2493539" cy="16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-icons-png.flaticon.com/512/2234/223496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300" y="1523159"/>
            <a:ext cx="1324883" cy="132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008F82-4A28-5F6E-7582-597211E5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9-Apr-24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86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watermarking is useful for Neural Networks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Machine learning is a costly field:</a:t>
            </a:r>
          </a:p>
          <a:p>
            <a:pPr lvl="1"/>
            <a:r>
              <a:rPr lang="en-GB" dirty="0"/>
              <a:t>Buying AI solution ranges from $ 6000 to $300.000</a:t>
            </a:r>
          </a:p>
          <a:p>
            <a:pPr lvl="1"/>
            <a:r>
              <a:rPr lang="en-GB" dirty="0"/>
              <a:t>Renting a pre-built module costs around $ 40.000/year</a:t>
            </a:r>
          </a:p>
          <a:p>
            <a:r>
              <a:rPr lang="en-US" dirty="0"/>
              <a:t>A</a:t>
            </a:r>
            <a:r>
              <a:rPr lang="en-GB" dirty="0"/>
              <a:t>n AI solution could:</a:t>
            </a:r>
            <a:endParaRPr lang="en-US" dirty="0"/>
          </a:p>
          <a:p>
            <a:pPr lvl="1"/>
            <a:r>
              <a:rPr lang="en-GB" dirty="0"/>
              <a:t>use multiple alternative Neural Networks to provide an inference -&gt; identifying the one that actually produced the inference is important</a:t>
            </a:r>
          </a:p>
          <a:p>
            <a:pPr lvl="1"/>
            <a:r>
              <a:rPr lang="en-GB" dirty="0"/>
              <a:t>be shared among multiple users -&gt; keeping track of this process is useful </a:t>
            </a:r>
          </a:p>
          <a:p>
            <a:pPr lvl="1"/>
            <a:r>
              <a:rPr lang="en-GB" dirty="0"/>
              <a:t>be altered or maliciously attacked -&gt; identifying such modifications avoid faulty functioning </a:t>
            </a:r>
          </a:p>
          <a:p>
            <a:pPr lvl="1"/>
            <a:endParaRPr lang="en-GB" dirty="0"/>
          </a:p>
          <a:p>
            <a:r>
              <a:rPr lang="en-GB" sz="2000" b="1" dirty="0"/>
              <a:t>Ensuring traceability and integrity of Neural Networks becomes mandatory</a:t>
            </a:r>
          </a:p>
          <a:p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4444" y="3499658"/>
            <a:ext cx="328337" cy="25197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5477" y="4121330"/>
            <a:ext cx="328337" cy="2519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4241" y="4487603"/>
            <a:ext cx="328337" cy="251979"/>
          </a:xfrm>
          <a:prstGeom prst="rect">
            <a:avLst/>
          </a:prstGeom>
        </p:spPr>
      </p:pic>
      <p:pic>
        <p:nvPicPr>
          <p:cNvPr id="1026" name="Picture 2" descr="Artificial Intelligence Market Size, Statistics 2022 to 2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052" y="1495003"/>
            <a:ext cx="2816559" cy="166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E071314E-3BC9-FCCE-99BE-65737062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9-Apr-24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2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Neural Network Watermarking synopsis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2026" y="1904999"/>
            <a:ext cx="10717762" cy="4704523"/>
          </a:xfrm>
        </p:spPr>
        <p:txBody>
          <a:bodyPr>
            <a:normAutofit/>
          </a:bodyPr>
          <a:lstStyle/>
          <a:p>
            <a:r>
              <a:rPr lang="en-GB" dirty="0"/>
              <a:t>Watermarking provides tools allowing to </a:t>
            </a:r>
            <a:r>
              <a:rPr lang="en-GB" b="1" dirty="0"/>
              <a:t>imperceptibly</a:t>
            </a:r>
            <a:r>
              <a:rPr lang="en-GB" dirty="0"/>
              <a:t> and </a:t>
            </a:r>
            <a:r>
              <a:rPr lang="en-GB" b="1" dirty="0"/>
              <a:t>persistently</a:t>
            </a:r>
            <a:r>
              <a:rPr lang="en-GB" dirty="0"/>
              <a:t> insert some </a:t>
            </a:r>
            <a:r>
              <a:rPr lang="en-GB" b="1" dirty="0"/>
              <a:t>data</a:t>
            </a:r>
            <a:r>
              <a:rPr lang="en-GB" dirty="0"/>
              <a:t> into original content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Watermarking Neural Network is a new challenge:</a:t>
            </a:r>
          </a:p>
          <a:p>
            <a:pPr lvl="1"/>
            <a:r>
              <a:rPr lang="en-GB" dirty="0"/>
              <a:t>Watermark insertion is not </a:t>
            </a:r>
            <a:r>
              <a:rPr lang="en-GB" b="1" dirty="0"/>
              <a:t>static</a:t>
            </a:r>
            <a:r>
              <a:rPr lang="en-GB" dirty="0"/>
              <a:t> (as it was for media) but </a:t>
            </a:r>
            <a:r>
              <a:rPr lang="en-GB" b="1" dirty="0"/>
              <a:t>dynamic</a:t>
            </a:r>
            <a:r>
              <a:rPr lang="en-GB" dirty="0"/>
              <a:t>, as the watermark can also be:</a:t>
            </a:r>
          </a:p>
          <a:p>
            <a:pPr lvl="2"/>
            <a:r>
              <a:rPr lang="en-GB" i="1" dirty="0"/>
              <a:t>inserted during training</a:t>
            </a:r>
          </a:p>
          <a:p>
            <a:pPr lvl="2"/>
            <a:r>
              <a:rPr lang="en-GB" i="1" dirty="0"/>
              <a:t>detected from inference</a:t>
            </a:r>
          </a:p>
          <a:p>
            <a:pPr lvl="1"/>
            <a:r>
              <a:rPr lang="en-GB" dirty="0"/>
              <a:t>Evaluation of watermark impact on inference is much more complex than on multimedia quality</a:t>
            </a:r>
          </a:p>
          <a:p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8" name="Groupe 27"/>
          <p:cNvGrpSpPr/>
          <p:nvPr/>
        </p:nvGrpSpPr>
        <p:grpSpPr>
          <a:xfrm>
            <a:off x="8349556" y="2730305"/>
            <a:ext cx="2855070" cy="1157212"/>
            <a:chOff x="7973185" y="2275140"/>
            <a:chExt cx="2855070" cy="1157212"/>
          </a:xfrm>
        </p:grpSpPr>
        <p:sp>
          <p:nvSpPr>
            <p:cNvPr id="29" name="Ellipse 28"/>
            <p:cNvSpPr/>
            <p:nvPr/>
          </p:nvSpPr>
          <p:spPr>
            <a:xfrm>
              <a:off x="8546041" y="2610140"/>
              <a:ext cx="1795932" cy="67081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Watermarking</a:t>
              </a:r>
            </a:p>
          </p:txBody>
        </p:sp>
        <p:sp>
          <p:nvSpPr>
            <p:cNvPr id="30" name="Oval 4"/>
            <p:cNvSpPr>
              <a:spLocks noChangeAspect="1" noChangeArrowheads="1"/>
            </p:cNvSpPr>
            <p:nvPr/>
          </p:nvSpPr>
          <p:spPr bwMode="auto">
            <a:xfrm>
              <a:off x="7973185" y="2941806"/>
              <a:ext cx="973483" cy="49054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Robustness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6"/>
            <p:cNvSpPr>
              <a:spLocks noChangeAspect="1" noChangeArrowheads="1"/>
            </p:cNvSpPr>
            <p:nvPr/>
          </p:nvSpPr>
          <p:spPr bwMode="auto">
            <a:xfrm>
              <a:off x="8843829" y="2275140"/>
              <a:ext cx="1104279" cy="49054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Imperceptibility</a:t>
              </a:r>
            </a:p>
          </p:txBody>
        </p:sp>
        <p:sp>
          <p:nvSpPr>
            <p:cNvPr id="32" name="Oval 5"/>
            <p:cNvSpPr>
              <a:spLocks noChangeAspect="1" noChangeArrowheads="1"/>
            </p:cNvSpPr>
            <p:nvPr/>
          </p:nvSpPr>
          <p:spPr bwMode="auto">
            <a:xfrm>
              <a:off x="9854772" y="2941807"/>
              <a:ext cx="973483" cy="49054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Data payload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3358" y="2535417"/>
            <a:ext cx="6368701" cy="1988277"/>
          </a:xfrm>
          <a:prstGeom prst="rect">
            <a:avLst/>
          </a:prstGeom>
        </p:spPr>
      </p:pic>
      <p:pic>
        <p:nvPicPr>
          <p:cNvPr id="1026" name="Picture 2" descr="https://cdn-icons-png.flaticon.com/512/8637/86371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312" y="4091865"/>
            <a:ext cx="518197" cy="51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Segmentation: The Basics and 5 Key Techniqu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091" b="-22179"/>
          <a:stretch/>
        </p:blipFill>
        <p:spPr bwMode="auto">
          <a:xfrm>
            <a:off x="8938647" y="4059038"/>
            <a:ext cx="410327" cy="75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Segmentation: The Basics and 5 Key Techniqu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6" t="-1" b="-9188"/>
          <a:stretch/>
        </p:blipFill>
        <p:spPr bwMode="auto">
          <a:xfrm>
            <a:off x="10063575" y="4050523"/>
            <a:ext cx="408889" cy="67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EBD9B0-A43E-55CD-EF50-962D57A9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9-Apr-24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9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que 17" descr="Loupe contour">
            <a:extLst>
              <a:ext uri="{FF2B5EF4-FFF2-40B4-BE49-F238E27FC236}">
                <a16:creationId xmlns:a16="http://schemas.microsoft.com/office/drawing/2014/main" id="{FF027A82-01E0-4C55-B239-DA59C600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762178" y="3981797"/>
            <a:ext cx="4003501" cy="30791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Neural Network Watermarking use cases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04110" y="1904999"/>
            <a:ext cx="9800502" cy="4505739"/>
          </a:xfrm>
        </p:spPr>
        <p:txBody>
          <a:bodyPr/>
          <a:lstStyle/>
          <a:p>
            <a:pPr lvl="0"/>
            <a:r>
              <a:rPr lang="en-US" i="1" dirty="0"/>
              <a:t>Identify an NN</a:t>
            </a:r>
            <a:endParaRPr lang="en-GB" dirty="0"/>
          </a:p>
          <a:p>
            <a:pPr marL="457200" lvl="1" indent="0">
              <a:buNone/>
            </a:pPr>
            <a:r>
              <a:rPr lang="en-US" dirty="0"/>
              <a:t>The retrieved data conveys information about the NN itself.</a:t>
            </a:r>
          </a:p>
          <a:p>
            <a:pPr marL="457200" lvl="1" indent="0">
              <a:buNone/>
            </a:pPr>
            <a:endParaRPr lang="en-GB" dirty="0"/>
          </a:p>
          <a:p>
            <a:pPr lvl="0"/>
            <a:r>
              <a:rPr lang="en-US" i="1" dirty="0"/>
              <a:t>Identify the actors of an NN</a:t>
            </a:r>
            <a:endParaRPr lang="en-GB" dirty="0"/>
          </a:p>
          <a:p>
            <a:pPr marL="457200" lvl="1" indent="0">
              <a:buNone/>
            </a:pPr>
            <a:r>
              <a:rPr lang="en-US" dirty="0"/>
              <a:t>The retrieved data conveys information about some or all the actors.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GB" dirty="0"/>
          </a:p>
          <a:p>
            <a:r>
              <a:rPr lang="en-US" i="1" dirty="0"/>
              <a:t>Verify the integrity of an NN</a:t>
            </a:r>
            <a:endParaRPr lang="en-GB" dirty="0"/>
          </a:p>
          <a:p>
            <a:pPr marL="457200" lvl="1" indent="0">
              <a:buNone/>
            </a:pPr>
            <a:r>
              <a:rPr lang="en-US" dirty="0"/>
              <a:t>The retrieved data conveys information about NN integrity.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166131" y="643780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4" name="Picture 6" descr="Neural Network Icons - Download Free Vector Icons | Noun Project">
            <a:extLst>
              <a:ext uri="{FF2B5EF4-FFF2-40B4-BE49-F238E27FC236}">
                <a16:creationId xmlns:a16="http://schemas.microsoft.com/office/drawing/2014/main" id="{5BD88C16-D47B-4E37-9055-AB1131B0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073" y="4746465"/>
            <a:ext cx="1011081" cy="99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5E6A5C01-3638-482E-B36B-5238B72D7F94}"/>
              </a:ext>
            </a:extLst>
          </p:cNvPr>
          <p:cNvCxnSpPr>
            <a:cxnSpLocks/>
          </p:cNvCxnSpPr>
          <p:nvPr/>
        </p:nvCxnSpPr>
        <p:spPr>
          <a:xfrm>
            <a:off x="8784499" y="5241548"/>
            <a:ext cx="834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553D20F5-012B-4EA3-8E2B-4C03DED4254A}"/>
              </a:ext>
            </a:extLst>
          </p:cNvPr>
          <p:cNvSpPr txBox="1"/>
          <p:nvPr/>
        </p:nvSpPr>
        <p:spPr>
          <a:xfrm>
            <a:off x="8501627" y="4828441"/>
            <a:ext cx="1117072" cy="31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i="1" dirty="0"/>
              <a:t>modification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6C0F1F2C-EA33-4473-97E5-DE6A2E6DCC6E}"/>
              </a:ext>
            </a:extLst>
          </p:cNvPr>
          <p:cNvGrpSpPr/>
          <p:nvPr/>
        </p:nvGrpSpPr>
        <p:grpSpPr>
          <a:xfrm>
            <a:off x="7987518" y="4763500"/>
            <a:ext cx="888758" cy="990164"/>
            <a:chOff x="2940565" y="1917876"/>
            <a:chExt cx="1066245" cy="1066245"/>
          </a:xfrm>
        </p:grpSpPr>
        <p:pic>
          <p:nvPicPr>
            <p:cNvPr id="38" name="Picture 6" descr="Neural Network Icons - Download Free Vector Icons | Noun Project">
              <a:extLst>
                <a:ext uri="{FF2B5EF4-FFF2-40B4-BE49-F238E27FC236}">
                  <a16:creationId xmlns:a16="http://schemas.microsoft.com/office/drawing/2014/main" id="{D97A7ECC-BB30-4C3F-A11A-169ACEE4C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565" y="1917876"/>
              <a:ext cx="1066245" cy="1066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8CF9C6D4-8E89-42D6-9660-6DADBE624671}"/>
                </a:ext>
              </a:extLst>
            </p:cNvPr>
            <p:cNvSpPr/>
            <p:nvPr/>
          </p:nvSpPr>
          <p:spPr>
            <a:xfrm>
              <a:off x="3470139" y="2386473"/>
              <a:ext cx="45719" cy="12670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5FAF5585-B9AA-4229-9BCA-55BB3513CF56}"/>
              </a:ext>
            </a:extLst>
          </p:cNvPr>
          <p:cNvSpPr txBox="1"/>
          <p:nvPr/>
        </p:nvSpPr>
        <p:spPr>
          <a:xfrm rot="19240891">
            <a:off x="6940897" y="6151051"/>
            <a:ext cx="14872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/>
              <a:t>Integrity </a:t>
            </a:r>
          </a:p>
          <a:p>
            <a:pPr algn="ctr"/>
            <a:r>
              <a:rPr lang="en-US" sz="1050" i="1" dirty="0"/>
              <a:t>checker</a:t>
            </a:r>
          </a:p>
        </p:txBody>
      </p:sp>
      <p:sp>
        <p:nvSpPr>
          <p:cNvPr id="42" name="Organigramme : Disque magnétique 41">
            <a:extLst>
              <a:ext uri="{FF2B5EF4-FFF2-40B4-BE49-F238E27FC236}">
                <a16:creationId xmlns:a16="http://schemas.microsoft.com/office/drawing/2014/main" id="{46D60B9D-1DA3-4CEE-A850-4B754823F848}"/>
              </a:ext>
            </a:extLst>
          </p:cNvPr>
          <p:cNvSpPr/>
          <p:nvPr/>
        </p:nvSpPr>
        <p:spPr>
          <a:xfrm rot="16200000">
            <a:off x="8710604" y="2801777"/>
            <a:ext cx="715559" cy="289024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output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931A023-72A1-4E4A-A146-E8E5471B96CE}"/>
              </a:ext>
            </a:extLst>
          </p:cNvPr>
          <p:cNvSpPr/>
          <p:nvPr/>
        </p:nvSpPr>
        <p:spPr>
          <a:xfrm rot="16200000">
            <a:off x="8925254" y="2847199"/>
            <a:ext cx="102524" cy="1030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e 43"/>
          <p:cNvGrpSpPr/>
          <p:nvPr/>
        </p:nvGrpSpPr>
        <p:grpSpPr>
          <a:xfrm>
            <a:off x="9137417" y="2655025"/>
            <a:ext cx="868277" cy="637230"/>
            <a:chOff x="9611534" y="4626559"/>
            <a:chExt cx="705629" cy="637230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A6A954FA-6AF4-486F-B689-6E2A5D27CAE1}"/>
                </a:ext>
              </a:extLst>
            </p:cNvPr>
            <p:cNvSpPr txBox="1"/>
            <p:nvPr/>
          </p:nvSpPr>
          <p:spPr>
            <a:xfrm>
              <a:off x="9611534" y="4806050"/>
              <a:ext cx="705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>
                  <a:solidFill>
                    <a:schemeClr val="accent1"/>
                  </a:solidFill>
                </a:rPr>
                <a:t>Detector</a:t>
              </a:r>
            </a:p>
          </p:txBody>
        </p:sp>
        <p:sp>
          <p:nvSpPr>
            <p:cNvPr id="46" name="Flèche droite 45"/>
            <p:cNvSpPr/>
            <p:nvPr/>
          </p:nvSpPr>
          <p:spPr>
            <a:xfrm>
              <a:off x="9696796" y="4626559"/>
              <a:ext cx="596443" cy="637230"/>
            </a:xfrm>
            <a:prstGeom prst="rightArrow">
              <a:avLst>
                <a:gd name="adj1" fmla="val 39468"/>
                <a:gd name="adj2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Organigramme : Disque magnétique 46">
            <a:extLst>
              <a:ext uri="{FF2B5EF4-FFF2-40B4-BE49-F238E27FC236}">
                <a16:creationId xmlns:a16="http://schemas.microsoft.com/office/drawing/2014/main" id="{04F0A5F1-A324-4A3C-9792-F50A1AC9F840}"/>
              </a:ext>
            </a:extLst>
          </p:cNvPr>
          <p:cNvSpPr/>
          <p:nvPr/>
        </p:nvSpPr>
        <p:spPr>
          <a:xfrm rot="16200000">
            <a:off x="7716767" y="2815822"/>
            <a:ext cx="658311" cy="260934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input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10113274" y="2227248"/>
            <a:ext cx="755335" cy="285020"/>
            <a:chOff x="10289684" y="4806050"/>
            <a:chExt cx="755335" cy="28502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E6AF3FDC-EABD-4C17-AD77-ED8FB659D74E}"/>
                </a:ext>
              </a:extLst>
            </p:cNvPr>
            <p:cNvSpPr/>
            <p:nvPr/>
          </p:nvSpPr>
          <p:spPr>
            <a:xfrm>
              <a:off x="10323604" y="4806050"/>
              <a:ext cx="714239" cy="285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289684" y="4806050"/>
              <a:ext cx="75533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NN - 007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6C0F1F2C-EA33-4473-97E5-DE6A2E6DCC6E}"/>
              </a:ext>
            </a:extLst>
          </p:cNvPr>
          <p:cNvGrpSpPr/>
          <p:nvPr/>
        </p:nvGrpSpPr>
        <p:grpSpPr>
          <a:xfrm>
            <a:off x="8087758" y="2520039"/>
            <a:ext cx="888758" cy="990164"/>
            <a:chOff x="2940565" y="1917876"/>
            <a:chExt cx="1066245" cy="1066245"/>
          </a:xfrm>
        </p:grpSpPr>
        <p:pic>
          <p:nvPicPr>
            <p:cNvPr id="53" name="Picture 6" descr="Neural Network Icons - Download Free Vector Icons | Noun Project">
              <a:extLst>
                <a:ext uri="{FF2B5EF4-FFF2-40B4-BE49-F238E27FC236}">
                  <a16:creationId xmlns:a16="http://schemas.microsoft.com/office/drawing/2014/main" id="{D97A7ECC-BB30-4C3F-A11A-169ACEE4C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565" y="1917876"/>
              <a:ext cx="1066245" cy="1066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8CF9C6D4-8E89-42D6-9660-6DADBE624671}"/>
                </a:ext>
              </a:extLst>
            </p:cNvPr>
            <p:cNvSpPr/>
            <p:nvPr/>
          </p:nvSpPr>
          <p:spPr>
            <a:xfrm>
              <a:off x="3470139" y="2386473"/>
              <a:ext cx="45719" cy="12670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10040560" y="3274334"/>
            <a:ext cx="921149" cy="471666"/>
            <a:chOff x="10323604" y="4806050"/>
            <a:chExt cx="714239" cy="471666"/>
          </a:xfrm>
        </p:grpSpPr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E6AF3FDC-EABD-4C17-AD77-ED8FB659D74E}"/>
                </a:ext>
              </a:extLst>
            </p:cNvPr>
            <p:cNvSpPr/>
            <p:nvPr/>
          </p:nvSpPr>
          <p:spPr>
            <a:xfrm>
              <a:off x="10323604" y="4806050"/>
              <a:ext cx="714239" cy="4716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395789" y="4831066"/>
              <a:ext cx="56986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MPAI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property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221397-8BA2-A9E6-600F-5B39AB0C8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9-Apr-24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4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746538" cy="1280890"/>
          </a:xfrm>
        </p:spPr>
        <p:txBody>
          <a:bodyPr/>
          <a:lstStyle/>
          <a:p>
            <a:r>
              <a:rPr lang="en-US" dirty="0"/>
              <a:t>Scope of the MPAI-NNW Standard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8378" y="1616768"/>
            <a:ext cx="9836233" cy="45057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MPAI-NNW specifies methodologies </a:t>
            </a:r>
            <a:r>
              <a:rPr lang="en-US" b="1" dirty="0"/>
              <a:t>to evaluate </a:t>
            </a:r>
            <a:r>
              <a:rPr lang="en-US" dirty="0"/>
              <a:t>the following aspects of a Neural Network Watermarking technology:</a:t>
            </a:r>
            <a:endParaRPr lang="en-GB" dirty="0"/>
          </a:p>
          <a:p>
            <a:pPr lvl="0" algn="just">
              <a:buFont typeface="+mj-lt"/>
              <a:buAutoNum type="arabicPeriod"/>
            </a:pPr>
            <a:r>
              <a:rPr lang="en-US" b="1" dirty="0"/>
              <a:t>the impact on the performance of a watermarked neural network and/or on its inference;</a:t>
            </a:r>
            <a:endParaRPr lang="en-GB" b="1" dirty="0"/>
          </a:p>
          <a:p>
            <a:pPr lvl="0" algn="just">
              <a:buFont typeface="+mj-lt"/>
              <a:buAutoNum type="arabicPeriod"/>
            </a:pPr>
            <a:r>
              <a:rPr lang="en-US" b="1" dirty="0"/>
              <a:t>how well a neural network watermarking detector/decoder can detect/decode a payload when the watermarked neural network has been modified;</a:t>
            </a:r>
            <a:endParaRPr lang="en-GB" b="1" dirty="0"/>
          </a:p>
          <a:p>
            <a:pPr lvl="0" algn="just">
              <a:buFont typeface="+mj-lt"/>
              <a:buAutoNum type="arabicPeriod"/>
            </a:pPr>
            <a:r>
              <a:rPr lang="en-US" b="1" dirty="0"/>
              <a:t>the computational cost of injecting, detecting or decoding a payload in the watermarked neural network.</a:t>
            </a:r>
          </a:p>
          <a:p>
            <a:pPr lvl="0">
              <a:buFont typeface="+mj-lt"/>
              <a:buAutoNum type="arabicPeriod"/>
            </a:pPr>
            <a:endParaRPr lang="en-US" b="1" dirty="0"/>
          </a:p>
          <a:p>
            <a:pPr lvl="0">
              <a:buFont typeface="+mj-lt"/>
              <a:buAutoNum type="arabicPeriod"/>
            </a:pPr>
            <a:endParaRPr lang="en-US" b="1" dirty="0"/>
          </a:p>
          <a:p>
            <a:pPr lvl="0">
              <a:buFont typeface="+mj-lt"/>
              <a:buAutoNum type="arabicPeriod"/>
            </a:pPr>
            <a:endParaRPr lang="en-US" b="1" dirty="0"/>
          </a:p>
          <a:p>
            <a:pPr lvl="0">
              <a:buFont typeface="+mj-lt"/>
              <a:buAutoNum type="arabicPeriod"/>
            </a:pPr>
            <a:endParaRPr lang="en-US" b="1" dirty="0"/>
          </a:p>
          <a:p>
            <a:pPr lvl="0">
              <a:buFont typeface="+mj-lt"/>
              <a:buAutoNum type="arabicPeriod"/>
            </a:pPr>
            <a:endParaRPr lang="en-US" b="1" dirty="0"/>
          </a:p>
          <a:p>
            <a:pPr lvl="0">
              <a:buFont typeface="+mj-lt"/>
              <a:buAutoNum type="arabicPeriod"/>
            </a:pPr>
            <a:endParaRPr lang="en-US" b="1" dirty="0"/>
          </a:p>
          <a:p>
            <a:pPr lvl="0">
              <a:buFont typeface="+mj-lt"/>
              <a:buAutoNum type="arabicPeriod"/>
            </a:pPr>
            <a:r>
              <a:rPr lang="en-US" b="1" dirty="0"/>
              <a:t>s</a:t>
            </a: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4DF519-662F-C7E4-C5FC-2E437124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9-Apr-24</a:t>
            </a:fld>
            <a:endParaRPr lang="en-US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F8098EF7-A7BE-4E67-508A-4D39FCE0D9CA}"/>
              </a:ext>
            </a:extLst>
          </p:cNvPr>
          <p:cNvGrpSpPr/>
          <p:nvPr/>
        </p:nvGrpSpPr>
        <p:grpSpPr>
          <a:xfrm>
            <a:off x="1245570" y="4722654"/>
            <a:ext cx="3506193" cy="1544131"/>
            <a:chOff x="1166732" y="4581461"/>
            <a:chExt cx="4444486" cy="2111858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7BE8EE3-A113-5587-C618-A2F3F32F0E4D}"/>
                </a:ext>
              </a:extLst>
            </p:cNvPr>
            <p:cNvSpPr/>
            <p:nvPr/>
          </p:nvSpPr>
          <p:spPr>
            <a:xfrm>
              <a:off x="1166732" y="4581461"/>
              <a:ext cx="2024754" cy="211185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A2A5F877-D0E3-D23F-7D89-53373D22C83D}"/>
                </a:ext>
              </a:extLst>
            </p:cNvPr>
            <p:cNvGrpSpPr/>
            <p:nvPr/>
          </p:nvGrpSpPr>
          <p:grpSpPr>
            <a:xfrm>
              <a:off x="4144741" y="4977370"/>
              <a:ext cx="1466477" cy="1360413"/>
              <a:chOff x="3535997" y="557300"/>
              <a:chExt cx="1144041" cy="1099362"/>
            </a:xfrm>
          </p:grpSpPr>
          <p:pic>
            <p:nvPicPr>
              <p:cNvPr id="8" name="Graphique 17" descr="Utilisateur avec un remplissage uni">
                <a:extLst>
                  <a:ext uri="{FF2B5EF4-FFF2-40B4-BE49-F238E27FC236}">
                    <a16:creationId xmlns:a16="http://schemas.microsoft.com/office/drawing/2014/main" id="{FA7F95FE-D642-F557-9BC1-14684A6B6F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8331" y="55730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D8D6E30-D20F-1D97-F70E-B27D3BE9CC6A}"/>
                  </a:ext>
                </a:extLst>
              </p:cNvPr>
              <p:cNvSpPr txBox="1"/>
              <p:nvPr/>
            </p:nvSpPr>
            <p:spPr>
              <a:xfrm>
                <a:off x="3535997" y="1316499"/>
                <a:ext cx="1144041" cy="340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MPAI Tester</a:t>
                </a:r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A77B825A-4503-8ABF-7AD1-C53B888EEC25}"/>
                </a:ext>
              </a:extLst>
            </p:cNvPr>
            <p:cNvGrpSpPr/>
            <p:nvPr/>
          </p:nvGrpSpPr>
          <p:grpSpPr>
            <a:xfrm>
              <a:off x="1337913" y="5276555"/>
              <a:ext cx="1736959" cy="1143584"/>
              <a:chOff x="6083117" y="824359"/>
              <a:chExt cx="1736959" cy="1143584"/>
            </a:xfrm>
          </p:grpSpPr>
          <p:pic>
            <p:nvPicPr>
              <p:cNvPr id="12" name="Graphique 44" descr="Utilisateur contour">
                <a:extLst>
                  <a:ext uri="{FF2B5EF4-FFF2-40B4-BE49-F238E27FC236}">
                    <a16:creationId xmlns:a16="http://schemas.microsoft.com/office/drawing/2014/main" id="{0F4058A4-73C9-DAE2-F5F7-CE8A01DD4B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3575" y="824359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6268C807-1839-AA05-3024-FB527F1BAE04}"/>
                  </a:ext>
                </a:extLst>
              </p:cNvPr>
              <p:cNvSpPr txBox="1"/>
              <p:nvPr/>
            </p:nvSpPr>
            <p:spPr>
              <a:xfrm>
                <a:off x="6083117" y="1610148"/>
                <a:ext cx="1736959" cy="357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Watermark provider</a:t>
                </a:r>
              </a:p>
            </p:txBody>
          </p:sp>
        </p:grp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B026375-8540-7A67-9CCE-2311314A7D30}"/>
                </a:ext>
              </a:extLst>
            </p:cNvPr>
            <p:cNvSpPr txBox="1"/>
            <p:nvPr/>
          </p:nvSpPr>
          <p:spPr>
            <a:xfrm>
              <a:off x="2316406" y="5147106"/>
              <a:ext cx="540326" cy="4209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detector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0C416C2-8589-FBC0-B5B6-AC5B6EE78B3A}"/>
                </a:ext>
              </a:extLst>
            </p:cNvPr>
            <p:cNvSpPr txBox="1"/>
            <p:nvPr/>
          </p:nvSpPr>
          <p:spPr>
            <a:xfrm>
              <a:off x="2316406" y="5739653"/>
              <a:ext cx="540326" cy="4209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decoder</a:t>
              </a:r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CD5A7DF8-454E-C3E4-F128-E384C42E3966}"/>
                </a:ext>
              </a:extLst>
            </p:cNvPr>
            <p:cNvGrpSpPr/>
            <p:nvPr/>
          </p:nvGrpSpPr>
          <p:grpSpPr>
            <a:xfrm>
              <a:off x="1337913" y="4984584"/>
              <a:ext cx="891730" cy="291971"/>
              <a:chOff x="411208" y="5133975"/>
              <a:chExt cx="1957922" cy="81456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809D941-F3BD-25A6-020A-02BC216AC868}"/>
                  </a:ext>
                </a:extLst>
              </p:cNvPr>
              <p:cNvSpPr/>
              <p:nvPr/>
            </p:nvSpPr>
            <p:spPr>
              <a:xfrm>
                <a:off x="678762" y="5390405"/>
                <a:ext cx="1690368" cy="558136"/>
              </a:xfrm>
              <a:prstGeom prst="rect">
                <a:avLst/>
              </a:prstGeom>
              <a:solidFill>
                <a:srgbClr val="4472C4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injector</a:t>
                </a: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CE0DF292-6BAF-16A6-1256-63CDEFB9A214}"/>
                  </a:ext>
                </a:extLst>
              </p:cNvPr>
              <p:cNvCxnSpPr>
                <a:cxnSpLocks/>
                <a:stCxn id="17" idx="1"/>
              </p:cNvCxnSpPr>
              <p:nvPr/>
            </p:nvCxnSpPr>
            <p:spPr>
              <a:xfrm flipH="1">
                <a:off x="411208" y="5669473"/>
                <a:ext cx="26755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Connecteur en angle 164">
                <a:extLst>
                  <a:ext uri="{FF2B5EF4-FFF2-40B4-BE49-F238E27FC236}">
                    <a16:creationId xmlns:a16="http://schemas.microsoft.com/office/drawing/2014/main" id="{54ED8E30-A653-B650-17DE-C5B3E7F11D35}"/>
                  </a:ext>
                </a:extLst>
              </p:cNvPr>
              <p:cNvCxnSpPr>
                <a:cxnSpLocks/>
                <a:endCxn id="17" idx="0"/>
              </p:cNvCxnSpPr>
              <p:nvPr/>
            </p:nvCxnSpPr>
            <p:spPr>
              <a:xfrm>
                <a:off x="663575" y="5133975"/>
                <a:ext cx="860371" cy="256430"/>
              </a:xfrm>
              <a:prstGeom prst="bentConnector2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0" name="Flèche droite 125">
              <a:extLst>
                <a:ext uri="{FF2B5EF4-FFF2-40B4-BE49-F238E27FC236}">
                  <a16:creationId xmlns:a16="http://schemas.microsoft.com/office/drawing/2014/main" id="{CE389269-1236-7E86-8CC7-31209CC2723D}"/>
                </a:ext>
              </a:extLst>
            </p:cNvPr>
            <p:cNvSpPr/>
            <p:nvPr/>
          </p:nvSpPr>
          <p:spPr>
            <a:xfrm>
              <a:off x="3312689" y="5081124"/>
              <a:ext cx="1071642" cy="1046189"/>
            </a:xfrm>
            <a:prstGeom prst="right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0FF8FAB6-9EA6-D678-39C1-4CFA21B90E51}"/>
                </a:ext>
              </a:extLst>
            </p:cNvPr>
            <p:cNvGrpSpPr/>
            <p:nvPr/>
          </p:nvGrpSpPr>
          <p:grpSpPr>
            <a:xfrm>
              <a:off x="2256266" y="5076498"/>
              <a:ext cx="865495" cy="906759"/>
              <a:chOff x="1623880" y="2591970"/>
              <a:chExt cx="1158808" cy="1643755"/>
            </a:xfrm>
          </p:grpSpPr>
          <p:sp>
            <p:nvSpPr>
              <p:cNvPr id="22" name="Trapèze 21">
                <a:extLst>
                  <a:ext uri="{FF2B5EF4-FFF2-40B4-BE49-F238E27FC236}">
                    <a16:creationId xmlns:a16="http://schemas.microsoft.com/office/drawing/2014/main" id="{1EED4B18-B3F7-BCA8-965D-D5370DD17852}"/>
                  </a:ext>
                </a:extLst>
              </p:cNvPr>
              <p:cNvSpPr/>
              <p:nvPr/>
            </p:nvSpPr>
            <p:spPr>
              <a:xfrm rot="5400000">
                <a:off x="1358154" y="2898459"/>
                <a:ext cx="1643755" cy="1030778"/>
              </a:xfrm>
              <a:prstGeom prst="trapezoid">
                <a:avLst/>
              </a:prstGeom>
              <a:solidFill>
                <a:srgbClr val="5B9BD5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829233B-AC17-DE9B-D10E-634A5514B6F7}"/>
                  </a:ext>
                </a:extLst>
              </p:cNvPr>
              <p:cNvSpPr txBox="1"/>
              <p:nvPr/>
            </p:nvSpPr>
            <p:spPr>
              <a:xfrm>
                <a:off x="1623880" y="2841797"/>
                <a:ext cx="1143550" cy="64860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detector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B174CEC8-F10D-5743-6720-566267E93EB4}"/>
                  </a:ext>
                </a:extLst>
              </p:cNvPr>
              <p:cNvSpPr txBox="1"/>
              <p:nvPr/>
            </p:nvSpPr>
            <p:spPr>
              <a:xfrm>
                <a:off x="1639138" y="3382213"/>
                <a:ext cx="1143550" cy="64860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decoder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D6DE34E5-015E-7EE2-C5CC-1E36C7C4EE9D}"/>
                  </a:ext>
                </a:extLst>
              </p:cNvPr>
              <p:cNvCxnSpPr>
                <a:stCxn id="22" idx="2"/>
                <a:endCxn id="22" idx="0"/>
              </p:cNvCxnSpPr>
              <p:nvPr/>
            </p:nvCxnSpPr>
            <p:spPr>
              <a:xfrm>
                <a:off x="1664643" y="3413849"/>
                <a:ext cx="1030778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F3F44F61-3E9D-16FC-9723-0AD849859B3E}"/>
              </a:ext>
            </a:extLst>
          </p:cNvPr>
          <p:cNvGrpSpPr/>
          <p:nvPr/>
        </p:nvGrpSpPr>
        <p:grpSpPr>
          <a:xfrm>
            <a:off x="4705348" y="3720436"/>
            <a:ext cx="5343849" cy="1566963"/>
            <a:chOff x="4705348" y="3660802"/>
            <a:chExt cx="5343849" cy="1566963"/>
          </a:xfrm>
        </p:grpSpPr>
        <p:pic>
          <p:nvPicPr>
            <p:cNvPr id="49" name="Picture 6" descr="Neural Network Icons - Download Free Vector Icons | Noun Project">
              <a:extLst>
                <a:ext uri="{FF2B5EF4-FFF2-40B4-BE49-F238E27FC236}">
                  <a16:creationId xmlns:a16="http://schemas.microsoft.com/office/drawing/2014/main" id="{B1A9A5C1-7814-BD59-4E98-2A0EF1F64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0" t="14613" r="10918" b="15006"/>
            <a:stretch/>
          </p:blipFill>
          <p:spPr bwMode="auto">
            <a:xfrm>
              <a:off x="5012672" y="4426374"/>
              <a:ext cx="664318" cy="51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D4FB02F3-BEB1-B3F8-179F-6C746F2D2784}"/>
                </a:ext>
              </a:extLst>
            </p:cNvPr>
            <p:cNvGrpSpPr/>
            <p:nvPr/>
          </p:nvGrpSpPr>
          <p:grpSpPr>
            <a:xfrm>
              <a:off x="5761566" y="4285939"/>
              <a:ext cx="1188532" cy="535771"/>
              <a:chOff x="471894" y="5094376"/>
              <a:chExt cx="1897233" cy="84922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F05F5B7-2F36-39BF-42D0-473E9EBE9142}"/>
                  </a:ext>
                </a:extLst>
              </p:cNvPr>
              <p:cNvSpPr/>
              <p:nvPr/>
            </p:nvSpPr>
            <p:spPr>
              <a:xfrm>
                <a:off x="1005840" y="5486400"/>
                <a:ext cx="1363287" cy="457200"/>
              </a:xfrm>
              <a:prstGeom prst="rect">
                <a:avLst/>
              </a:prstGeom>
              <a:solidFill>
                <a:srgbClr val="4472C4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injector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99B3878C-1398-71FD-F7E9-208B2FF7F74C}"/>
                  </a:ext>
                </a:extLst>
              </p:cNvPr>
              <p:cNvCxnSpPr>
                <a:stCxn id="51" idx="1"/>
              </p:cNvCxnSpPr>
              <p:nvPr/>
            </p:nvCxnSpPr>
            <p:spPr>
              <a:xfrm flipH="1">
                <a:off x="471894" y="5715000"/>
                <a:ext cx="533946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" name="Connecteur en angle 161">
                <a:extLst>
                  <a:ext uri="{FF2B5EF4-FFF2-40B4-BE49-F238E27FC236}">
                    <a16:creationId xmlns:a16="http://schemas.microsoft.com/office/drawing/2014/main" id="{05F38C79-7E6F-4DCE-8761-28B706307E98}"/>
                  </a:ext>
                </a:extLst>
              </p:cNvPr>
              <p:cNvCxnSpPr>
                <a:cxnSpLocks/>
                <a:stCxn id="56" idx="3"/>
                <a:endCxn id="51" idx="0"/>
              </p:cNvCxnSpPr>
              <p:nvPr/>
            </p:nvCxnSpPr>
            <p:spPr>
              <a:xfrm>
                <a:off x="662243" y="5094376"/>
                <a:ext cx="1025241" cy="392024"/>
              </a:xfrm>
              <a:prstGeom prst="bentConnector2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5EEC9BF-0A15-5DE7-AA1B-076DB0D7525B}"/>
                </a:ext>
              </a:extLst>
            </p:cNvPr>
            <p:cNvSpPr/>
            <p:nvPr/>
          </p:nvSpPr>
          <p:spPr>
            <a:xfrm>
              <a:off x="4705348" y="3660802"/>
              <a:ext cx="5247229" cy="306469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NNW - Evaluate performances of watermarking NN</a:t>
              </a:r>
            </a:p>
          </p:txBody>
        </p:sp>
        <p:sp>
          <p:nvSpPr>
            <p:cNvPr id="55" name="Rectangle à coins arrondis 123">
              <a:extLst>
                <a:ext uri="{FF2B5EF4-FFF2-40B4-BE49-F238E27FC236}">
                  <a16:creationId xmlns:a16="http://schemas.microsoft.com/office/drawing/2014/main" id="{20EBCD4F-48B0-96FA-6E5C-1E73625FD8E8}"/>
                </a:ext>
              </a:extLst>
            </p:cNvPr>
            <p:cNvSpPr/>
            <p:nvPr/>
          </p:nvSpPr>
          <p:spPr>
            <a:xfrm>
              <a:off x="4705348" y="3967271"/>
              <a:ext cx="5247229" cy="1260494"/>
            </a:xfrm>
            <a:prstGeom prst="round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93CD9CB-3352-162E-11EE-F10CBEB1F9C8}"/>
                </a:ext>
              </a:extLst>
            </p:cNvPr>
            <p:cNvSpPr/>
            <p:nvPr/>
          </p:nvSpPr>
          <p:spPr>
            <a:xfrm>
              <a:off x="4812519" y="4175988"/>
              <a:ext cx="1068292" cy="219901"/>
            </a:xfrm>
            <a:prstGeom prst="rect">
              <a:avLst/>
            </a:prstGeom>
            <a:noFill/>
            <a:ln w="12700" cap="flat" cmpd="sng" algn="ctr">
              <a:solidFill>
                <a:srgbClr val="27547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0 1 0 0 0 1 1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62C498AA-010B-4A6C-1157-041487252397}"/>
                </a:ext>
              </a:extLst>
            </p:cNvPr>
            <p:cNvSpPr txBox="1"/>
            <p:nvPr/>
          </p:nvSpPr>
          <p:spPr>
            <a:xfrm>
              <a:off x="4830230" y="4937359"/>
              <a:ext cx="9431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Trained NN</a:t>
              </a:r>
            </a:p>
          </p:txBody>
        </p:sp>
        <p:pic>
          <p:nvPicPr>
            <p:cNvPr id="58" name="Picture 2" descr="Vector SEO Performance Icon 421225 Vector Art at Vecteezy">
              <a:extLst>
                <a:ext uri="{FF2B5EF4-FFF2-40B4-BE49-F238E27FC236}">
                  <a16:creationId xmlns:a16="http://schemas.microsoft.com/office/drawing/2014/main" id="{AF19F599-7F50-ADDE-D82D-D3B34CBD8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795" y="4157868"/>
              <a:ext cx="379136" cy="30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6" descr="Neural Network Icons - Download Free Vector Icons | Noun Project">
              <a:extLst>
                <a:ext uri="{FF2B5EF4-FFF2-40B4-BE49-F238E27FC236}">
                  <a16:creationId xmlns:a16="http://schemas.microsoft.com/office/drawing/2014/main" id="{AEDA7817-8383-743F-2E6D-A2C6932DE9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0" t="14613" r="10918" b="15006"/>
            <a:stretch/>
          </p:blipFill>
          <p:spPr bwMode="auto">
            <a:xfrm>
              <a:off x="7016237" y="4426373"/>
              <a:ext cx="664318" cy="524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7D9E1970-DB89-CDC8-A43F-9BF8EBC1A10A}"/>
                </a:ext>
              </a:extLst>
            </p:cNvPr>
            <p:cNvSpPr txBox="1"/>
            <p:nvPr/>
          </p:nvSpPr>
          <p:spPr>
            <a:xfrm>
              <a:off x="6688011" y="4928626"/>
              <a:ext cx="1320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Watermarked NN</a:t>
              </a:r>
            </a:p>
          </p:txBody>
        </p: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E92D6256-C41F-A6F9-A45B-3507C9FAC3CD}"/>
                </a:ext>
              </a:extLst>
            </p:cNvPr>
            <p:cNvCxnSpPr>
              <a:endCxn id="51" idx="3"/>
            </p:cNvCxnSpPr>
            <p:nvPr/>
          </p:nvCxnSpPr>
          <p:spPr>
            <a:xfrm flipH="1">
              <a:off x="6950098" y="4677266"/>
              <a:ext cx="84577" cy="22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D8F96037-C69F-9B28-8190-470C1A763305}"/>
                </a:ext>
              </a:extLst>
            </p:cNvPr>
            <p:cNvSpPr txBox="1"/>
            <p:nvPr/>
          </p:nvSpPr>
          <p:spPr>
            <a:xfrm>
              <a:off x="8204194" y="3992938"/>
              <a:ext cx="18450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Modification of performance induced by the watermarking process</a:t>
              </a:r>
            </a:p>
          </p:txBody>
        </p: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36387334-0DD6-FFD8-ADCA-9EC6FEBC54B6}"/>
              </a:ext>
            </a:extLst>
          </p:cNvPr>
          <p:cNvGrpSpPr/>
          <p:nvPr/>
        </p:nvGrpSpPr>
        <p:grpSpPr>
          <a:xfrm>
            <a:off x="7908906" y="4655207"/>
            <a:ext cx="2010807" cy="1857757"/>
            <a:chOff x="7908906" y="4655207"/>
            <a:chExt cx="2010807" cy="1857757"/>
          </a:xfrm>
        </p:grpSpPr>
        <p:pic>
          <p:nvPicPr>
            <p:cNvPr id="59" name="Picture 4" descr="Measurement Icon #218105 - Free Icons Library">
              <a:extLst>
                <a:ext uri="{FF2B5EF4-FFF2-40B4-BE49-F238E27FC236}">
                  <a16:creationId xmlns:a16="http://schemas.microsoft.com/office/drawing/2014/main" id="{71940801-44E4-0200-E468-F52AFDC27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906" y="4715749"/>
              <a:ext cx="367963" cy="30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9AE2432D-D2B4-2EE4-663F-6224B82CDF54}"/>
                </a:ext>
              </a:extLst>
            </p:cNvPr>
            <p:cNvSpPr txBox="1"/>
            <p:nvPr/>
          </p:nvSpPr>
          <p:spPr>
            <a:xfrm>
              <a:off x="8223816" y="4655207"/>
              <a:ext cx="1695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Processing cost of the insertion</a:t>
              </a:r>
            </a:p>
          </p:txBody>
        </p:sp>
        <p:pic>
          <p:nvPicPr>
            <p:cNvPr id="77" name="Picture 4" descr="Measurement Icon #218105 - Free Icons Library">
              <a:extLst>
                <a:ext uri="{FF2B5EF4-FFF2-40B4-BE49-F238E27FC236}">
                  <a16:creationId xmlns:a16="http://schemas.microsoft.com/office/drawing/2014/main" id="{F96FD64D-65C1-BB02-2DAD-2E7F3DA55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460" y="6178439"/>
              <a:ext cx="375946" cy="33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45575769-2D6C-8C8A-74D3-172F8B21B73B}"/>
                </a:ext>
              </a:extLst>
            </p:cNvPr>
            <p:cNvSpPr txBox="1"/>
            <p:nvPr/>
          </p:nvSpPr>
          <p:spPr>
            <a:xfrm>
              <a:off x="8292224" y="6051594"/>
              <a:ext cx="1585155" cy="360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Processing cost of the detection/decoding phase</a:t>
              </a: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AF8587A9-88D6-4C7A-FA17-9FD66425D3CA}"/>
              </a:ext>
            </a:extLst>
          </p:cNvPr>
          <p:cNvGrpSpPr/>
          <p:nvPr/>
        </p:nvGrpSpPr>
        <p:grpSpPr>
          <a:xfrm>
            <a:off x="4649494" y="5283422"/>
            <a:ext cx="5303083" cy="1568976"/>
            <a:chOff x="4649494" y="5223788"/>
            <a:chExt cx="5303083" cy="1568976"/>
          </a:xfrm>
        </p:grpSpPr>
        <p:sp>
          <p:nvSpPr>
            <p:cNvPr id="68" name="Rectangle à coins arrondis 124">
              <a:extLst>
                <a:ext uri="{FF2B5EF4-FFF2-40B4-BE49-F238E27FC236}">
                  <a16:creationId xmlns:a16="http://schemas.microsoft.com/office/drawing/2014/main" id="{E6540526-375C-55CC-6DF6-AEB9F40AFCBC}"/>
                </a:ext>
              </a:extLst>
            </p:cNvPr>
            <p:cNvSpPr/>
            <p:nvPr/>
          </p:nvSpPr>
          <p:spPr>
            <a:xfrm>
              <a:off x="4649494" y="5223788"/>
              <a:ext cx="5303083" cy="1562195"/>
            </a:xfrm>
            <a:prstGeom prst="round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9" name="Picture 6" descr="Neural Network Icons - Download Free Vector Icons | Noun Project">
              <a:extLst>
                <a:ext uri="{FF2B5EF4-FFF2-40B4-BE49-F238E27FC236}">
                  <a16:creationId xmlns:a16="http://schemas.microsoft.com/office/drawing/2014/main" id="{071C5A73-68CC-EBF2-5E63-35AD574579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0" t="14613" r="10918" b="15006"/>
            <a:stretch/>
          </p:blipFill>
          <p:spPr bwMode="auto">
            <a:xfrm>
              <a:off x="5114180" y="5283671"/>
              <a:ext cx="496111" cy="42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rapèze 69">
              <a:extLst>
                <a:ext uri="{FF2B5EF4-FFF2-40B4-BE49-F238E27FC236}">
                  <a16:creationId xmlns:a16="http://schemas.microsoft.com/office/drawing/2014/main" id="{B1725A86-CE68-8768-1767-9003D3F4DD39}"/>
                </a:ext>
              </a:extLst>
            </p:cNvPr>
            <p:cNvSpPr/>
            <p:nvPr/>
          </p:nvSpPr>
          <p:spPr>
            <a:xfrm rot="5400000">
              <a:off x="5618621" y="5552573"/>
              <a:ext cx="1256291" cy="905761"/>
            </a:xfrm>
            <a:prstGeom prst="trapezoid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6F82AD81-BC5C-7793-A662-C3E7B5835D55}"/>
                </a:ext>
              </a:extLst>
            </p:cNvPr>
            <p:cNvSpPr txBox="1"/>
            <p:nvPr/>
          </p:nvSpPr>
          <p:spPr>
            <a:xfrm>
              <a:off x="5774187" y="5584434"/>
              <a:ext cx="933551" cy="31559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detector</a:t>
              </a:r>
            </a:p>
          </p:txBody>
        </p:sp>
        <p:pic>
          <p:nvPicPr>
            <p:cNvPr id="72" name="Picture 6" descr="Neural Network Icons - Download Free Vector Icons | Noun Project">
              <a:extLst>
                <a:ext uri="{FF2B5EF4-FFF2-40B4-BE49-F238E27FC236}">
                  <a16:creationId xmlns:a16="http://schemas.microsoft.com/office/drawing/2014/main" id="{9237B3C5-F23E-919B-15A6-CDB947D35C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0" t="14613" r="10918" b="15006"/>
            <a:stretch/>
          </p:blipFill>
          <p:spPr bwMode="auto">
            <a:xfrm>
              <a:off x="5101982" y="5743283"/>
              <a:ext cx="520505" cy="439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id="{9EBD0671-0CEC-648B-FF1B-CAF029DE0109}"/>
                </a:ext>
              </a:extLst>
            </p:cNvPr>
            <p:cNvCxnSpPr>
              <a:cxnSpLocks/>
              <a:stCxn id="71" idx="3"/>
              <a:endCxn id="76" idx="2"/>
            </p:cNvCxnSpPr>
            <p:nvPr/>
          </p:nvCxnSpPr>
          <p:spPr>
            <a:xfrm flipV="1">
              <a:off x="6707738" y="5510391"/>
              <a:ext cx="444951" cy="23184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985E0BD2-853B-0F6C-5C27-2AFB16DD80CD}"/>
                </a:ext>
              </a:extLst>
            </p:cNvPr>
            <p:cNvSpPr/>
            <p:nvPr/>
          </p:nvSpPr>
          <p:spPr>
            <a:xfrm>
              <a:off x="7169044" y="5737314"/>
              <a:ext cx="608666" cy="299143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</a:t>
              </a:r>
            </a:p>
          </p:txBody>
        </p:sp>
        <p:cxnSp>
          <p:nvCxnSpPr>
            <p:cNvPr id="75" name="Connecteur droit avec flèche 74">
              <a:extLst>
                <a:ext uri="{FF2B5EF4-FFF2-40B4-BE49-F238E27FC236}">
                  <a16:creationId xmlns:a16="http://schemas.microsoft.com/office/drawing/2014/main" id="{885A0CBC-A551-7364-FD8D-C96F02393955}"/>
                </a:ext>
              </a:extLst>
            </p:cNvPr>
            <p:cNvCxnSpPr>
              <a:cxnSpLocks/>
              <a:stCxn id="71" idx="3"/>
              <a:endCxn id="74" idx="2"/>
            </p:cNvCxnSpPr>
            <p:nvPr/>
          </p:nvCxnSpPr>
          <p:spPr>
            <a:xfrm>
              <a:off x="6707738" y="5742232"/>
              <a:ext cx="461306" cy="144654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48482F34-9A00-A58C-943F-80179662451D}"/>
                </a:ext>
              </a:extLst>
            </p:cNvPr>
            <p:cNvSpPr/>
            <p:nvPr/>
          </p:nvSpPr>
          <p:spPr>
            <a:xfrm>
              <a:off x="7152689" y="5350572"/>
              <a:ext cx="659019" cy="319638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Yes</a:t>
              </a:r>
            </a:p>
          </p:txBody>
        </p:sp>
        <p:pic>
          <p:nvPicPr>
            <p:cNvPr id="79" name="Picture 6" descr="Neural Network Icons - Download Free Vector Icons | Noun Project">
              <a:extLst>
                <a:ext uri="{FF2B5EF4-FFF2-40B4-BE49-F238E27FC236}">
                  <a16:creationId xmlns:a16="http://schemas.microsoft.com/office/drawing/2014/main" id="{534CBC25-3C21-DFD2-9380-50B5EA08DA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0" t="14613" r="10918" b="15006"/>
            <a:stretch/>
          </p:blipFill>
          <p:spPr bwMode="auto">
            <a:xfrm>
              <a:off x="5118852" y="6203766"/>
              <a:ext cx="496111" cy="429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3376CD0-6F2B-A1A8-1915-0C53E919A51D}"/>
                </a:ext>
              </a:extLst>
            </p:cNvPr>
            <p:cNvSpPr/>
            <p:nvPr/>
          </p:nvSpPr>
          <p:spPr>
            <a:xfrm>
              <a:off x="6746134" y="6106949"/>
              <a:ext cx="1065574" cy="249464"/>
            </a:xfrm>
            <a:prstGeom prst="rect">
              <a:avLst/>
            </a:prstGeom>
            <a:noFill/>
            <a:ln w="12700" cap="flat" cmpd="sng" algn="ctr">
              <a:solidFill>
                <a:srgbClr val="27547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0 1 0 0 0 1 1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89827F59-1BD4-A2E4-9735-143D29F91A32}"/>
                </a:ext>
              </a:extLst>
            </p:cNvPr>
            <p:cNvSpPr txBox="1"/>
            <p:nvPr/>
          </p:nvSpPr>
          <p:spPr>
            <a:xfrm>
              <a:off x="8237342" y="5373360"/>
              <a:ext cx="1695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Performance criteria for the detector/decoder</a:t>
              </a:r>
            </a:p>
          </p:txBody>
        </p:sp>
        <p:pic>
          <p:nvPicPr>
            <p:cNvPr id="82" name="Picture 8" descr="Checked Results Icon - Download Checked Results Icon 25759 | Noun Project">
              <a:extLst>
                <a:ext uri="{FF2B5EF4-FFF2-40B4-BE49-F238E27FC236}">
                  <a16:creationId xmlns:a16="http://schemas.microsoft.com/office/drawing/2014/main" id="{0ADB9978-00BE-A070-06C7-3C8E99DBA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503" y="5439494"/>
              <a:ext cx="365380" cy="32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Pirate Icon #56405 - Free Icons Library">
              <a:extLst>
                <a:ext uri="{FF2B5EF4-FFF2-40B4-BE49-F238E27FC236}">
                  <a16:creationId xmlns:a16="http://schemas.microsoft.com/office/drawing/2014/main" id="{81A85E57-31EB-43B3-F40D-FC40287017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306" r="66655"/>
            <a:stretch/>
          </p:blipFill>
          <p:spPr bwMode="auto">
            <a:xfrm>
              <a:off x="5313524" y="6398115"/>
              <a:ext cx="481209" cy="39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E2C96298-C917-9324-A643-C38283E9E424}"/>
                </a:ext>
              </a:extLst>
            </p:cNvPr>
            <p:cNvSpPr txBox="1"/>
            <p:nvPr/>
          </p:nvSpPr>
          <p:spPr>
            <a:xfrm>
              <a:off x="5793640" y="6074643"/>
              <a:ext cx="907102" cy="31559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decoder</a:t>
              </a:r>
            </a:p>
          </p:txBody>
        </p: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AB10E7A3-CF17-C826-73F0-BC12609FA348}"/>
                </a:ext>
              </a:extLst>
            </p:cNvPr>
            <p:cNvCxnSpPr>
              <a:cxnSpLocks/>
              <a:stCxn id="70" idx="2"/>
              <a:endCxn id="70" idx="0"/>
            </p:cNvCxnSpPr>
            <p:nvPr/>
          </p:nvCxnSpPr>
          <p:spPr>
            <a:xfrm>
              <a:off x="5793886" y="6005454"/>
              <a:ext cx="905761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399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b="6386"/>
          <a:stretch/>
        </p:blipFill>
        <p:spPr>
          <a:xfrm>
            <a:off x="7493023" y="3692630"/>
            <a:ext cx="4535211" cy="1606438"/>
          </a:xfrm>
          <a:prstGeom prst="rect">
            <a:avLst/>
          </a:prstGeom>
        </p:spPr>
      </p:pic>
      <p:sp>
        <p:nvSpPr>
          <p:cNvPr id="81" name="Espace réservé du contenu 2"/>
          <p:cNvSpPr txBox="1">
            <a:spLocks/>
          </p:cNvSpPr>
          <p:nvPr/>
        </p:nvSpPr>
        <p:spPr>
          <a:xfrm>
            <a:off x="838200" y="1571105"/>
            <a:ext cx="10515600" cy="460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pPr defTabSz="457200">
              <a:buClr>
                <a:schemeClr val="accent1"/>
              </a:buClr>
            </a:pPr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The purposes of MPAI-NNW Reference software is</a:t>
            </a:r>
          </a:p>
          <a:p>
            <a:pPr lvl="1" defTabSz="457200">
              <a:buClr>
                <a:schemeClr val="accent1"/>
              </a:buClr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to provide an instance of MPAI-NNW Software for the image classification task</a:t>
            </a:r>
          </a:p>
          <a:p>
            <a:pPr lvl="1" defTabSz="457200">
              <a:buClr>
                <a:schemeClr val="accent1"/>
              </a:buClr>
            </a:pPr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to upgrade conventional AI-based processing workflows with traceability and integrity checking functions</a:t>
            </a:r>
          </a:p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pPr defTabSz="457200">
              <a:buClr>
                <a:schemeClr val="accent1"/>
              </a:buClr>
            </a:pPr>
            <a:r>
              <a:rPr lang="en-GB" sz="1800" dirty="0">
                <a:solidFill>
                  <a:schemeClr val="accent3">
                    <a:lumMod val="75000"/>
                  </a:schemeClr>
                </a:solidFill>
              </a:rPr>
              <a:t>Two key software components</a:t>
            </a:r>
          </a:p>
          <a:p>
            <a:pPr defTabSz="457200">
              <a:buClr>
                <a:schemeClr val="accent1"/>
              </a:buClr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pPr defTabSz="457200">
              <a:buClr>
                <a:schemeClr val="accent1"/>
              </a:buClr>
            </a:pPr>
            <a:r>
              <a:rPr lang="en-GB" sz="1800" b="1" dirty="0">
                <a:solidFill>
                  <a:schemeClr val="accent4"/>
                </a:solidFill>
              </a:rPr>
              <a:t>A recorded video is available at</a:t>
            </a:r>
          </a:p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MPAI-NNW Reference Software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090349" y="5301429"/>
            <a:ext cx="1268670" cy="1142791"/>
            <a:chOff x="3578639" y="557300"/>
            <a:chExt cx="1053782" cy="914400"/>
          </a:xfrm>
        </p:grpSpPr>
        <p:pic>
          <p:nvPicPr>
            <p:cNvPr id="23" name="Graphique 17" descr="Utilisateur avec un remplissage uni">
              <a:extLst>
                <a:ext uri="{FF2B5EF4-FFF2-40B4-BE49-F238E27FC236}">
                  <a16:creationId xmlns:a16="http://schemas.microsoft.com/office/drawing/2014/main" id="{0FD16E24-637D-4335-A06A-A5AB3EFC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48331" y="557300"/>
              <a:ext cx="914400" cy="914400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8202BA6-B698-42F6-964A-AB13ADE92256}"/>
                </a:ext>
              </a:extLst>
            </p:cNvPr>
            <p:cNvSpPr txBox="1"/>
            <p:nvPr/>
          </p:nvSpPr>
          <p:spPr>
            <a:xfrm>
              <a:off x="3578639" y="1285806"/>
              <a:ext cx="1053782" cy="18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MPAI User</a:t>
              </a:r>
            </a:p>
          </p:txBody>
        </p:sp>
      </p:grpSp>
      <p:sp>
        <p:nvSpPr>
          <p:cNvPr id="66" name="Accolade ouvrante 65"/>
          <p:cNvSpPr/>
          <p:nvPr/>
        </p:nvSpPr>
        <p:spPr>
          <a:xfrm>
            <a:off x="7515466" y="4211524"/>
            <a:ext cx="262042" cy="235132"/>
          </a:xfrm>
          <a:prstGeom prst="lef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ccolade ouvrante 67"/>
          <p:cNvSpPr/>
          <p:nvPr/>
        </p:nvSpPr>
        <p:spPr>
          <a:xfrm>
            <a:off x="7515466" y="4519649"/>
            <a:ext cx="262042" cy="235132"/>
          </a:xfrm>
          <a:prstGeom prst="lef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Ellipse 69"/>
          <p:cNvSpPr/>
          <p:nvPr/>
        </p:nvSpPr>
        <p:spPr>
          <a:xfrm>
            <a:off x="2262554" y="5763439"/>
            <a:ext cx="1263534" cy="4449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</a:t>
            </a:r>
          </a:p>
        </p:txBody>
      </p:sp>
      <p:cxnSp>
        <p:nvCxnSpPr>
          <p:cNvPr id="72" name="Connecteur droit avec flèche 71"/>
          <p:cNvCxnSpPr>
            <a:stCxn id="70" idx="6"/>
            <a:endCxn id="73" idx="1"/>
          </p:cNvCxnSpPr>
          <p:nvPr/>
        </p:nvCxnSpPr>
        <p:spPr>
          <a:xfrm>
            <a:off x="3526088" y="5985931"/>
            <a:ext cx="537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à coins arrondis 72"/>
          <p:cNvSpPr/>
          <p:nvPr/>
        </p:nvSpPr>
        <p:spPr>
          <a:xfrm>
            <a:off x="4063958" y="5694688"/>
            <a:ext cx="1332417" cy="5824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Property </a:t>
            </a:r>
            <a:r>
              <a:rPr lang="en-GB" sz="1600" dirty="0"/>
              <a:t>Evaluation</a:t>
            </a:r>
            <a:endParaRPr lang="en-GB" dirty="0"/>
          </a:p>
        </p:txBody>
      </p:sp>
      <p:sp>
        <p:nvSpPr>
          <p:cNvPr id="74" name="Ellipse 73"/>
          <p:cNvSpPr/>
          <p:nvPr/>
        </p:nvSpPr>
        <p:spPr>
          <a:xfrm>
            <a:off x="6066309" y="5758927"/>
            <a:ext cx="1263534" cy="444984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</a:t>
            </a:r>
          </a:p>
        </p:txBody>
      </p:sp>
      <p:cxnSp>
        <p:nvCxnSpPr>
          <p:cNvPr id="75" name="Connecteur droit avec flèche 74"/>
          <p:cNvCxnSpPr>
            <a:stCxn id="73" idx="3"/>
            <a:endCxn id="74" idx="2"/>
          </p:cNvCxnSpPr>
          <p:nvPr/>
        </p:nvCxnSpPr>
        <p:spPr>
          <a:xfrm flipV="1">
            <a:off x="5396375" y="5981419"/>
            <a:ext cx="669934" cy="4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lèche vers le bas 77"/>
          <p:cNvSpPr/>
          <p:nvPr/>
        </p:nvSpPr>
        <p:spPr>
          <a:xfrm>
            <a:off x="4659507" y="5328159"/>
            <a:ext cx="124691" cy="354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4329254" y="4978835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Inputs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D5CC248D-27F3-198B-740C-C94FF5E3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9-Apr-24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DD6B04-82C7-ABA1-4478-76F64914B4C0}"/>
              </a:ext>
            </a:extLst>
          </p:cNvPr>
          <p:cNvSpPr/>
          <p:nvPr/>
        </p:nvSpPr>
        <p:spPr>
          <a:xfrm>
            <a:off x="6712575" y="4189876"/>
            <a:ext cx="753196" cy="215633"/>
          </a:xfrm>
          <a:prstGeom prst="rect">
            <a:avLst/>
          </a:prstGeom>
          <a:solidFill>
            <a:srgbClr val="4472C4">
              <a:lumMod val="5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injector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6AE4F12-87AA-0556-B752-66E1B4F18874}"/>
              </a:ext>
            </a:extLst>
          </p:cNvPr>
          <p:cNvGrpSpPr/>
          <p:nvPr/>
        </p:nvGrpSpPr>
        <p:grpSpPr>
          <a:xfrm>
            <a:off x="6635747" y="4470774"/>
            <a:ext cx="820411" cy="369333"/>
            <a:chOff x="6635747" y="4470774"/>
            <a:chExt cx="820411" cy="369333"/>
          </a:xfrm>
        </p:grpSpPr>
        <p:sp>
          <p:nvSpPr>
            <p:cNvPr id="12" name="Trapèze 11">
              <a:extLst>
                <a:ext uri="{FF2B5EF4-FFF2-40B4-BE49-F238E27FC236}">
                  <a16:creationId xmlns:a16="http://schemas.microsoft.com/office/drawing/2014/main" id="{2B200BCD-53F8-81F2-6258-6EEC016226FE}"/>
                </a:ext>
              </a:extLst>
            </p:cNvPr>
            <p:cNvSpPr/>
            <p:nvPr/>
          </p:nvSpPr>
          <p:spPr>
            <a:xfrm rot="5400000">
              <a:off x="6876766" y="4312138"/>
              <a:ext cx="369333" cy="686605"/>
            </a:xfrm>
            <a:prstGeom prst="trapezoid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123D235-7365-E2BA-F136-B2306FCE30F0}"/>
                </a:ext>
              </a:extLst>
            </p:cNvPr>
            <p:cNvSpPr txBox="1"/>
            <p:nvPr/>
          </p:nvSpPr>
          <p:spPr>
            <a:xfrm>
              <a:off x="6635747" y="4495849"/>
              <a:ext cx="820411" cy="30777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decoder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70" grpId="0" animBg="1"/>
      <p:bldP spid="73" grpId="0" animBg="1"/>
      <p:bldP spid="74" grpId="0" animBg="1"/>
      <p:bldP spid="78" grpId="0" animBg="1"/>
      <p:bldP spid="79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78" y="4641425"/>
            <a:ext cx="1124588" cy="948859"/>
          </a:xfrm>
          <a:prstGeom prst="rect">
            <a:avLst/>
          </a:prstGeom>
        </p:spPr>
      </p:pic>
      <p:sp>
        <p:nvSpPr>
          <p:cNvPr id="81" name="Espace réservé du contenu 2"/>
          <p:cNvSpPr txBox="1">
            <a:spLocks/>
          </p:cNvSpPr>
          <p:nvPr/>
        </p:nvSpPr>
        <p:spPr>
          <a:xfrm>
            <a:off x="838200" y="1571105"/>
            <a:ext cx="10515600" cy="460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Clr>
                <a:schemeClr val="accent1"/>
              </a:buClr>
              <a:buNone/>
            </a:pPr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D5CC248D-27F3-198B-740C-C94FF5E3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9-Apr-24</a:t>
            </a:fld>
            <a:endParaRPr lang="en-US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1302026" y="1880858"/>
            <a:ext cx="10202586" cy="2556639"/>
          </a:xfrm>
        </p:spPr>
        <p:txBody>
          <a:bodyPr>
            <a:normAutofit/>
          </a:bodyPr>
          <a:lstStyle/>
          <a:p>
            <a:r>
              <a:rPr lang="en-GB" sz="2000" dirty="0"/>
              <a:t>Main novelty</a:t>
            </a:r>
          </a:p>
          <a:p>
            <a:pPr lvl="1"/>
            <a:r>
              <a:rPr lang="en-GB" sz="1800" dirty="0"/>
              <a:t>Python-based MPAI AIF implementation</a:t>
            </a:r>
          </a:p>
          <a:p>
            <a:pPr lvl="2"/>
            <a:r>
              <a:rPr lang="en-GB" sz="1600" dirty="0"/>
              <a:t>AIMs represented as Python classes with attributes being the ports and a “run” function </a:t>
            </a:r>
          </a:p>
          <a:p>
            <a:pPr lvl="2"/>
            <a:r>
              <a:rPr lang="en-GB" sz="1600" dirty="0"/>
              <a:t>Controller and User Agent built as server/client program</a:t>
            </a:r>
          </a:p>
          <a:p>
            <a:pPr lvl="2"/>
            <a:r>
              <a:rPr lang="en-GB" sz="1600" dirty="0"/>
              <a:t>JSON AIM/AIW metadata parsed in fully automatized manner for standard topologies (written from top to bottom and left to right)</a:t>
            </a:r>
          </a:p>
          <a:p>
            <a:pPr lvl="2"/>
            <a:r>
              <a:rPr lang="en-GB" sz="1600" dirty="0"/>
              <a:t>Hooks for C/C++ code provided</a:t>
            </a:r>
            <a:endParaRPr lang="en-GB" sz="18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F89D9DE-17AD-E517-0D8B-B87DE739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>
            <a:normAutofit/>
          </a:bodyPr>
          <a:lstStyle/>
          <a:p>
            <a:r>
              <a:rPr lang="en-GB" dirty="0"/>
              <a:t>MPAI-NNW Reference Software v1.1</a:t>
            </a:r>
            <a:br>
              <a:rPr lang="en-GB" dirty="0"/>
            </a:br>
            <a:r>
              <a:rPr lang="en-GB" sz="2200" i="1" dirty="0"/>
              <a:t>Upgrading conventional MPAI workflows with watermarking functionalities</a:t>
            </a:r>
            <a:endParaRPr lang="en-GB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270" y="4862038"/>
            <a:ext cx="549049" cy="5490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370" y="4977070"/>
            <a:ext cx="403806" cy="40380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477902" y="5626409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JSON &amp; AIMs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071" y="4747142"/>
            <a:ext cx="885825" cy="88582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675" y="4729753"/>
            <a:ext cx="885825" cy="88582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373" y="4729753"/>
            <a:ext cx="885825" cy="8858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486" y="4605638"/>
            <a:ext cx="3836645" cy="193802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434149" y="5626409"/>
            <a:ext cx="1335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Controller.py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958788" y="5626409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Input.py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329241" y="5626409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APIs.py</a:t>
            </a:r>
          </a:p>
        </p:txBody>
      </p:sp>
    </p:spTree>
    <p:extLst>
      <p:ext uri="{BB962C8B-B14F-4D97-AF65-F5344CB8AC3E}">
        <p14:creationId xmlns:p14="http://schemas.microsoft.com/office/powerpoint/2010/main" val="12307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5DBC5694-F743-B89E-0E22-2B15A175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424868"/>
          </a:xfrm>
        </p:spPr>
        <p:txBody>
          <a:bodyPr>
            <a:normAutofit/>
          </a:bodyPr>
          <a:lstStyle/>
          <a:p>
            <a:r>
              <a:rPr lang="en-GB" dirty="0"/>
              <a:t>MPAI-NNW Reference Software v1.1</a:t>
            </a:r>
            <a:br>
              <a:rPr lang="en-GB" dirty="0"/>
            </a:br>
            <a:r>
              <a:rPr lang="en-GB" sz="2200" i="1" dirty="0"/>
              <a:t>Upgrading conventional MPAI workflows with watermarking </a:t>
            </a:r>
            <a:br>
              <a:rPr lang="en-GB" sz="2200" i="1" dirty="0"/>
            </a:br>
            <a:r>
              <a:rPr lang="en-GB" sz="2200" i="1" dirty="0"/>
              <a:t>functionalities</a:t>
            </a:r>
            <a:endParaRPr lang="en-GB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4B99AD-2352-F47C-D48B-BA6493D33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2098578"/>
            <a:ext cx="10202586" cy="4714942"/>
          </a:xfrm>
        </p:spPr>
        <p:txBody>
          <a:bodyPr>
            <a:normAutofit/>
          </a:bodyPr>
          <a:lstStyle/>
          <a:p>
            <a:r>
              <a:rPr lang="en-GB" sz="2000" dirty="0"/>
              <a:t>Principle: NNW operations are structured as AIMs</a:t>
            </a:r>
          </a:p>
          <a:p>
            <a:pPr marL="0" indent="0">
              <a:buNone/>
            </a:pPr>
            <a:r>
              <a:rPr lang="en-GB" sz="2000" dirty="0"/>
              <a:t>	and orchestrated as abstract MPAI AIF workflows</a:t>
            </a:r>
          </a:p>
          <a:p>
            <a:r>
              <a:rPr lang="en-GB" sz="2000" dirty="0"/>
              <a:t>Example: Multi-modal question-answering application </a:t>
            </a: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dirty="0"/>
          </a:p>
          <a:p>
            <a:pPr marL="457200" lvl="1" indent="0">
              <a:buNone/>
            </a:pPr>
            <a:endParaRPr lang="en-GB" sz="1800" b="1" i="1" dirty="0">
              <a:highlight>
                <a:srgbClr val="00FF00"/>
              </a:highlight>
            </a:endParaRPr>
          </a:p>
        </p:txBody>
      </p:sp>
      <p:sp>
        <p:nvSpPr>
          <p:cNvPr id="193" name="Rectangle : coins arrondis 26">
            <a:extLst>
              <a:ext uri="{FF2B5EF4-FFF2-40B4-BE49-F238E27FC236}">
                <a16:creationId xmlns:a16="http://schemas.microsoft.com/office/drawing/2014/main" id="{9ED6D20A-41B6-EC59-9D1C-353A089CE5C8}"/>
              </a:ext>
            </a:extLst>
          </p:cNvPr>
          <p:cNvSpPr/>
          <p:nvPr/>
        </p:nvSpPr>
        <p:spPr>
          <a:xfrm>
            <a:off x="8488501" y="4116669"/>
            <a:ext cx="2850366" cy="1947427"/>
          </a:xfrm>
          <a:prstGeom prst="roundRect">
            <a:avLst>
              <a:gd name="adj" fmla="val 10531"/>
            </a:avLst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 : coins arrondis 11">
            <a:extLst>
              <a:ext uri="{FF2B5EF4-FFF2-40B4-BE49-F238E27FC236}">
                <a16:creationId xmlns:a16="http://schemas.microsoft.com/office/drawing/2014/main" id="{D7351BB1-E781-D5AB-9AB8-B2F8CC81048D}"/>
              </a:ext>
            </a:extLst>
          </p:cNvPr>
          <p:cNvSpPr/>
          <p:nvPr/>
        </p:nvSpPr>
        <p:spPr>
          <a:xfrm>
            <a:off x="914860" y="3615893"/>
            <a:ext cx="6541798" cy="3251543"/>
          </a:xfrm>
          <a:prstGeom prst="roundRect">
            <a:avLst>
              <a:gd name="adj" fmla="val 10531"/>
            </a:avLst>
          </a:prstGeom>
          <a:solidFill>
            <a:sysClr val="window" lastClr="FFFFFF"/>
          </a:solidFill>
          <a:ln w="12700" cap="flat" cmpd="sng" algn="ctr">
            <a:solidFill>
              <a:srgbClr val="E2A62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 55">
            <a:extLst>
              <a:ext uri="{FF2B5EF4-FFF2-40B4-BE49-F238E27FC236}">
                <a16:creationId xmlns:a16="http://schemas.microsoft.com/office/drawing/2014/main" id="{ADCF221E-8EBE-6043-509D-34C8A76965DC}"/>
              </a:ext>
            </a:extLst>
          </p:cNvPr>
          <p:cNvSpPr/>
          <p:nvPr/>
        </p:nvSpPr>
        <p:spPr>
          <a:xfrm>
            <a:off x="8667049" y="4290098"/>
            <a:ext cx="1519836" cy="76965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632065A5-A814-BA03-F70F-7A49CDE5DB63}"/>
              </a:ext>
            </a:extLst>
          </p:cNvPr>
          <p:cNvSpPr/>
          <p:nvPr/>
        </p:nvSpPr>
        <p:spPr>
          <a:xfrm>
            <a:off x="1074008" y="3784416"/>
            <a:ext cx="721539" cy="1553885"/>
          </a:xfrm>
          <a:prstGeom prst="rect">
            <a:avLst/>
          </a:prstGeom>
          <a:solidFill>
            <a:srgbClr val="FF6699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User Agent</a:t>
            </a:r>
            <a:endParaRPr kumimoji="0" lang="it-IT" sz="1600" b="0" i="0" u="none" strike="noStrike" kern="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7C172C47-0992-3B0D-8C0D-9EE753C24F64}"/>
              </a:ext>
            </a:extLst>
          </p:cNvPr>
          <p:cNvSpPr/>
          <p:nvPr/>
        </p:nvSpPr>
        <p:spPr>
          <a:xfrm>
            <a:off x="1365328" y="6271629"/>
            <a:ext cx="1587928" cy="485052"/>
          </a:xfrm>
          <a:prstGeom prst="rect">
            <a:avLst/>
          </a:prstGeom>
          <a:solidFill>
            <a:srgbClr val="D8BEEC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Communication</a:t>
            </a:r>
            <a:endParaRPr kumimoji="0" lang="it-IT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8" name="Rectangle 51">
            <a:extLst>
              <a:ext uri="{FF2B5EF4-FFF2-40B4-BE49-F238E27FC236}">
                <a16:creationId xmlns:a16="http://schemas.microsoft.com/office/drawing/2014/main" id="{7D23C175-D210-152E-6B35-DA5A5E85F495}"/>
              </a:ext>
            </a:extLst>
          </p:cNvPr>
          <p:cNvSpPr/>
          <p:nvPr/>
        </p:nvSpPr>
        <p:spPr>
          <a:xfrm>
            <a:off x="3286952" y="6274808"/>
            <a:ext cx="1587928" cy="481873"/>
          </a:xfrm>
          <a:prstGeom prst="rect">
            <a:avLst/>
          </a:prstGeom>
          <a:solidFill>
            <a:srgbClr val="D8BEEC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Global Storage</a:t>
            </a:r>
            <a:endParaRPr kumimoji="0" lang="it-IT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9" name="Rectangle 56">
            <a:extLst>
              <a:ext uri="{FF2B5EF4-FFF2-40B4-BE49-F238E27FC236}">
                <a16:creationId xmlns:a16="http://schemas.microsoft.com/office/drawing/2014/main" id="{E4936B4D-1013-C092-923A-868147DD1642}"/>
              </a:ext>
            </a:extLst>
          </p:cNvPr>
          <p:cNvSpPr/>
          <p:nvPr/>
        </p:nvSpPr>
        <p:spPr>
          <a:xfrm>
            <a:off x="1074008" y="5655503"/>
            <a:ext cx="6265567" cy="421294"/>
          </a:xfrm>
          <a:prstGeom prst="rect">
            <a:avLst/>
          </a:prstGeom>
          <a:solidFill>
            <a:srgbClr val="FFDF79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Controller</a:t>
            </a:r>
            <a:endParaRPr kumimoji="0" lang="it-IT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0" name="Straight Connector 57">
            <a:extLst>
              <a:ext uri="{FF2B5EF4-FFF2-40B4-BE49-F238E27FC236}">
                <a16:creationId xmlns:a16="http://schemas.microsoft.com/office/drawing/2014/main" id="{6B44FF7B-2F5D-013D-CE12-855ECBB115DF}"/>
              </a:ext>
            </a:extLst>
          </p:cNvPr>
          <p:cNvSpPr/>
          <p:nvPr/>
        </p:nvSpPr>
        <p:spPr>
          <a:xfrm>
            <a:off x="1084600" y="5548231"/>
            <a:ext cx="6256655" cy="7779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Rectangle 1">
            <a:extLst>
              <a:ext uri="{FF2B5EF4-FFF2-40B4-BE49-F238E27FC236}">
                <a16:creationId xmlns:a16="http://schemas.microsoft.com/office/drawing/2014/main" id="{69956290-C877-631C-344B-DC1D166E479D}"/>
              </a:ext>
            </a:extLst>
          </p:cNvPr>
          <p:cNvSpPr/>
          <p:nvPr/>
        </p:nvSpPr>
        <p:spPr>
          <a:xfrm>
            <a:off x="6098439" y="6262811"/>
            <a:ext cx="1240641" cy="485053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MPAI Store</a:t>
            </a:r>
            <a:endParaRPr kumimoji="0" lang="it-IT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2" name="Rectangle 55">
            <a:extLst>
              <a:ext uri="{FF2B5EF4-FFF2-40B4-BE49-F238E27FC236}">
                <a16:creationId xmlns:a16="http://schemas.microsoft.com/office/drawing/2014/main" id="{DDCFAFD1-E1D0-0471-4E64-DA6C0F195E38}"/>
              </a:ext>
            </a:extLst>
          </p:cNvPr>
          <p:cNvSpPr/>
          <p:nvPr/>
        </p:nvSpPr>
        <p:spPr>
          <a:xfrm>
            <a:off x="2730121" y="3860758"/>
            <a:ext cx="4609454" cy="150707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2773552C-BABF-84D2-59D1-45D048DDEDAC}"/>
              </a:ext>
            </a:extLst>
          </p:cNvPr>
          <p:cNvSpPr/>
          <p:nvPr/>
        </p:nvSpPr>
        <p:spPr>
          <a:xfrm>
            <a:off x="5157276" y="6262811"/>
            <a:ext cx="764161" cy="483236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Access</a:t>
            </a:r>
            <a:endParaRPr kumimoji="0" lang="it-IT" sz="1600" b="0" i="0" u="none" strike="noStrike" kern="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4" name="Straight Connector 1">
            <a:extLst>
              <a:ext uri="{FF2B5EF4-FFF2-40B4-BE49-F238E27FC236}">
                <a16:creationId xmlns:a16="http://schemas.microsoft.com/office/drawing/2014/main" id="{C21622DF-FFBE-F9D9-5AF9-3D9CB1DEC17A}"/>
              </a:ext>
            </a:extLst>
          </p:cNvPr>
          <p:cNvCxnSpPr>
            <a:cxnSpLocks/>
          </p:cNvCxnSpPr>
          <p:nvPr/>
        </p:nvCxnSpPr>
        <p:spPr>
          <a:xfrm flipV="1">
            <a:off x="1405498" y="6166888"/>
            <a:ext cx="1558463" cy="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05" name="Straight Connector 63">
            <a:extLst>
              <a:ext uri="{FF2B5EF4-FFF2-40B4-BE49-F238E27FC236}">
                <a16:creationId xmlns:a16="http://schemas.microsoft.com/office/drawing/2014/main" id="{A03A1BEA-39F1-860A-BF42-7B305B48CE1F}"/>
              </a:ext>
            </a:extLst>
          </p:cNvPr>
          <p:cNvCxnSpPr>
            <a:cxnSpLocks/>
          </p:cNvCxnSpPr>
          <p:nvPr/>
        </p:nvCxnSpPr>
        <p:spPr>
          <a:xfrm flipV="1">
            <a:off x="6063165" y="6148616"/>
            <a:ext cx="1255468" cy="9465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06" name="Straight Connector 64">
            <a:extLst>
              <a:ext uri="{FF2B5EF4-FFF2-40B4-BE49-F238E27FC236}">
                <a16:creationId xmlns:a16="http://schemas.microsoft.com/office/drawing/2014/main" id="{A4184C15-58B1-A050-844C-C28A92AE8DB9}"/>
              </a:ext>
            </a:extLst>
          </p:cNvPr>
          <p:cNvCxnSpPr/>
          <p:nvPr/>
        </p:nvCxnSpPr>
        <p:spPr>
          <a:xfrm flipV="1">
            <a:off x="3305882" y="6168977"/>
            <a:ext cx="1592517" cy="5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07" name="Straight Connector 65">
            <a:extLst>
              <a:ext uri="{FF2B5EF4-FFF2-40B4-BE49-F238E27FC236}">
                <a16:creationId xmlns:a16="http://schemas.microsoft.com/office/drawing/2014/main" id="{7B37E881-DEE5-D7CA-565C-0D6F90C2C8F2}"/>
              </a:ext>
            </a:extLst>
          </p:cNvPr>
          <p:cNvCxnSpPr>
            <a:cxnSpLocks/>
          </p:cNvCxnSpPr>
          <p:nvPr/>
        </p:nvCxnSpPr>
        <p:spPr>
          <a:xfrm flipV="1">
            <a:off x="5153934" y="6156251"/>
            <a:ext cx="784166" cy="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08" name="Rectangle 207">
            <a:extLst>
              <a:ext uri="{FF2B5EF4-FFF2-40B4-BE49-F238E27FC236}">
                <a16:creationId xmlns:a16="http://schemas.microsoft.com/office/drawing/2014/main" id="{CCFAE2AA-E510-61D5-2F62-A6CB78346311}"/>
              </a:ext>
            </a:extLst>
          </p:cNvPr>
          <p:cNvSpPr/>
          <p:nvPr/>
        </p:nvSpPr>
        <p:spPr>
          <a:xfrm>
            <a:off x="8755174" y="4391767"/>
            <a:ext cx="1256571" cy="552128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Decoder</a:t>
            </a:r>
          </a:p>
        </p:txBody>
      </p:sp>
      <p:cxnSp>
        <p:nvCxnSpPr>
          <p:cNvPr id="209" name="Straight Connector 56">
            <a:extLst>
              <a:ext uri="{FF2B5EF4-FFF2-40B4-BE49-F238E27FC236}">
                <a16:creationId xmlns:a16="http://schemas.microsoft.com/office/drawing/2014/main" id="{50EB7F50-1D2C-DA95-7127-F561166B11F8}"/>
              </a:ext>
            </a:extLst>
          </p:cNvPr>
          <p:cNvCxnSpPr>
            <a:cxnSpLocks/>
          </p:cNvCxnSpPr>
          <p:nvPr/>
        </p:nvCxnSpPr>
        <p:spPr>
          <a:xfrm>
            <a:off x="2562281" y="4924278"/>
            <a:ext cx="1826256" cy="0"/>
          </a:xfrm>
          <a:prstGeom prst="line">
            <a:avLst/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  <a:miter lim="800000"/>
            <a:tailEnd type="arrow" w="med" len="med"/>
          </a:ln>
          <a:effectLst/>
        </p:spPr>
      </p:cxnSp>
      <p:sp>
        <p:nvSpPr>
          <p:cNvPr id="210" name="ZoneTexte 20">
            <a:extLst>
              <a:ext uri="{FF2B5EF4-FFF2-40B4-BE49-F238E27FC236}">
                <a16:creationId xmlns:a16="http://schemas.microsoft.com/office/drawing/2014/main" id="{109F7E32-90E6-8926-85A1-0FE2C07FB48B}"/>
              </a:ext>
            </a:extLst>
          </p:cNvPr>
          <p:cNvSpPr txBox="1"/>
          <p:nvPr/>
        </p:nvSpPr>
        <p:spPr>
          <a:xfrm>
            <a:off x="1853671" y="4170049"/>
            <a:ext cx="905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Speech</a:t>
            </a:r>
          </a:p>
        </p:txBody>
      </p:sp>
      <p:cxnSp>
        <p:nvCxnSpPr>
          <p:cNvPr id="211" name="Straight Connector 55">
            <a:extLst>
              <a:ext uri="{FF2B5EF4-FFF2-40B4-BE49-F238E27FC236}">
                <a16:creationId xmlns:a16="http://schemas.microsoft.com/office/drawing/2014/main" id="{C743E4D6-C5CB-F12D-7080-83E3B49F9D42}"/>
              </a:ext>
            </a:extLst>
          </p:cNvPr>
          <p:cNvCxnSpPr>
            <a:cxnSpLocks/>
            <a:stCxn id="212" idx="3"/>
            <a:endCxn id="243" idx="1"/>
          </p:cNvCxnSpPr>
          <p:nvPr/>
        </p:nvCxnSpPr>
        <p:spPr>
          <a:xfrm>
            <a:off x="5749930" y="4661982"/>
            <a:ext cx="351664" cy="2055"/>
          </a:xfrm>
          <a:prstGeom prst="line">
            <a:avLst/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  <a:miter lim="800000"/>
            <a:tailEnd type="arrow" w="med" len="med"/>
          </a:ln>
          <a:effectLst/>
        </p:spPr>
      </p:cxnSp>
      <p:sp>
        <p:nvSpPr>
          <p:cNvPr id="212" name="Rectangle 211">
            <a:extLst>
              <a:ext uri="{FF2B5EF4-FFF2-40B4-BE49-F238E27FC236}">
                <a16:creationId xmlns:a16="http://schemas.microsoft.com/office/drawing/2014/main" id="{A11EBEC3-8F74-9C4F-9B93-AC211AA35199}"/>
              </a:ext>
            </a:extLst>
          </p:cNvPr>
          <p:cNvSpPr/>
          <p:nvPr/>
        </p:nvSpPr>
        <p:spPr>
          <a:xfrm>
            <a:off x="4388537" y="4014609"/>
            <a:ext cx="1361393" cy="1294745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to question module</a:t>
            </a:r>
          </a:p>
        </p:txBody>
      </p:sp>
      <p:cxnSp>
        <p:nvCxnSpPr>
          <p:cNvPr id="213" name="Straight Connector 53">
            <a:extLst>
              <a:ext uri="{FF2B5EF4-FFF2-40B4-BE49-F238E27FC236}">
                <a16:creationId xmlns:a16="http://schemas.microsoft.com/office/drawing/2014/main" id="{48001B02-6FBA-203C-E4E6-46C59CFB1840}"/>
              </a:ext>
            </a:extLst>
          </p:cNvPr>
          <p:cNvCxnSpPr>
            <a:cxnSpLocks/>
          </p:cNvCxnSpPr>
          <p:nvPr/>
        </p:nvCxnSpPr>
        <p:spPr>
          <a:xfrm>
            <a:off x="2543804" y="4323938"/>
            <a:ext cx="480687" cy="0"/>
          </a:xfrm>
          <a:prstGeom prst="line">
            <a:avLst/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  <a:miter lim="800000"/>
            <a:tailEnd type="arrow" w="med" len="med"/>
          </a:ln>
          <a:effectLst/>
        </p:spPr>
      </p:cxnSp>
      <p:sp>
        <p:nvSpPr>
          <p:cNvPr id="214" name="ZoneTexte 27">
            <a:extLst>
              <a:ext uri="{FF2B5EF4-FFF2-40B4-BE49-F238E27FC236}">
                <a16:creationId xmlns:a16="http://schemas.microsoft.com/office/drawing/2014/main" id="{94FD1A77-67A6-4A39-9915-C875CEF76FFC}"/>
              </a:ext>
            </a:extLst>
          </p:cNvPr>
          <p:cNvSpPr txBox="1"/>
          <p:nvPr/>
        </p:nvSpPr>
        <p:spPr>
          <a:xfrm>
            <a:off x="1770522" y="4748732"/>
            <a:ext cx="965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Image</a:t>
            </a:r>
          </a:p>
        </p:txBody>
      </p:sp>
      <p:cxnSp>
        <p:nvCxnSpPr>
          <p:cNvPr id="215" name="Straight Connector 56">
            <a:extLst>
              <a:ext uri="{FF2B5EF4-FFF2-40B4-BE49-F238E27FC236}">
                <a16:creationId xmlns:a16="http://schemas.microsoft.com/office/drawing/2014/main" id="{EB843E02-2146-6CE8-4E62-D3CB50BD27CF}"/>
              </a:ext>
            </a:extLst>
          </p:cNvPr>
          <p:cNvCxnSpPr>
            <a:cxnSpLocks/>
          </p:cNvCxnSpPr>
          <p:nvPr/>
        </p:nvCxnSpPr>
        <p:spPr>
          <a:xfrm>
            <a:off x="3891612" y="4332325"/>
            <a:ext cx="502059" cy="0"/>
          </a:xfrm>
          <a:prstGeom prst="line">
            <a:avLst/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  <a:miter lim="800000"/>
            <a:tailEnd type="arrow" w="med" len="med"/>
          </a:ln>
          <a:effectLst/>
        </p:spPr>
      </p:cxnSp>
      <p:sp>
        <p:nvSpPr>
          <p:cNvPr id="216" name="ZoneTexte 53">
            <a:extLst>
              <a:ext uri="{FF2B5EF4-FFF2-40B4-BE49-F238E27FC236}">
                <a16:creationId xmlns:a16="http://schemas.microsoft.com/office/drawing/2014/main" id="{BB595DFF-37B6-96FC-CF5F-CC2DA427FBBB}"/>
              </a:ext>
            </a:extLst>
          </p:cNvPr>
          <p:cNvSpPr txBox="1"/>
          <p:nvPr/>
        </p:nvSpPr>
        <p:spPr>
          <a:xfrm>
            <a:off x="3932059" y="4040808"/>
            <a:ext cx="512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Text</a:t>
            </a:r>
          </a:p>
        </p:txBody>
      </p:sp>
      <p:sp>
        <p:nvSpPr>
          <p:cNvPr id="218" name="ZoneTexte 25">
            <a:extLst>
              <a:ext uri="{FF2B5EF4-FFF2-40B4-BE49-F238E27FC236}">
                <a16:creationId xmlns:a16="http://schemas.microsoft.com/office/drawing/2014/main" id="{08E4BC64-CEE7-C3D0-8C29-0C6ED7ADA784}"/>
              </a:ext>
            </a:extLst>
          </p:cNvPr>
          <p:cNvSpPr txBox="1"/>
          <p:nvPr/>
        </p:nvSpPr>
        <p:spPr>
          <a:xfrm>
            <a:off x="9506334" y="5730451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Checker</a:t>
            </a:r>
          </a:p>
        </p:txBody>
      </p:sp>
      <p:sp>
        <p:nvSpPr>
          <p:cNvPr id="219" name="Rectangle 56">
            <a:extLst>
              <a:ext uri="{FF2B5EF4-FFF2-40B4-BE49-F238E27FC236}">
                <a16:creationId xmlns:a16="http://schemas.microsoft.com/office/drawing/2014/main" id="{ACBC8B2D-C1D4-72CD-9E32-8B060F3BA2AA}"/>
              </a:ext>
            </a:extLst>
          </p:cNvPr>
          <p:cNvSpPr/>
          <p:nvPr/>
        </p:nvSpPr>
        <p:spPr>
          <a:xfrm>
            <a:off x="8604638" y="5204610"/>
            <a:ext cx="2211642" cy="202147"/>
          </a:xfrm>
          <a:prstGeom prst="rect">
            <a:avLst/>
          </a:prstGeom>
          <a:solidFill>
            <a:srgbClr val="FFDF79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Straight Connector 57">
            <a:extLst>
              <a:ext uri="{FF2B5EF4-FFF2-40B4-BE49-F238E27FC236}">
                <a16:creationId xmlns:a16="http://schemas.microsoft.com/office/drawing/2014/main" id="{91AB15AE-174F-AEA0-587B-BAA49221A15A}"/>
              </a:ext>
            </a:extLst>
          </p:cNvPr>
          <p:cNvSpPr/>
          <p:nvPr/>
        </p:nvSpPr>
        <p:spPr>
          <a:xfrm flipV="1">
            <a:off x="8601269" y="5145479"/>
            <a:ext cx="2211642" cy="5842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CAD0C799-63C5-6322-0030-185C6BB123E7}"/>
              </a:ext>
            </a:extLst>
          </p:cNvPr>
          <p:cNvSpPr/>
          <p:nvPr/>
        </p:nvSpPr>
        <p:spPr>
          <a:xfrm>
            <a:off x="10714725" y="4243768"/>
            <a:ext cx="553591" cy="807278"/>
          </a:xfrm>
          <a:prstGeom prst="rect">
            <a:avLst/>
          </a:prstGeom>
          <a:solidFill>
            <a:srgbClr val="FF6699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User Agent</a:t>
            </a:r>
            <a:endParaRPr kumimoji="0" lang="it-IT" sz="1200" b="0" i="0" u="none" strike="noStrike" kern="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4E3FDED-0AA7-58FB-A6EA-C4850B30C85A}"/>
              </a:ext>
            </a:extLst>
          </p:cNvPr>
          <p:cNvSpPr/>
          <p:nvPr/>
        </p:nvSpPr>
        <p:spPr>
          <a:xfrm>
            <a:off x="8601269" y="5518539"/>
            <a:ext cx="670680" cy="146934"/>
          </a:xfrm>
          <a:prstGeom prst="rect">
            <a:avLst/>
          </a:prstGeom>
          <a:solidFill>
            <a:srgbClr val="D8BEEC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3" name="Rectangle 51">
            <a:extLst>
              <a:ext uri="{FF2B5EF4-FFF2-40B4-BE49-F238E27FC236}">
                <a16:creationId xmlns:a16="http://schemas.microsoft.com/office/drawing/2014/main" id="{567C9792-A3A2-ACBB-968D-9577C53CE168}"/>
              </a:ext>
            </a:extLst>
          </p:cNvPr>
          <p:cNvSpPr/>
          <p:nvPr/>
        </p:nvSpPr>
        <p:spPr>
          <a:xfrm>
            <a:off x="9339311" y="5518360"/>
            <a:ext cx="498280" cy="145971"/>
          </a:xfrm>
          <a:prstGeom prst="rect">
            <a:avLst/>
          </a:prstGeom>
          <a:solidFill>
            <a:srgbClr val="D8BEEC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Rectangle 1">
            <a:extLst>
              <a:ext uri="{FF2B5EF4-FFF2-40B4-BE49-F238E27FC236}">
                <a16:creationId xmlns:a16="http://schemas.microsoft.com/office/drawing/2014/main" id="{B978CD3E-5B9B-61C6-A64B-2CE231EF1E4E}"/>
              </a:ext>
            </a:extLst>
          </p:cNvPr>
          <p:cNvSpPr/>
          <p:nvPr/>
        </p:nvSpPr>
        <p:spPr>
          <a:xfrm>
            <a:off x="10280800" y="5518884"/>
            <a:ext cx="523999" cy="146934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71DB2456-E55F-A66C-AD17-351B4E2F9CB7}"/>
              </a:ext>
            </a:extLst>
          </p:cNvPr>
          <p:cNvSpPr/>
          <p:nvPr/>
        </p:nvSpPr>
        <p:spPr>
          <a:xfrm>
            <a:off x="9894986" y="5518153"/>
            <a:ext cx="322752" cy="146384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325490"/>
            </a:solidFill>
            <a:prstDash val="solid"/>
            <a:miter lim="800000"/>
          </a:ln>
          <a:effectLst/>
        </p:spPr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6" name="Straight Connector 1">
            <a:extLst>
              <a:ext uri="{FF2B5EF4-FFF2-40B4-BE49-F238E27FC236}">
                <a16:creationId xmlns:a16="http://schemas.microsoft.com/office/drawing/2014/main" id="{8D3B6EAD-973D-EFF3-B7A1-53F2457E64B1}"/>
              </a:ext>
            </a:extLst>
          </p:cNvPr>
          <p:cNvCxnSpPr>
            <a:cxnSpLocks/>
          </p:cNvCxnSpPr>
          <p:nvPr/>
        </p:nvCxnSpPr>
        <p:spPr>
          <a:xfrm>
            <a:off x="8607492" y="5458525"/>
            <a:ext cx="658235" cy="4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27" name="Straight Connector 63">
            <a:extLst>
              <a:ext uri="{FF2B5EF4-FFF2-40B4-BE49-F238E27FC236}">
                <a16:creationId xmlns:a16="http://schemas.microsoft.com/office/drawing/2014/main" id="{C373A8D2-5B21-7F19-6A2B-670233A987A0}"/>
              </a:ext>
            </a:extLst>
          </p:cNvPr>
          <p:cNvCxnSpPr>
            <a:cxnSpLocks/>
          </p:cNvCxnSpPr>
          <p:nvPr/>
        </p:nvCxnSpPr>
        <p:spPr>
          <a:xfrm flipV="1">
            <a:off x="10280800" y="5456235"/>
            <a:ext cx="530262" cy="1134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28" name="Straight Connector 64">
            <a:extLst>
              <a:ext uri="{FF2B5EF4-FFF2-40B4-BE49-F238E27FC236}">
                <a16:creationId xmlns:a16="http://schemas.microsoft.com/office/drawing/2014/main" id="{1342BA28-2B58-4B51-4774-A42E145C6224}"/>
              </a:ext>
            </a:extLst>
          </p:cNvPr>
          <p:cNvCxnSpPr>
            <a:cxnSpLocks/>
          </p:cNvCxnSpPr>
          <p:nvPr/>
        </p:nvCxnSpPr>
        <p:spPr>
          <a:xfrm>
            <a:off x="9338339" y="5458525"/>
            <a:ext cx="499720" cy="5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29" name="Straight Connector 65">
            <a:extLst>
              <a:ext uri="{FF2B5EF4-FFF2-40B4-BE49-F238E27FC236}">
                <a16:creationId xmlns:a16="http://schemas.microsoft.com/office/drawing/2014/main" id="{37E4AB0F-B4F5-2C4B-ADFF-BB6F2D2563A8}"/>
              </a:ext>
            </a:extLst>
          </p:cNvPr>
          <p:cNvCxnSpPr>
            <a:cxnSpLocks/>
          </p:cNvCxnSpPr>
          <p:nvPr/>
        </p:nvCxnSpPr>
        <p:spPr>
          <a:xfrm>
            <a:off x="9884852" y="5457369"/>
            <a:ext cx="331202" cy="4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30" name="Straight Connector 55">
            <a:extLst>
              <a:ext uri="{FF2B5EF4-FFF2-40B4-BE49-F238E27FC236}">
                <a16:creationId xmlns:a16="http://schemas.microsoft.com/office/drawing/2014/main" id="{B005A4C9-03BA-90BA-A07B-BABCF1799357}"/>
              </a:ext>
            </a:extLst>
          </p:cNvPr>
          <p:cNvCxnSpPr>
            <a:cxnSpLocks/>
          </p:cNvCxnSpPr>
          <p:nvPr/>
        </p:nvCxnSpPr>
        <p:spPr>
          <a:xfrm>
            <a:off x="10011745" y="4649282"/>
            <a:ext cx="491513" cy="0"/>
          </a:xfrm>
          <a:prstGeom prst="line">
            <a:avLst/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  <a:miter lim="800000"/>
            <a:tailEnd type="arrow" w="med" len="med"/>
          </a:ln>
          <a:effectLst/>
        </p:spPr>
      </p:cxnSp>
      <p:sp>
        <p:nvSpPr>
          <p:cNvPr id="231" name="ZoneTexte 61">
            <a:extLst>
              <a:ext uri="{FF2B5EF4-FFF2-40B4-BE49-F238E27FC236}">
                <a16:creationId xmlns:a16="http://schemas.microsoft.com/office/drawing/2014/main" id="{28A350C3-3E1C-54DD-E350-5718BC940EC5}"/>
              </a:ext>
            </a:extLst>
          </p:cNvPr>
          <p:cNvSpPr txBox="1"/>
          <p:nvPr/>
        </p:nvSpPr>
        <p:spPr>
          <a:xfrm>
            <a:off x="10183516" y="4343847"/>
            <a:ext cx="58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Proof</a:t>
            </a:r>
          </a:p>
        </p:txBody>
      </p:sp>
      <p:sp>
        <p:nvSpPr>
          <p:cNvPr id="232" name="ZoneTexte 62">
            <a:extLst>
              <a:ext uri="{FF2B5EF4-FFF2-40B4-BE49-F238E27FC236}">
                <a16:creationId xmlns:a16="http://schemas.microsoft.com/office/drawing/2014/main" id="{5BF66632-40C9-85C6-CA33-B27D60C911DD}"/>
              </a:ext>
            </a:extLst>
          </p:cNvPr>
          <p:cNvSpPr txBox="1"/>
          <p:nvPr/>
        </p:nvSpPr>
        <p:spPr>
          <a:xfrm>
            <a:off x="8921071" y="2674598"/>
            <a:ext cx="208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Watermark Provider</a:t>
            </a:r>
          </a:p>
        </p:txBody>
      </p:sp>
      <p:sp>
        <p:nvSpPr>
          <p:cNvPr id="233" name="Rectangle : coins arrondis 63">
            <a:extLst>
              <a:ext uri="{FF2B5EF4-FFF2-40B4-BE49-F238E27FC236}">
                <a16:creationId xmlns:a16="http://schemas.microsoft.com/office/drawing/2014/main" id="{B6259937-F205-4E14-717C-47D951200049}"/>
              </a:ext>
            </a:extLst>
          </p:cNvPr>
          <p:cNvSpPr/>
          <p:nvPr/>
        </p:nvSpPr>
        <p:spPr>
          <a:xfrm>
            <a:off x="8515756" y="1925311"/>
            <a:ext cx="2823111" cy="1432030"/>
          </a:xfrm>
          <a:prstGeom prst="roundRect">
            <a:avLst>
              <a:gd name="adj" fmla="val 10531"/>
            </a:avLst>
          </a:prstGeom>
          <a:noFill/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4" name="Picture 2" descr="Download Key Icon | Detailed Rounded Lineal Style">
            <a:extLst>
              <a:ext uri="{FF2B5EF4-FFF2-40B4-BE49-F238E27FC236}">
                <a16:creationId xmlns:a16="http://schemas.microsoft.com/office/drawing/2014/main" id="{F9E1398B-EC3D-4E1F-5519-FFA759E59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1125">
            <a:off x="9683490" y="2922014"/>
            <a:ext cx="420500" cy="42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5" name="Straight Connector 56">
            <a:extLst>
              <a:ext uri="{FF2B5EF4-FFF2-40B4-BE49-F238E27FC236}">
                <a16:creationId xmlns:a16="http://schemas.microsoft.com/office/drawing/2014/main" id="{7D002821-7F8C-B499-ED10-10CAFFECB953}"/>
              </a:ext>
            </a:extLst>
          </p:cNvPr>
          <p:cNvCxnSpPr>
            <a:cxnSpLocks/>
          </p:cNvCxnSpPr>
          <p:nvPr/>
        </p:nvCxnSpPr>
        <p:spPr>
          <a:xfrm flipH="1">
            <a:off x="6679594" y="3072492"/>
            <a:ext cx="2826740" cy="1314463"/>
          </a:xfrm>
          <a:prstGeom prst="line">
            <a:avLst/>
          </a:prstGeom>
          <a:solidFill>
            <a:srgbClr val="92D050"/>
          </a:solidFill>
          <a:ln w="19050" cap="flat" cmpd="sng" algn="ctr">
            <a:solidFill>
              <a:srgbClr val="000000"/>
            </a:solidFill>
            <a:prstDash val="solid"/>
            <a:miter lim="800000"/>
            <a:tailEnd type="arrow" w="med" len="med"/>
          </a:ln>
          <a:effectLst/>
        </p:spPr>
      </p:cxnSp>
      <p:cxnSp>
        <p:nvCxnSpPr>
          <p:cNvPr id="236" name="Straight Connector 56">
            <a:extLst>
              <a:ext uri="{FF2B5EF4-FFF2-40B4-BE49-F238E27FC236}">
                <a16:creationId xmlns:a16="http://schemas.microsoft.com/office/drawing/2014/main" id="{40B77242-3E8E-69AD-9C99-FB189D1F4F16}"/>
              </a:ext>
            </a:extLst>
          </p:cNvPr>
          <p:cNvCxnSpPr>
            <a:cxnSpLocks/>
          </p:cNvCxnSpPr>
          <p:nvPr/>
        </p:nvCxnSpPr>
        <p:spPr>
          <a:xfrm flipH="1">
            <a:off x="9648259" y="3266277"/>
            <a:ext cx="211618" cy="1145228"/>
          </a:xfrm>
          <a:prstGeom prst="line">
            <a:avLst/>
          </a:prstGeom>
          <a:solidFill>
            <a:srgbClr val="92D050"/>
          </a:solidFill>
          <a:ln w="19050" cap="flat" cmpd="sng" algn="ctr">
            <a:solidFill>
              <a:srgbClr val="000000"/>
            </a:solidFill>
            <a:prstDash val="solid"/>
            <a:miter lim="800000"/>
            <a:tailEnd type="arrow" w="med" len="med"/>
          </a:ln>
          <a:effectLst/>
        </p:spPr>
      </p:cxnSp>
      <p:sp>
        <p:nvSpPr>
          <p:cNvPr id="237" name="Rectangle 236">
            <a:extLst>
              <a:ext uri="{FF2B5EF4-FFF2-40B4-BE49-F238E27FC236}">
                <a16:creationId xmlns:a16="http://schemas.microsoft.com/office/drawing/2014/main" id="{317F0E69-6DA8-BAFB-7150-DB060C7BA232}"/>
              </a:ext>
            </a:extLst>
          </p:cNvPr>
          <p:cNvSpPr/>
          <p:nvPr/>
        </p:nvSpPr>
        <p:spPr>
          <a:xfrm>
            <a:off x="9942305" y="2152590"/>
            <a:ext cx="1256571" cy="593696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Decoder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87EE610B-48E2-DDFC-5058-13F97D3DEF7E}"/>
              </a:ext>
            </a:extLst>
          </p:cNvPr>
          <p:cNvSpPr/>
          <p:nvPr/>
        </p:nvSpPr>
        <p:spPr>
          <a:xfrm>
            <a:off x="8651953" y="2154607"/>
            <a:ext cx="1150007" cy="593696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NNW Embedder</a:t>
            </a:r>
          </a:p>
        </p:txBody>
      </p:sp>
      <p:sp>
        <p:nvSpPr>
          <p:cNvPr id="239" name="ZoneTexte 75">
            <a:extLst>
              <a:ext uri="{FF2B5EF4-FFF2-40B4-BE49-F238E27FC236}">
                <a16:creationId xmlns:a16="http://schemas.microsoft.com/office/drawing/2014/main" id="{49B66063-4E3D-8255-0F01-40BF19E98836}"/>
              </a:ext>
            </a:extLst>
          </p:cNvPr>
          <p:cNvSpPr txBox="1"/>
          <p:nvPr/>
        </p:nvSpPr>
        <p:spPr>
          <a:xfrm>
            <a:off x="9528697" y="183995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AIMs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BD7E10CE-D8F9-D437-FA34-E32138949B98}"/>
              </a:ext>
            </a:extLst>
          </p:cNvPr>
          <p:cNvSpPr/>
          <p:nvPr/>
        </p:nvSpPr>
        <p:spPr>
          <a:xfrm>
            <a:off x="3019961" y="4129369"/>
            <a:ext cx="997486" cy="389135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ASR</a:t>
            </a:r>
          </a:p>
        </p:txBody>
      </p:sp>
      <p:pic>
        <p:nvPicPr>
          <p:cNvPr id="241" name="Graphique 37" descr="Utilisateur contour">
            <a:extLst>
              <a:ext uri="{FF2B5EF4-FFF2-40B4-BE49-F238E27FC236}">
                <a16:creationId xmlns:a16="http://schemas.microsoft.com/office/drawing/2014/main" id="{6E00ACFD-8ECB-E5B1-B579-53E8ABF09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141" y="4889080"/>
            <a:ext cx="469674" cy="469674"/>
          </a:xfrm>
          <a:prstGeom prst="rect">
            <a:avLst/>
          </a:prstGeom>
        </p:spPr>
      </p:pic>
      <p:sp>
        <p:nvSpPr>
          <p:cNvPr id="242" name="ZoneTexte 38">
            <a:extLst>
              <a:ext uri="{FF2B5EF4-FFF2-40B4-BE49-F238E27FC236}">
                <a16:creationId xmlns:a16="http://schemas.microsoft.com/office/drawing/2014/main" id="{44ECE6EE-F7D0-9C5F-40F6-19B625864EB2}"/>
              </a:ext>
            </a:extLst>
          </p:cNvPr>
          <p:cNvSpPr txBox="1"/>
          <p:nvPr/>
        </p:nvSpPr>
        <p:spPr>
          <a:xfrm>
            <a:off x="-14068" y="521254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End-user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A4AA95D-64C2-1C6E-0EB4-D66F765EE5F5}"/>
              </a:ext>
            </a:extLst>
          </p:cNvPr>
          <p:cNvSpPr/>
          <p:nvPr/>
        </p:nvSpPr>
        <p:spPr>
          <a:xfrm>
            <a:off x="6101594" y="4469469"/>
            <a:ext cx="1157424" cy="389135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Text2Speech</a:t>
            </a:r>
          </a:p>
        </p:txBody>
      </p:sp>
      <p:cxnSp>
        <p:nvCxnSpPr>
          <p:cNvPr id="244" name="Straight Connector 55">
            <a:extLst>
              <a:ext uri="{FF2B5EF4-FFF2-40B4-BE49-F238E27FC236}">
                <a16:creationId xmlns:a16="http://schemas.microsoft.com/office/drawing/2014/main" id="{9E32A6A1-828B-AB77-D864-0491F9F74D7E}"/>
              </a:ext>
            </a:extLst>
          </p:cNvPr>
          <p:cNvCxnSpPr>
            <a:cxnSpLocks/>
            <a:stCxn id="243" idx="3"/>
            <a:endCxn id="208" idx="1"/>
          </p:cNvCxnSpPr>
          <p:nvPr/>
        </p:nvCxnSpPr>
        <p:spPr>
          <a:xfrm>
            <a:off x="7259018" y="4664037"/>
            <a:ext cx="1496156" cy="3794"/>
          </a:xfrm>
          <a:prstGeom prst="line">
            <a:avLst/>
          </a:prstGeom>
          <a:solidFill>
            <a:srgbClr val="92D050"/>
          </a:solidFill>
          <a:ln w="6350" cap="flat" cmpd="sng" algn="ctr">
            <a:solidFill>
              <a:srgbClr val="000000"/>
            </a:solidFill>
            <a:prstDash val="solid"/>
            <a:miter lim="800000"/>
            <a:tailEnd type="arrow" w="med" len="med"/>
          </a:ln>
          <a:effectLst/>
        </p:spPr>
      </p:cxnSp>
      <p:sp>
        <p:nvSpPr>
          <p:cNvPr id="245" name="ZoneTexte 18">
            <a:extLst>
              <a:ext uri="{FF2B5EF4-FFF2-40B4-BE49-F238E27FC236}">
                <a16:creationId xmlns:a16="http://schemas.microsoft.com/office/drawing/2014/main" id="{7BF59B9F-F0F8-6835-6269-7BEDA3CB03AC}"/>
              </a:ext>
            </a:extLst>
          </p:cNvPr>
          <p:cNvSpPr txBox="1"/>
          <p:nvPr/>
        </p:nvSpPr>
        <p:spPr>
          <a:xfrm>
            <a:off x="7351796" y="4412790"/>
            <a:ext cx="1034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Vocal answer</a:t>
            </a:r>
          </a:p>
        </p:txBody>
      </p:sp>
      <p:pic>
        <p:nvPicPr>
          <p:cNvPr id="246" name="Graphique 37" descr="Utilisateur contour">
            <a:extLst>
              <a:ext uri="{FF2B5EF4-FFF2-40B4-BE49-F238E27FC236}">
                <a16:creationId xmlns:a16="http://schemas.microsoft.com/office/drawing/2014/main" id="{84D72EA6-4173-3AC3-E5BE-CCB93F5F9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1319" y="4520384"/>
            <a:ext cx="469674" cy="469674"/>
          </a:xfrm>
          <a:prstGeom prst="rect">
            <a:avLst/>
          </a:prstGeom>
        </p:spPr>
      </p:pic>
      <p:sp>
        <p:nvSpPr>
          <p:cNvPr id="247" name="ZoneTexte 38">
            <a:extLst>
              <a:ext uri="{FF2B5EF4-FFF2-40B4-BE49-F238E27FC236}">
                <a16:creationId xmlns:a16="http://schemas.microsoft.com/office/drawing/2014/main" id="{174AEE7B-8FDA-5BF3-11D1-B02154DAA9C1}"/>
              </a:ext>
            </a:extLst>
          </p:cNvPr>
          <p:cNvSpPr txBox="1"/>
          <p:nvPr/>
        </p:nvSpPr>
        <p:spPr>
          <a:xfrm>
            <a:off x="11255373" y="487198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End-user</a:t>
            </a:r>
          </a:p>
        </p:txBody>
      </p:sp>
      <p:sp>
        <p:nvSpPr>
          <p:cNvPr id="248" name="ZoneTexte 53">
            <a:extLst>
              <a:ext uri="{FF2B5EF4-FFF2-40B4-BE49-F238E27FC236}">
                <a16:creationId xmlns:a16="http://schemas.microsoft.com/office/drawing/2014/main" id="{13DD255E-7BAD-73AE-8A3A-9EF3AEDF5E22}"/>
              </a:ext>
            </a:extLst>
          </p:cNvPr>
          <p:cNvSpPr txBox="1"/>
          <p:nvPr/>
        </p:nvSpPr>
        <p:spPr>
          <a:xfrm>
            <a:off x="5657923" y="4370565"/>
            <a:ext cx="512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Text</a:t>
            </a:r>
          </a:p>
        </p:txBody>
      </p:sp>
      <p:sp>
        <p:nvSpPr>
          <p:cNvPr id="249" name="ZoneTexte 83">
            <a:extLst>
              <a:ext uri="{FF2B5EF4-FFF2-40B4-BE49-F238E27FC236}">
                <a16:creationId xmlns:a16="http://schemas.microsoft.com/office/drawing/2014/main" id="{CF00202F-5E6C-FEA8-6C7E-1DF4675D68F2}"/>
              </a:ext>
            </a:extLst>
          </p:cNvPr>
          <p:cNvSpPr txBox="1"/>
          <p:nvPr/>
        </p:nvSpPr>
        <p:spPr>
          <a:xfrm>
            <a:off x="6311991" y="4801167"/>
            <a:ext cx="10818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GB" sz="1000" dirty="0">
                <a:solidFill>
                  <a:prstClr val="black"/>
                </a:solidFill>
                <a:latin typeface="Calibri" panose="020F0502020204030204"/>
              </a:rPr>
              <a:t>WATERMARKED</a:t>
            </a:r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8CAE56E1-C22C-D267-546E-CE6AE3BF9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9-Apr-24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8" grpId="0" animBg="1"/>
      <p:bldP spid="210" grpId="0"/>
      <p:bldP spid="212" grpId="0" animBg="1"/>
      <p:bldP spid="214" grpId="0"/>
      <p:bldP spid="216" grpId="0"/>
      <p:bldP spid="218" grpId="0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31" grpId="0"/>
      <p:bldP spid="232" grpId="0"/>
      <p:bldP spid="233" grpId="0" animBg="1"/>
      <p:bldP spid="237" grpId="0" animBg="1"/>
      <p:bldP spid="238" grpId="0" animBg="1"/>
      <p:bldP spid="239" grpId="0"/>
      <p:bldP spid="240" grpId="0" animBg="1"/>
      <p:bldP spid="242" grpId="0"/>
      <p:bldP spid="243" grpId="0" animBg="1"/>
      <p:bldP spid="245" grpId="0"/>
      <p:bldP spid="247" grpId="0"/>
      <p:bldP spid="248" grpId="0"/>
      <p:bldP spid="249" grpId="0"/>
    </p:bld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54A3AE-D7B6-41F8-9274-D8DA583BB0BE}" vid="{C773E296-0AB3-4706-9D3F-177C67903CA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812</Words>
  <Application>Microsoft Macintosh PowerPoint</Application>
  <PresentationFormat>Widescreen</PresentationFormat>
  <Paragraphs>256</Paragraphs>
  <Slides>15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Wingdings 3</vt:lpstr>
      <vt:lpstr>Filo</vt:lpstr>
      <vt:lpstr>Neural Network Watermarking</vt:lpstr>
      <vt:lpstr>Neural Networks today</vt:lpstr>
      <vt:lpstr>Why watermarking is useful for Neural Networks</vt:lpstr>
      <vt:lpstr>Neural Network Watermarking synopsis </vt:lpstr>
      <vt:lpstr>Neural Network Watermarking use cases </vt:lpstr>
      <vt:lpstr>Scope of the MPAI-NNW Standard</vt:lpstr>
      <vt:lpstr>MPAI-NNW Reference Software</vt:lpstr>
      <vt:lpstr>MPAI-NNW Reference Software v1.1 Upgrading conventional MPAI workflows with watermarking functionalities</vt:lpstr>
      <vt:lpstr>MPAI-NNW Reference Software v1.1 Upgrading conventional MPAI workflows with watermarking  functionalities</vt:lpstr>
      <vt:lpstr>MPAI-NNW Reference Software v1.1 Upgrading conventional MPAI workflows with watermarking functionalities</vt:lpstr>
      <vt:lpstr>MPAI-NNW Reference Software v1.1 Upgrading conventional MPAI workflows with watermarking functionalities</vt:lpstr>
      <vt:lpstr>MPAI-NNW Reference Software v1.1 MPAI-NNW beyond MPAI AIF</vt:lpstr>
      <vt:lpstr>Next steps</vt:lpstr>
      <vt:lpstr>PowerPoint Presentation</vt:lpstr>
      <vt:lpstr>PowerPoint Presentation</vt:lpstr>
    </vt:vector>
  </TitlesOfParts>
  <Company>DISI-ISR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MPAI-NNW  Neural Networks Watermarking Call for technologies</dc:title>
  <dc:creator>Carl Dst</dc:creator>
  <cp:lastModifiedBy>Microsoft Office User</cp:lastModifiedBy>
  <cp:revision>94</cp:revision>
  <dcterms:created xsi:type="dcterms:W3CDTF">2022-07-05T17:14:26Z</dcterms:created>
  <dcterms:modified xsi:type="dcterms:W3CDTF">2024-04-09T13:03:19Z</dcterms:modified>
</cp:coreProperties>
</file>