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1046" r:id="rId2"/>
    <p:sldId id="1477" r:id="rId3"/>
    <p:sldId id="1484" r:id="rId4"/>
    <p:sldId id="1482" r:id="rId5"/>
    <p:sldId id="1489" r:id="rId6"/>
    <p:sldId id="26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E"/>
    <a:srgbClr val="CD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E0E3FB-5D7A-4F5E-FD72-C1F51DE4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05EA6-CE62-E835-8508-A880E960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87F59A-79E0-EA17-418F-CF6C0FE83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0F9DF0-33DE-692D-A35A-4C9AC2E0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1B6EA4-70AB-A6C3-D098-2393F90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5F9BB-F7B2-742B-C640-3E8C058B9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94F0D3-A7EA-FE4D-0296-D7CB4872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B5990F-C2C1-3C01-7C90-A5941AFF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58BACD-F832-F811-EDF7-CCA498BA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9A950FF-3E9E-D373-81DC-68A71058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031BE-3B6A-3DD7-F0B3-B409869E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9C0730-5EC3-7BA6-7056-5D910A2C7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AEEAB7-0068-BFF0-3552-33A40307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872378-FB29-14EC-5C29-D9270E3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B5BA72-C385-B528-1F4C-32C9DAB1F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849C46-B45C-7CEB-FB2D-02225E153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3BCAE7-E9AE-3E3D-465D-1F5FC73C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88D8A-17B3-E4D2-F90E-FEB10C8E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68D966-3350-4CD2-B498-40B1AE2D1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707" y="6487604"/>
            <a:ext cx="779767" cy="3703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2023/03/31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95756" y="6492875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FC8385-D5CA-12F6-7186-B57902B79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51B92-46AF-E048-B44A-7F71254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F35B-6773-A5D5-7B8F-6CE22333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EE744B-6B6C-E184-59C7-83FDC36E8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82779F-AD61-4C1D-0FF0-EA73B61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EE99-96A4-3077-86E1-C3F316C1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90CE6-7311-56C8-7FB3-14F1268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6DD186-AF0C-C1D3-0CAE-728BA75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7B546C-5E52-CC0F-6695-EAFFE6E5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E0D185-5924-603F-C320-D4284820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2D24FE-D459-E8CD-B95C-84020541D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youtu.be/U9mubBctkD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latform.wim.tv/#/webtv/convenor/vod/1ad1d19d-d4b2-440d-a4e7-05202fe7daa1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C880AF-2D9A-D9B0-96AA-DD347C21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99" y="2887902"/>
            <a:ext cx="9628042" cy="202440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AIW for  Watermarking of Generative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C9B92D-F2D8-DEA1-24FD-C11E6319B339}"/>
              </a:ext>
            </a:extLst>
          </p:cNvPr>
          <p:cNvSpPr txBox="1">
            <a:spLocks/>
          </p:cNvSpPr>
          <p:nvPr/>
        </p:nvSpPr>
        <p:spPr>
          <a:xfrm>
            <a:off x="6789743" y="4632160"/>
            <a:ext cx="4996328" cy="1068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7BAE80-F767-9F0A-48F2-A9B321FF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47" y="4912306"/>
            <a:ext cx="9853365" cy="99135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2024/04/16 T15:00UTC</a:t>
            </a:r>
          </a:p>
          <a:p>
            <a:pPr algn="ctr"/>
            <a:r>
              <a:rPr lang="en-GB" sz="2400" dirty="0"/>
              <a:t>http://</a:t>
            </a:r>
            <a:r>
              <a:rPr lang="en-GB" sz="2400" dirty="0" err="1"/>
              <a:t>nnw.mpai.community</a:t>
            </a:r>
            <a:r>
              <a:rPr lang="en-GB" sz="2400" dirty="0"/>
              <a:t> </a:t>
            </a:r>
            <a:endParaRPr lang="en-150" sz="2400" dirty="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98503FC-DF1E-A726-AE52-5A2CFD1F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24-Apr-15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b="6386"/>
          <a:stretch/>
        </p:blipFill>
        <p:spPr>
          <a:xfrm>
            <a:off x="7493023" y="3692630"/>
            <a:ext cx="4535211" cy="1606438"/>
          </a:xfrm>
          <a:prstGeom prst="rect">
            <a:avLst/>
          </a:prstGeom>
        </p:spPr>
      </p:pic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The purposes of MPAI-NNW Reference software is</a:t>
            </a:r>
          </a:p>
          <a:p>
            <a:pPr lvl="1" defTabSz="457200">
              <a:buClr>
                <a:schemeClr val="accent1"/>
              </a:buClr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to provide an instance of MPAI-NNW Software for the image classification task</a:t>
            </a:r>
          </a:p>
          <a:p>
            <a:pPr lvl="1" defTabSz="457200">
              <a:buClr>
                <a:schemeClr val="accent1"/>
              </a:buClr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to upgrade conventional AI-based processing workflows with traceability and integrity checking functions</a:t>
            </a:r>
          </a:p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Two key software components: “injector” and “detector”</a:t>
            </a: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Recorded video is available at:</a:t>
            </a:r>
          </a:p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MPAI-NNW Reference Software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090349" y="5301429"/>
            <a:ext cx="1268670" cy="1142791"/>
            <a:chOff x="3578639" y="557300"/>
            <a:chExt cx="1053782" cy="914400"/>
          </a:xfrm>
        </p:grpSpPr>
        <p:pic>
          <p:nvPicPr>
            <p:cNvPr id="23" name="Graphique 17" descr="Utilisateur avec un remplissage uni">
              <a:extLst>
                <a:ext uri="{FF2B5EF4-FFF2-40B4-BE49-F238E27FC236}">
                  <a16:creationId xmlns:a16="http://schemas.microsoft.com/office/drawing/2014/main" id="{0FD16E24-637D-4335-A06A-A5AB3EFC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48331" y="557300"/>
              <a:ext cx="914400" cy="91440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8202BA6-B698-42F6-964A-AB13ADE92256}"/>
                </a:ext>
              </a:extLst>
            </p:cNvPr>
            <p:cNvSpPr txBox="1"/>
            <p:nvPr/>
          </p:nvSpPr>
          <p:spPr>
            <a:xfrm>
              <a:off x="3578639" y="1285806"/>
              <a:ext cx="1053782" cy="18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MPAI User</a:t>
              </a:r>
            </a:p>
          </p:txBody>
        </p:sp>
      </p:grpSp>
      <p:sp>
        <p:nvSpPr>
          <p:cNvPr id="66" name="Accolade ouvrante 65"/>
          <p:cNvSpPr/>
          <p:nvPr/>
        </p:nvSpPr>
        <p:spPr>
          <a:xfrm>
            <a:off x="7515466" y="4211524"/>
            <a:ext cx="262042" cy="23513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ccolade ouvrante 67"/>
          <p:cNvSpPr/>
          <p:nvPr/>
        </p:nvSpPr>
        <p:spPr>
          <a:xfrm>
            <a:off x="7515466" y="4519649"/>
            <a:ext cx="262042" cy="23513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Ellipse 69"/>
          <p:cNvSpPr/>
          <p:nvPr/>
        </p:nvSpPr>
        <p:spPr>
          <a:xfrm>
            <a:off x="2262554" y="5763439"/>
            <a:ext cx="1263534" cy="4449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cxnSp>
        <p:nvCxnSpPr>
          <p:cNvPr id="72" name="Connecteur droit avec flèche 71"/>
          <p:cNvCxnSpPr>
            <a:stCxn id="70" idx="6"/>
            <a:endCxn id="73" idx="1"/>
          </p:cNvCxnSpPr>
          <p:nvPr/>
        </p:nvCxnSpPr>
        <p:spPr>
          <a:xfrm>
            <a:off x="3526088" y="5985931"/>
            <a:ext cx="537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4063958" y="5694688"/>
            <a:ext cx="1332417" cy="5824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 </a:t>
            </a:r>
            <a:r>
              <a:rPr lang="en-GB" sz="1600" dirty="0"/>
              <a:t>Evaluation</a:t>
            </a:r>
            <a:endParaRPr lang="en-GB" dirty="0"/>
          </a:p>
        </p:txBody>
      </p:sp>
      <p:sp>
        <p:nvSpPr>
          <p:cNvPr id="74" name="Ellipse 73"/>
          <p:cNvSpPr/>
          <p:nvPr/>
        </p:nvSpPr>
        <p:spPr>
          <a:xfrm>
            <a:off x="6066309" y="5758927"/>
            <a:ext cx="1263534" cy="4449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cxnSp>
        <p:nvCxnSpPr>
          <p:cNvPr id="75" name="Connecteur droit avec flèche 74"/>
          <p:cNvCxnSpPr>
            <a:stCxn id="73" idx="3"/>
            <a:endCxn id="74" idx="2"/>
          </p:cNvCxnSpPr>
          <p:nvPr/>
        </p:nvCxnSpPr>
        <p:spPr>
          <a:xfrm flipV="1">
            <a:off x="5396375" y="5981419"/>
            <a:ext cx="669934" cy="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èche vers le bas 77"/>
          <p:cNvSpPr/>
          <p:nvPr/>
        </p:nvSpPr>
        <p:spPr>
          <a:xfrm>
            <a:off x="4659507" y="5328159"/>
            <a:ext cx="124691" cy="354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329254" y="4978835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24-Apr-15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D6B04-82C7-ABA1-4478-76F64914B4C0}"/>
              </a:ext>
            </a:extLst>
          </p:cNvPr>
          <p:cNvSpPr/>
          <p:nvPr/>
        </p:nvSpPr>
        <p:spPr>
          <a:xfrm>
            <a:off x="6712575" y="4189876"/>
            <a:ext cx="753196" cy="215633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injector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6AE4F12-87AA-0556-B752-66E1B4F18874}"/>
              </a:ext>
            </a:extLst>
          </p:cNvPr>
          <p:cNvGrpSpPr/>
          <p:nvPr/>
        </p:nvGrpSpPr>
        <p:grpSpPr>
          <a:xfrm>
            <a:off x="6635747" y="4470774"/>
            <a:ext cx="820411" cy="369333"/>
            <a:chOff x="6635747" y="4470774"/>
            <a:chExt cx="820411" cy="369333"/>
          </a:xfrm>
        </p:grpSpPr>
        <p:sp>
          <p:nvSpPr>
            <p:cNvPr id="12" name="Trapèze 11">
              <a:extLst>
                <a:ext uri="{FF2B5EF4-FFF2-40B4-BE49-F238E27FC236}">
                  <a16:creationId xmlns:a16="http://schemas.microsoft.com/office/drawing/2014/main" id="{2B200BCD-53F8-81F2-6258-6EEC016226FE}"/>
                </a:ext>
              </a:extLst>
            </p:cNvPr>
            <p:cNvSpPr/>
            <p:nvPr/>
          </p:nvSpPr>
          <p:spPr>
            <a:xfrm rot="5400000">
              <a:off x="6876766" y="4312138"/>
              <a:ext cx="369333" cy="686605"/>
            </a:xfrm>
            <a:prstGeom prst="trapezoid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123D235-7365-E2BA-F136-B2306FCE30F0}"/>
                </a:ext>
              </a:extLst>
            </p:cNvPr>
            <p:cNvSpPr txBox="1"/>
            <p:nvPr/>
          </p:nvSpPr>
          <p:spPr>
            <a:xfrm>
              <a:off x="6635747" y="4495849"/>
              <a:ext cx="820411" cy="3077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</p:grpSp>
      <p:pic>
        <p:nvPicPr>
          <p:cNvPr id="10" name="Picture 9" descr="A blue triangle with white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E705460-E707-F30B-220C-076E996A8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336" y="4446656"/>
            <a:ext cx="805605" cy="595122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68B87F8B-5BCC-DCB2-8940-FE5C67C0C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103" y="4076425"/>
            <a:ext cx="1244209" cy="12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70" grpId="0" animBg="1"/>
      <p:bldP spid="73" grpId="0" animBg="1"/>
      <p:bldP spid="74" grpId="0" animBg="1"/>
      <p:bldP spid="78" grpId="0" animBg="1"/>
      <p:bldP spid="7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78" y="4641425"/>
            <a:ext cx="1124588" cy="948859"/>
          </a:xfrm>
          <a:prstGeom prst="rect">
            <a:avLst/>
          </a:prstGeom>
        </p:spPr>
      </p:pic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24-Apr-15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2556639"/>
          </a:xfrm>
        </p:spPr>
        <p:txBody>
          <a:bodyPr>
            <a:normAutofit/>
          </a:bodyPr>
          <a:lstStyle/>
          <a:p>
            <a:r>
              <a:rPr lang="en-GB" sz="2000" dirty="0"/>
              <a:t>Main novelty</a:t>
            </a:r>
          </a:p>
          <a:p>
            <a:pPr lvl="1"/>
            <a:r>
              <a:rPr lang="en-GB" sz="1800" dirty="0"/>
              <a:t>Python-based MPAI AIF implementation</a:t>
            </a:r>
          </a:p>
          <a:p>
            <a:pPr lvl="2"/>
            <a:r>
              <a:rPr lang="en-GB" sz="1600" dirty="0"/>
              <a:t>AIMs represented as Python classes with attributes being the ports and a “run” function </a:t>
            </a:r>
          </a:p>
          <a:p>
            <a:pPr lvl="2"/>
            <a:r>
              <a:rPr lang="en-GB" sz="1600" dirty="0"/>
              <a:t>Controller and User Agent built as server/client program</a:t>
            </a:r>
          </a:p>
          <a:p>
            <a:pPr lvl="2"/>
            <a:r>
              <a:rPr lang="en-GB" sz="1600" dirty="0"/>
              <a:t>JSON AIM/AIW metadata parsed in fully automatized manner for standard topologies (written from top to bottom and left to right)</a:t>
            </a:r>
          </a:p>
          <a:p>
            <a:pPr lvl="2"/>
            <a:r>
              <a:rPr lang="en-GB" sz="1600" dirty="0"/>
              <a:t>Hooks for C/C++ code provided</a:t>
            </a:r>
            <a:endParaRPr lang="en-GB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functionalities</a:t>
            </a:r>
            <a:endParaRPr lang="en-GB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270" y="4862038"/>
            <a:ext cx="549049" cy="549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370" y="4977070"/>
            <a:ext cx="403806" cy="4038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477902" y="5626409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JSON &amp; AIMs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071" y="4747142"/>
            <a:ext cx="885825" cy="8858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675" y="4729753"/>
            <a:ext cx="885825" cy="8858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373" y="4729753"/>
            <a:ext cx="885825" cy="8858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86" y="4605638"/>
            <a:ext cx="3836645" cy="19380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434149" y="5626409"/>
            <a:ext cx="133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Controller.py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58788" y="5626409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Input.py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329241" y="5626409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APIs.py</a:t>
            </a:r>
          </a:p>
        </p:txBody>
      </p:sp>
    </p:spTree>
    <p:extLst>
      <p:ext uri="{BB962C8B-B14F-4D97-AF65-F5344CB8AC3E}">
        <p14:creationId xmlns:p14="http://schemas.microsoft.com/office/powerpoint/2010/main" val="12307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DBC5694-F743-B89E-0E22-2B15A17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424868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</a:t>
            </a:r>
            <a:br>
              <a:rPr lang="en-GB" sz="2200" i="1" dirty="0"/>
            </a:br>
            <a:r>
              <a:rPr lang="en-GB" sz="2200" i="1" dirty="0"/>
              <a:t>functionalities</a:t>
            </a:r>
            <a:endParaRPr lang="en-GB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B99AD-2352-F47C-D48B-BA6493D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09857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Principle: NNW operations are structured as AIMs</a:t>
            </a:r>
          </a:p>
          <a:p>
            <a:pPr marL="0" indent="0">
              <a:buNone/>
            </a:pPr>
            <a:r>
              <a:rPr lang="en-GB" sz="2000" dirty="0"/>
              <a:t>	and orchestrated as abstract MPAI AIF workflows</a:t>
            </a:r>
          </a:p>
          <a:p>
            <a:r>
              <a:rPr lang="en-GB" sz="2000" dirty="0"/>
              <a:t>Example: Multi-modal question-answering application </a:t>
            </a: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b="1" i="1" dirty="0">
              <a:highlight>
                <a:srgbClr val="00FF00"/>
              </a:highlight>
            </a:endParaRPr>
          </a:p>
        </p:txBody>
      </p:sp>
      <p:sp>
        <p:nvSpPr>
          <p:cNvPr id="193" name="Rectangle : coins arrondis 26">
            <a:extLst>
              <a:ext uri="{FF2B5EF4-FFF2-40B4-BE49-F238E27FC236}">
                <a16:creationId xmlns:a16="http://schemas.microsoft.com/office/drawing/2014/main" id="{9ED6D20A-41B6-EC59-9D1C-353A089CE5C8}"/>
              </a:ext>
            </a:extLst>
          </p:cNvPr>
          <p:cNvSpPr/>
          <p:nvPr/>
        </p:nvSpPr>
        <p:spPr>
          <a:xfrm>
            <a:off x="8488501" y="4116669"/>
            <a:ext cx="2850366" cy="1947427"/>
          </a:xfrm>
          <a:prstGeom prst="roundRect">
            <a:avLst>
              <a:gd name="adj" fmla="val 10531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 : coins arrondis 11">
            <a:extLst>
              <a:ext uri="{FF2B5EF4-FFF2-40B4-BE49-F238E27FC236}">
                <a16:creationId xmlns:a16="http://schemas.microsoft.com/office/drawing/2014/main" id="{D7351BB1-E781-D5AB-9AB8-B2F8CC81048D}"/>
              </a:ext>
            </a:extLst>
          </p:cNvPr>
          <p:cNvSpPr/>
          <p:nvPr/>
        </p:nvSpPr>
        <p:spPr>
          <a:xfrm>
            <a:off x="914860" y="3615893"/>
            <a:ext cx="6541798" cy="3251543"/>
          </a:xfrm>
          <a:prstGeom prst="roundRect">
            <a:avLst>
              <a:gd name="adj" fmla="val 10531"/>
            </a:avLst>
          </a:prstGeom>
          <a:solidFill>
            <a:sysClr val="window" lastClr="FFFFFF"/>
          </a:solidFill>
          <a:ln w="12700" cap="flat" cmpd="sng" algn="ctr">
            <a:solidFill>
              <a:srgbClr val="E2A6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55">
            <a:extLst>
              <a:ext uri="{FF2B5EF4-FFF2-40B4-BE49-F238E27FC236}">
                <a16:creationId xmlns:a16="http://schemas.microsoft.com/office/drawing/2014/main" id="{ADCF221E-8EBE-6043-509D-34C8A76965DC}"/>
              </a:ext>
            </a:extLst>
          </p:cNvPr>
          <p:cNvSpPr/>
          <p:nvPr/>
        </p:nvSpPr>
        <p:spPr>
          <a:xfrm>
            <a:off x="8667049" y="4290098"/>
            <a:ext cx="1519836" cy="7696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32065A5-A814-BA03-F70F-7A49CDE5DB63}"/>
              </a:ext>
            </a:extLst>
          </p:cNvPr>
          <p:cNvSpPr/>
          <p:nvPr/>
        </p:nvSpPr>
        <p:spPr>
          <a:xfrm>
            <a:off x="1074008" y="3784416"/>
            <a:ext cx="721539" cy="1553885"/>
          </a:xfrm>
          <a:prstGeom prst="rect">
            <a:avLst/>
          </a:prstGeom>
          <a:solidFill>
            <a:srgbClr val="FF669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600" b="0" i="0" u="none" strike="noStrike" kern="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172C47-0992-3B0D-8C0D-9EE753C24F64}"/>
              </a:ext>
            </a:extLst>
          </p:cNvPr>
          <p:cNvSpPr/>
          <p:nvPr/>
        </p:nvSpPr>
        <p:spPr>
          <a:xfrm>
            <a:off x="1365328" y="6271629"/>
            <a:ext cx="1587928" cy="485052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Communication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Rectangle 51">
            <a:extLst>
              <a:ext uri="{FF2B5EF4-FFF2-40B4-BE49-F238E27FC236}">
                <a16:creationId xmlns:a16="http://schemas.microsoft.com/office/drawing/2014/main" id="{7D23C175-D210-152E-6B35-DA5A5E85F495}"/>
              </a:ext>
            </a:extLst>
          </p:cNvPr>
          <p:cNvSpPr/>
          <p:nvPr/>
        </p:nvSpPr>
        <p:spPr>
          <a:xfrm>
            <a:off x="3286952" y="6274808"/>
            <a:ext cx="1587928" cy="481873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Global Storage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Rectangle 56">
            <a:extLst>
              <a:ext uri="{FF2B5EF4-FFF2-40B4-BE49-F238E27FC236}">
                <a16:creationId xmlns:a16="http://schemas.microsoft.com/office/drawing/2014/main" id="{E4936B4D-1013-C092-923A-868147DD1642}"/>
              </a:ext>
            </a:extLst>
          </p:cNvPr>
          <p:cNvSpPr/>
          <p:nvPr/>
        </p:nvSpPr>
        <p:spPr>
          <a:xfrm>
            <a:off x="1074008" y="5655503"/>
            <a:ext cx="6265567" cy="421294"/>
          </a:xfrm>
          <a:prstGeom prst="rect">
            <a:avLst/>
          </a:prstGeom>
          <a:solidFill>
            <a:srgbClr val="FFDF7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Controller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Straight Connector 57">
            <a:extLst>
              <a:ext uri="{FF2B5EF4-FFF2-40B4-BE49-F238E27FC236}">
                <a16:creationId xmlns:a16="http://schemas.microsoft.com/office/drawing/2014/main" id="{6B44FF7B-2F5D-013D-CE12-855ECBB115DF}"/>
              </a:ext>
            </a:extLst>
          </p:cNvPr>
          <p:cNvSpPr/>
          <p:nvPr/>
        </p:nvSpPr>
        <p:spPr>
          <a:xfrm>
            <a:off x="1084600" y="5548231"/>
            <a:ext cx="6256655" cy="777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1">
            <a:extLst>
              <a:ext uri="{FF2B5EF4-FFF2-40B4-BE49-F238E27FC236}">
                <a16:creationId xmlns:a16="http://schemas.microsoft.com/office/drawing/2014/main" id="{69956290-C877-631C-344B-DC1D166E479D}"/>
              </a:ext>
            </a:extLst>
          </p:cNvPr>
          <p:cNvSpPr/>
          <p:nvPr/>
        </p:nvSpPr>
        <p:spPr>
          <a:xfrm>
            <a:off x="6098439" y="6262811"/>
            <a:ext cx="1240641" cy="48505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MPAI Store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Rectangle 55">
            <a:extLst>
              <a:ext uri="{FF2B5EF4-FFF2-40B4-BE49-F238E27FC236}">
                <a16:creationId xmlns:a16="http://schemas.microsoft.com/office/drawing/2014/main" id="{DDCFAFD1-E1D0-0471-4E64-DA6C0F195E38}"/>
              </a:ext>
            </a:extLst>
          </p:cNvPr>
          <p:cNvSpPr/>
          <p:nvPr/>
        </p:nvSpPr>
        <p:spPr>
          <a:xfrm>
            <a:off x="2730121" y="3860758"/>
            <a:ext cx="4609454" cy="15070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773552C-BABF-84D2-59D1-45D048DDEDAC}"/>
              </a:ext>
            </a:extLst>
          </p:cNvPr>
          <p:cNvSpPr/>
          <p:nvPr/>
        </p:nvSpPr>
        <p:spPr>
          <a:xfrm>
            <a:off x="5157276" y="6262811"/>
            <a:ext cx="764161" cy="48323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Access</a:t>
            </a:r>
            <a:endParaRPr kumimoji="0" lang="it-IT" sz="1600" b="0" i="0" u="none" strike="noStrike" kern="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4" name="Straight Connector 1">
            <a:extLst>
              <a:ext uri="{FF2B5EF4-FFF2-40B4-BE49-F238E27FC236}">
                <a16:creationId xmlns:a16="http://schemas.microsoft.com/office/drawing/2014/main" id="{C21622DF-FFBE-F9D9-5AF9-3D9CB1DEC17A}"/>
              </a:ext>
            </a:extLst>
          </p:cNvPr>
          <p:cNvCxnSpPr>
            <a:cxnSpLocks/>
          </p:cNvCxnSpPr>
          <p:nvPr/>
        </p:nvCxnSpPr>
        <p:spPr>
          <a:xfrm flipV="1">
            <a:off x="1405498" y="6166888"/>
            <a:ext cx="1558463" cy="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5" name="Straight Connector 63">
            <a:extLst>
              <a:ext uri="{FF2B5EF4-FFF2-40B4-BE49-F238E27FC236}">
                <a16:creationId xmlns:a16="http://schemas.microsoft.com/office/drawing/2014/main" id="{A03A1BEA-39F1-860A-BF42-7B305B48CE1F}"/>
              </a:ext>
            </a:extLst>
          </p:cNvPr>
          <p:cNvCxnSpPr>
            <a:cxnSpLocks/>
          </p:cNvCxnSpPr>
          <p:nvPr/>
        </p:nvCxnSpPr>
        <p:spPr>
          <a:xfrm flipV="1">
            <a:off x="6063165" y="6148616"/>
            <a:ext cx="1255468" cy="946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6" name="Straight Connector 64">
            <a:extLst>
              <a:ext uri="{FF2B5EF4-FFF2-40B4-BE49-F238E27FC236}">
                <a16:creationId xmlns:a16="http://schemas.microsoft.com/office/drawing/2014/main" id="{A4184C15-58B1-A050-844C-C28A92AE8DB9}"/>
              </a:ext>
            </a:extLst>
          </p:cNvPr>
          <p:cNvCxnSpPr/>
          <p:nvPr/>
        </p:nvCxnSpPr>
        <p:spPr>
          <a:xfrm flipV="1">
            <a:off x="3305882" y="6168977"/>
            <a:ext cx="1592517" cy="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7" name="Straight Connector 65">
            <a:extLst>
              <a:ext uri="{FF2B5EF4-FFF2-40B4-BE49-F238E27FC236}">
                <a16:creationId xmlns:a16="http://schemas.microsoft.com/office/drawing/2014/main" id="{7B37E881-DEE5-D7CA-565C-0D6F90C2C8F2}"/>
              </a:ext>
            </a:extLst>
          </p:cNvPr>
          <p:cNvCxnSpPr>
            <a:cxnSpLocks/>
          </p:cNvCxnSpPr>
          <p:nvPr/>
        </p:nvCxnSpPr>
        <p:spPr>
          <a:xfrm flipV="1">
            <a:off x="5153934" y="6156251"/>
            <a:ext cx="784166" cy="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CFAE2AA-E510-61D5-2F62-A6CB78346311}"/>
              </a:ext>
            </a:extLst>
          </p:cNvPr>
          <p:cNvSpPr/>
          <p:nvPr/>
        </p:nvSpPr>
        <p:spPr>
          <a:xfrm>
            <a:off x="8755174" y="4391767"/>
            <a:ext cx="1256571" cy="55212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</a:p>
        </p:txBody>
      </p:sp>
      <p:cxnSp>
        <p:nvCxnSpPr>
          <p:cNvPr id="209" name="Straight Connector 56">
            <a:extLst>
              <a:ext uri="{FF2B5EF4-FFF2-40B4-BE49-F238E27FC236}">
                <a16:creationId xmlns:a16="http://schemas.microsoft.com/office/drawing/2014/main" id="{50EB7F50-1D2C-DA95-7127-F561166B11F8}"/>
              </a:ext>
            </a:extLst>
          </p:cNvPr>
          <p:cNvCxnSpPr>
            <a:cxnSpLocks/>
          </p:cNvCxnSpPr>
          <p:nvPr/>
        </p:nvCxnSpPr>
        <p:spPr>
          <a:xfrm>
            <a:off x="2562281" y="4924278"/>
            <a:ext cx="1826256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0" name="ZoneTexte 20">
            <a:extLst>
              <a:ext uri="{FF2B5EF4-FFF2-40B4-BE49-F238E27FC236}">
                <a16:creationId xmlns:a16="http://schemas.microsoft.com/office/drawing/2014/main" id="{109F7E32-90E6-8926-85A1-0FE2C07FB48B}"/>
              </a:ext>
            </a:extLst>
          </p:cNvPr>
          <p:cNvSpPr txBox="1"/>
          <p:nvPr/>
        </p:nvSpPr>
        <p:spPr>
          <a:xfrm>
            <a:off x="1853671" y="4170049"/>
            <a:ext cx="90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Speech</a:t>
            </a:r>
          </a:p>
        </p:txBody>
      </p:sp>
      <p:cxnSp>
        <p:nvCxnSpPr>
          <p:cNvPr id="211" name="Straight Connector 55">
            <a:extLst>
              <a:ext uri="{FF2B5EF4-FFF2-40B4-BE49-F238E27FC236}">
                <a16:creationId xmlns:a16="http://schemas.microsoft.com/office/drawing/2014/main" id="{C743E4D6-C5CB-F12D-7080-83E3B49F9D42}"/>
              </a:ext>
            </a:extLst>
          </p:cNvPr>
          <p:cNvCxnSpPr>
            <a:cxnSpLocks/>
            <a:stCxn id="212" idx="3"/>
            <a:endCxn id="243" idx="1"/>
          </p:cNvCxnSpPr>
          <p:nvPr/>
        </p:nvCxnSpPr>
        <p:spPr>
          <a:xfrm>
            <a:off x="5749930" y="4661982"/>
            <a:ext cx="351664" cy="2055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11EBEC3-8F74-9C4F-9B93-AC211AA35199}"/>
              </a:ext>
            </a:extLst>
          </p:cNvPr>
          <p:cNvSpPr/>
          <p:nvPr/>
        </p:nvSpPr>
        <p:spPr>
          <a:xfrm>
            <a:off x="4388537" y="4014609"/>
            <a:ext cx="1361393" cy="129474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to question module</a:t>
            </a:r>
          </a:p>
        </p:txBody>
      </p:sp>
      <p:cxnSp>
        <p:nvCxnSpPr>
          <p:cNvPr id="213" name="Straight Connector 53">
            <a:extLst>
              <a:ext uri="{FF2B5EF4-FFF2-40B4-BE49-F238E27FC236}">
                <a16:creationId xmlns:a16="http://schemas.microsoft.com/office/drawing/2014/main" id="{48001B02-6FBA-203C-E4E6-46C59CFB1840}"/>
              </a:ext>
            </a:extLst>
          </p:cNvPr>
          <p:cNvCxnSpPr>
            <a:cxnSpLocks/>
          </p:cNvCxnSpPr>
          <p:nvPr/>
        </p:nvCxnSpPr>
        <p:spPr>
          <a:xfrm>
            <a:off x="2543804" y="4323938"/>
            <a:ext cx="480687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4" name="ZoneTexte 27">
            <a:extLst>
              <a:ext uri="{FF2B5EF4-FFF2-40B4-BE49-F238E27FC236}">
                <a16:creationId xmlns:a16="http://schemas.microsoft.com/office/drawing/2014/main" id="{94FD1A77-67A6-4A39-9915-C875CEF76FFC}"/>
              </a:ext>
            </a:extLst>
          </p:cNvPr>
          <p:cNvSpPr txBox="1"/>
          <p:nvPr/>
        </p:nvSpPr>
        <p:spPr>
          <a:xfrm>
            <a:off x="1770522" y="4748732"/>
            <a:ext cx="96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Image</a:t>
            </a:r>
          </a:p>
        </p:txBody>
      </p:sp>
      <p:cxnSp>
        <p:nvCxnSpPr>
          <p:cNvPr id="215" name="Straight Connector 56">
            <a:extLst>
              <a:ext uri="{FF2B5EF4-FFF2-40B4-BE49-F238E27FC236}">
                <a16:creationId xmlns:a16="http://schemas.microsoft.com/office/drawing/2014/main" id="{EB843E02-2146-6CE8-4E62-D3CB50BD27CF}"/>
              </a:ext>
            </a:extLst>
          </p:cNvPr>
          <p:cNvCxnSpPr>
            <a:cxnSpLocks/>
          </p:cNvCxnSpPr>
          <p:nvPr/>
        </p:nvCxnSpPr>
        <p:spPr>
          <a:xfrm>
            <a:off x="3891612" y="4332325"/>
            <a:ext cx="502059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6" name="ZoneTexte 53">
            <a:extLst>
              <a:ext uri="{FF2B5EF4-FFF2-40B4-BE49-F238E27FC236}">
                <a16:creationId xmlns:a16="http://schemas.microsoft.com/office/drawing/2014/main" id="{BB595DFF-37B6-96FC-CF5F-CC2DA427FBBB}"/>
              </a:ext>
            </a:extLst>
          </p:cNvPr>
          <p:cNvSpPr txBox="1"/>
          <p:nvPr/>
        </p:nvSpPr>
        <p:spPr>
          <a:xfrm>
            <a:off x="3932059" y="4040808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218" name="ZoneTexte 25">
            <a:extLst>
              <a:ext uri="{FF2B5EF4-FFF2-40B4-BE49-F238E27FC236}">
                <a16:creationId xmlns:a16="http://schemas.microsoft.com/office/drawing/2014/main" id="{08E4BC64-CEE7-C3D0-8C29-0C6ED7ADA784}"/>
              </a:ext>
            </a:extLst>
          </p:cNvPr>
          <p:cNvSpPr txBox="1"/>
          <p:nvPr/>
        </p:nvSpPr>
        <p:spPr>
          <a:xfrm>
            <a:off x="9506334" y="5730451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Checker</a:t>
            </a:r>
          </a:p>
        </p:txBody>
      </p:sp>
      <p:sp>
        <p:nvSpPr>
          <p:cNvPr id="219" name="Rectangle 56">
            <a:extLst>
              <a:ext uri="{FF2B5EF4-FFF2-40B4-BE49-F238E27FC236}">
                <a16:creationId xmlns:a16="http://schemas.microsoft.com/office/drawing/2014/main" id="{ACBC8B2D-C1D4-72CD-9E32-8B060F3BA2AA}"/>
              </a:ext>
            </a:extLst>
          </p:cNvPr>
          <p:cNvSpPr/>
          <p:nvPr/>
        </p:nvSpPr>
        <p:spPr>
          <a:xfrm>
            <a:off x="8604638" y="5204610"/>
            <a:ext cx="2211642" cy="202147"/>
          </a:xfrm>
          <a:prstGeom prst="rect">
            <a:avLst/>
          </a:prstGeom>
          <a:solidFill>
            <a:srgbClr val="FFDF7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Straight Connector 57">
            <a:extLst>
              <a:ext uri="{FF2B5EF4-FFF2-40B4-BE49-F238E27FC236}">
                <a16:creationId xmlns:a16="http://schemas.microsoft.com/office/drawing/2014/main" id="{91AB15AE-174F-AEA0-587B-BAA49221A15A}"/>
              </a:ext>
            </a:extLst>
          </p:cNvPr>
          <p:cNvSpPr/>
          <p:nvPr/>
        </p:nvSpPr>
        <p:spPr>
          <a:xfrm flipV="1">
            <a:off x="8601269" y="5145479"/>
            <a:ext cx="2211642" cy="58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AD0C799-63C5-6322-0030-185C6BB123E7}"/>
              </a:ext>
            </a:extLst>
          </p:cNvPr>
          <p:cNvSpPr/>
          <p:nvPr/>
        </p:nvSpPr>
        <p:spPr>
          <a:xfrm>
            <a:off x="10714725" y="4243768"/>
            <a:ext cx="553591" cy="807278"/>
          </a:xfrm>
          <a:prstGeom prst="rect">
            <a:avLst/>
          </a:prstGeom>
          <a:solidFill>
            <a:srgbClr val="FF669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200" b="0" i="0" u="none" strike="noStrike" kern="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4E3FDED-0AA7-58FB-A6EA-C4850B30C85A}"/>
              </a:ext>
            </a:extLst>
          </p:cNvPr>
          <p:cNvSpPr/>
          <p:nvPr/>
        </p:nvSpPr>
        <p:spPr>
          <a:xfrm>
            <a:off x="8601269" y="5518539"/>
            <a:ext cx="670680" cy="146934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Rectangle 51">
            <a:extLst>
              <a:ext uri="{FF2B5EF4-FFF2-40B4-BE49-F238E27FC236}">
                <a16:creationId xmlns:a16="http://schemas.microsoft.com/office/drawing/2014/main" id="{567C9792-A3A2-ACBB-968D-9577C53CE168}"/>
              </a:ext>
            </a:extLst>
          </p:cNvPr>
          <p:cNvSpPr/>
          <p:nvPr/>
        </p:nvSpPr>
        <p:spPr>
          <a:xfrm>
            <a:off x="9339311" y="5518360"/>
            <a:ext cx="498280" cy="145971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Rectangle 1">
            <a:extLst>
              <a:ext uri="{FF2B5EF4-FFF2-40B4-BE49-F238E27FC236}">
                <a16:creationId xmlns:a16="http://schemas.microsoft.com/office/drawing/2014/main" id="{B978CD3E-5B9B-61C6-A64B-2CE231EF1E4E}"/>
              </a:ext>
            </a:extLst>
          </p:cNvPr>
          <p:cNvSpPr/>
          <p:nvPr/>
        </p:nvSpPr>
        <p:spPr>
          <a:xfrm>
            <a:off x="10280800" y="5518884"/>
            <a:ext cx="523999" cy="146934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1DB2456-E55F-A66C-AD17-351B4E2F9CB7}"/>
              </a:ext>
            </a:extLst>
          </p:cNvPr>
          <p:cNvSpPr/>
          <p:nvPr/>
        </p:nvSpPr>
        <p:spPr>
          <a:xfrm>
            <a:off x="9894986" y="5518153"/>
            <a:ext cx="322752" cy="14638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6" name="Straight Connector 1">
            <a:extLst>
              <a:ext uri="{FF2B5EF4-FFF2-40B4-BE49-F238E27FC236}">
                <a16:creationId xmlns:a16="http://schemas.microsoft.com/office/drawing/2014/main" id="{8D3B6EAD-973D-EFF3-B7A1-53F2457E64B1}"/>
              </a:ext>
            </a:extLst>
          </p:cNvPr>
          <p:cNvCxnSpPr>
            <a:cxnSpLocks/>
          </p:cNvCxnSpPr>
          <p:nvPr/>
        </p:nvCxnSpPr>
        <p:spPr>
          <a:xfrm>
            <a:off x="8607492" y="5458525"/>
            <a:ext cx="658235" cy="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7" name="Straight Connector 63">
            <a:extLst>
              <a:ext uri="{FF2B5EF4-FFF2-40B4-BE49-F238E27FC236}">
                <a16:creationId xmlns:a16="http://schemas.microsoft.com/office/drawing/2014/main" id="{C373A8D2-5B21-7F19-6A2B-670233A987A0}"/>
              </a:ext>
            </a:extLst>
          </p:cNvPr>
          <p:cNvCxnSpPr>
            <a:cxnSpLocks/>
          </p:cNvCxnSpPr>
          <p:nvPr/>
        </p:nvCxnSpPr>
        <p:spPr>
          <a:xfrm flipV="1">
            <a:off x="10280800" y="5456235"/>
            <a:ext cx="530262" cy="113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8" name="Straight Connector 64">
            <a:extLst>
              <a:ext uri="{FF2B5EF4-FFF2-40B4-BE49-F238E27FC236}">
                <a16:creationId xmlns:a16="http://schemas.microsoft.com/office/drawing/2014/main" id="{1342BA28-2B58-4B51-4774-A42E145C6224}"/>
              </a:ext>
            </a:extLst>
          </p:cNvPr>
          <p:cNvCxnSpPr>
            <a:cxnSpLocks/>
          </p:cNvCxnSpPr>
          <p:nvPr/>
        </p:nvCxnSpPr>
        <p:spPr>
          <a:xfrm>
            <a:off x="9338339" y="5458525"/>
            <a:ext cx="499720" cy="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9" name="Straight Connector 65">
            <a:extLst>
              <a:ext uri="{FF2B5EF4-FFF2-40B4-BE49-F238E27FC236}">
                <a16:creationId xmlns:a16="http://schemas.microsoft.com/office/drawing/2014/main" id="{37E4AB0F-B4F5-2C4B-ADFF-BB6F2D2563A8}"/>
              </a:ext>
            </a:extLst>
          </p:cNvPr>
          <p:cNvCxnSpPr>
            <a:cxnSpLocks/>
          </p:cNvCxnSpPr>
          <p:nvPr/>
        </p:nvCxnSpPr>
        <p:spPr>
          <a:xfrm>
            <a:off x="9884852" y="5457369"/>
            <a:ext cx="331202" cy="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30" name="Straight Connector 55">
            <a:extLst>
              <a:ext uri="{FF2B5EF4-FFF2-40B4-BE49-F238E27FC236}">
                <a16:creationId xmlns:a16="http://schemas.microsoft.com/office/drawing/2014/main" id="{B005A4C9-03BA-90BA-A07B-BABCF1799357}"/>
              </a:ext>
            </a:extLst>
          </p:cNvPr>
          <p:cNvCxnSpPr>
            <a:cxnSpLocks/>
          </p:cNvCxnSpPr>
          <p:nvPr/>
        </p:nvCxnSpPr>
        <p:spPr>
          <a:xfrm>
            <a:off x="10011745" y="4649282"/>
            <a:ext cx="491513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31" name="ZoneTexte 61">
            <a:extLst>
              <a:ext uri="{FF2B5EF4-FFF2-40B4-BE49-F238E27FC236}">
                <a16:creationId xmlns:a16="http://schemas.microsoft.com/office/drawing/2014/main" id="{28A350C3-3E1C-54DD-E350-5718BC940EC5}"/>
              </a:ext>
            </a:extLst>
          </p:cNvPr>
          <p:cNvSpPr txBox="1"/>
          <p:nvPr/>
        </p:nvSpPr>
        <p:spPr>
          <a:xfrm>
            <a:off x="10183516" y="4343847"/>
            <a:ext cx="58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Proof</a:t>
            </a:r>
          </a:p>
        </p:txBody>
      </p:sp>
      <p:sp>
        <p:nvSpPr>
          <p:cNvPr id="232" name="ZoneTexte 62">
            <a:extLst>
              <a:ext uri="{FF2B5EF4-FFF2-40B4-BE49-F238E27FC236}">
                <a16:creationId xmlns:a16="http://schemas.microsoft.com/office/drawing/2014/main" id="{5BF66632-40C9-85C6-CA33-B27D60C911DD}"/>
              </a:ext>
            </a:extLst>
          </p:cNvPr>
          <p:cNvSpPr txBox="1"/>
          <p:nvPr/>
        </p:nvSpPr>
        <p:spPr>
          <a:xfrm>
            <a:off x="8921071" y="2674598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Watermark Provider</a:t>
            </a:r>
          </a:p>
        </p:txBody>
      </p:sp>
      <p:sp>
        <p:nvSpPr>
          <p:cNvPr id="233" name="Rectangle : coins arrondis 63">
            <a:extLst>
              <a:ext uri="{FF2B5EF4-FFF2-40B4-BE49-F238E27FC236}">
                <a16:creationId xmlns:a16="http://schemas.microsoft.com/office/drawing/2014/main" id="{B6259937-F205-4E14-717C-47D951200049}"/>
              </a:ext>
            </a:extLst>
          </p:cNvPr>
          <p:cNvSpPr/>
          <p:nvPr/>
        </p:nvSpPr>
        <p:spPr>
          <a:xfrm>
            <a:off x="8515756" y="1925311"/>
            <a:ext cx="2823111" cy="1432030"/>
          </a:xfrm>
          <a:prstGeom prst="roundRect">
            <a:avLst>
              <a:gd name="adj" fmla="val 10531"/>
            </a:avLst>
          </a:prstGeom>
          <a:noFill/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4" name="Picture 2" descr="Download Key Icon | Detailed Rounded Lineal Style">
            <a:extLst>
              <a:ext uri="{FF2B5EF4-FFF2-40B4-BE49-F238E27FC236}">
                <a16:creationId xmlns:a16="http://schemas.microsoft.com/office/drawing/2014/main" id="{F9E1398B-EC3D-4E1F-5519-FFA759E5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125">
            <a:off x="9683490" y="2922014"/>
            <a:ext cx="420500" cy="4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" name="Straight Connector 56">
            <a:extLst>
              <a:ext uri="{FF2B5EF4-FFF2-40B4-BE49-F238E27FC236}">
                <a16:creationId xmlns:a16="http://schemas.microsoft.com/office/drawing/2014/main" id="{7D002821-7F8C-B499-ED10-10CAFFECB953}"/>
              </a:ext>
            </a:extLst>
          </p:cNvPr>
          <p:cNvCxnSpPr>
            <a:cxnSpLocks/>
          </p:cNvCxnSpPr>
          <p:nvPr/>
        </p:nvCxnSpPr>
        <p:spPr>
          <a:xfrm flipH="1">
            <a:off x="6679594" y="3072492"/>
            <a:ext cx="2826740" cy="1314463"/>
          </a:xfrm>
          <a:prstGeom prst="line">
            <a:avLst/>
          </a:prstGeom>
          <a:solidFill>
            <a:srgbClr val="92D050"/>
          </a:solidFill>
          <a:ln w="190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cxnSp>
        <p:nvCxnSpPr>
          <p:cNvPr id="236" name="Straight Connector 56">
            <a:extLst>
              <a:ext uri="{FF2B5EF4-FFF2-40B4-BE49-F238E27FC236}">
                <a16:creationId xmlns:a16="http://schemas.microsoft.com/office/drawing/2014/main" id="{40B77242-3E8E-69AD-9C99-FB189D1F4F16}"/>
              </a:ext>
            </a:extLst>
          </p:cNvPr>
          <p:cNvCxnSpPr>
            <a:cxnSpLocks/>
          </p:cNvCxnSpPr>
          <p:nvPr/>
        </p:nvCxnSpPr>
        <p:spPr>
          <a:xfrm flipH="1">
            <a:off x="9648259" y="3266277"/>
            <a:ext cx="211618" cy="1145228"/>
          </a:xfrm>
          <a:prstGeom prst="line">
            <a:avLst/>
          </a:prstGeom>
          <a:solidFill>
            <a:srgbClr val="92D050"/>
          </a:solidFill>
          <a:ln w="190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17F0E69-6DA8-BAFB-7150-DB060C7BA232}"/>
              </a:ext>
            </a:extLst>
          </p:cNvPr>
          <p:cNvSpPr/>
          <p:nvPr/>
        </p:nvSpPr>
        <p:spPr>
          <a:xfrm>
            <a:off x="9942305" y="2152590"/>
            <a:ext cx="1256571" cy="59369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7EE610B-48E2-DDFC-5058-13F97D3DEF7E}"/>
              </a:ext>
            </a:extLst>
          </p:cNvPr>
          <p:cNvSpPr/>
          <p:nvPr/>
        </p:nvSpPr>
        <p:spPr>
          <a:xfrm>
            <a:off x="8651953" y="2154607"/>
            <a:ext cx="1150007" cy="59369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 Embedder</a:t>
            </a:r>
          </a:p>
        </p:txBody>
      </p:sp>
      <p:sp>
        <p:nvSpPr>
          <p:cNvPr id="239" name="ZoneTexte 75">
            <a:extLst>
              <a:ext uri="{FF2B5EF4-FFF2-40B4-BE49-F238E27FC236}">
                <a16:creationId xmlns:a16="http://schemas.microsoft.com/office/drawing/2014/main" id="{49B66063-4E3D-8255-0F01-40BF19E98836}"/>
              </a:ext>
            </a:extLst>
          </p:cNvPr>
          <p:cNvSpPr txBox="1"/>
          <p:nvPr/>
        </p:nvSpPr>
        <p:spPr>
          <a:xfrm>
            <a:off x="9528697" y="18399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AIMs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BD7E10CE-D8F9-D437-FA34-E32138949B98}"/>
              </a:ext>
            </a:extLst>
          </p:cNvPr>
          <p:cNvSpPr/>
          <p:nvPr/>
        </p:nvSpPr>
        <p:spPr>
          <a:xfrm>
            <a:off x="3019961" y="4129369"/>
            <a:ext cx="997486" cy="38913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ASR</a:t>
            </a:r>
          </a:p>
        </p:txBody>
      </p:sp>
      <p:pic>
        <p:nvPicPr>
          <p:cNvPr id="241" name="Graphique 37" descr="Utilisateur contour">
            <a:extLst>
              <a:ext uri="{FF2B5EF4-FFF2-40B4-BE49-F238E27FC236}">
                <a16:creationId xmlns:a16="http://schemas.microsoft.com/office/drawing/2014/main" id="{6E00ACFD-8ECB-E5B1-B579-53E8ABF09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141" y="4889080"/>
            <a:ext cx="469674" cy="469674"/>
          </a:xfrm>
          <a:prstGeom prst="rect">
            <a:avLst/>
          </a:prstGeom>
        </p:spPr>
      </p:pic>
      <p:sp>
        <p:nvSpPr>
          <p:cNvPr id="242" name="ZoneTexte 38">
            <a:extLst>
              <a:ext uri="{FF2B5EF4-FFF2-40B4-BE49-F238E27FC236}">
                <a16:creationId xmlns:a16="http://schemas.microsoft.com/office/drawing/2014/main" id="{44ECE6EE-F7D0-9C5F-40F6-19B625864EB2}"/>
              </a:ext>
            </a:extLst>
          </p:cNvPr>
          <p:cNvSpPr txBox="1"/>
          <p:nvPr/>
        </p:nvSpPr>
        <p:spPr>
          <a:xfrm>
            <a:off x="-14068" y="521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End-user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A4AA95D-64C2-1C6E-0EB4-D66F765EE5F5}"/>
              </a:ext>
            </a:extLst>
          </p:cNvPr>
          <p:cNvSpPr/>
          <p:nvPr/>
        </p:nvSpPr>
        <p:spPr>
          <a:xfrm>
            <a:off x="6101594" y="4469469"/>
            <a:ext cx="1157424" cy="38913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Text2Speech</a:t>
            </a:r>
          </a:p>
        </p:txBody>
      </p:sp>
      <p:cxnSp>
        <p:nvCxnSpPr>
          <p:cNvPr id="244" name="Straight Connector 55">
            <a:extLst>
              <a:ext uri="{FF2B5EF4-FFF2-40B4-BE49-F238E27FC236}">
                <a16:creationId xmlns:a16="http://schemas.microsoft.com/office/drawing/2014/main" id="{9E32A6A1-828B-AB77-D864-0491F9F74D7E}"/>
              </a:ext>
            </a:extLst>
          </p:cNvPr>
          <p:cNvCxnSpPr>
            <a:cxnSpLocks/>
            <a:stCxn id="243" idx="3"/>
            <a:endCxn id="208" idx="1"/>
          </p:cNvCxnSpPr>
          <p:nvPr/>
        </p:nvCxnSpPr>
        <p:spPr>
          <a:xfrm>
            <a:off x="7259018" y="4664037"/>
            <a:ext cx="1496156" cy="3794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45" name="ZoneTexte 18">
            <a:extLst>
              <a:ext uri="{FF2B5EF4-FFF2-40B4-BE49-F238E27FC236}">
                <a16:creationId xmlns:a16="http://schemas.microsoft.com/office/drawing/2014/main" id="{7BF59B9F-F0F8-6835-6269-7BEDA3CB03AC}"/>
              </a:ext>
            </a:extLst>
          </p:cNvPr>
          <p:cNvSpPr txBox="1"/>
          <p:nvPr/>
        </p:nvSpPr>
        <p:spPr>
          <a:xfrm>
            <a:off x="7351796" y="4412790"/>
            <a:ext cx="10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Vocal answer</a:t>
            </a:r>
          </a:p>
        </p:txBody>
      </p:sp>
      <p:pic>
        <p:nvPicPr>
          <p:cNvPr id="246" name="Graphique 37" descr="Utilisateur contour">
            <a:extLst>
              <a:ext uri="{FF2B5EF4-FFF2-40B4-BE49-F238E27FC236}">
                <a16:creationId xmlns:a16="http://schemas.microsoft.com/office/drawing/2014/main" id="{84D72EA6-4173-3AC3-E5BE-CCB93F5F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1319" y="4520384"/>
            <a:ext cx="469674" cy="469674"/>
          </a:xfrm>
          <a:prstGeom prst="rect">
            <a:avLst/>
          </a:prstGeom>
        </p:spPr>
      </p:pic>
      <p:sp>
        <p:nvSpPr>
          <p:cNvPr id="247" name="ZoneTexte 38">
            <a:extLst>
              <a:ext uri="{FF2B5EF4-FFF2-40B4-BE49-F238E27FC236}">
                <a16:creationId xmlns:a16="http://schemas.microsoft.com/office/drawing/2014/main" id="{174AEE7B-8FDA-5BF3-11D1-B02154DAA9C1}"/>
              </a:ext>
            </a:extLst>
          </p:cNvPr>
          <p:cNvSpPr txBox="1"/>
          <p:nvPr/>
        </p:nvSpPr>
        <p:spPr>
          <a:xfrm>
            <a:off x="11255373" y="48719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End-user</a:t>
            </a:r>
          </a:p>
        </p:txBody>
      </p:sp>
      <p:sp>
        <p:nvSpPr>
          <p:cNvPr id="248" name="ZoneTexte 53">
            <a:extLst>
              <a:ext uri="{FF2B5EF4-FFF2-40B4-BE49-F238E27FC236}">
                <a16:creationId xmlns:a16="http://schemas.microsoft.com/office/drawing/2014/main" id="{13DD255E-7BAD-73AE-8A3A-9EF3AEDF5E22}"/>
              </a:ext>
            </a:extLst>
          </p:cNvPr>
          <p:cNvSpPr txBox="1"/>
          <p:nvPr/>
        </p:nvSpPr>
        <p:spPr>
          <a:xfrm>
            <a:off x="5657923" y="4370565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249" name="ZoneTexte 83">
            <a:extLst>
              <a:ext uri="{FF2B5EF4-FFF2-40B4-BE49-F238E27FC236}">
                <a16:creationId xmlns:a16="http://schemas.microsoft.com/office/drawing/2014/main" id="{CF00202F-5E6C-FEA8-6C7E-1DF4675D68F2}"/>
              </a:ext>
            </a:extLst>
          </p:cNvPr>
          <p:cNvSpPr txBox="1"/>
          <p:nvPr/>
        </p:nvSpPr>
        <p:spPr>
          <a:xfrm>
            <a:off x="6311991" y="4801167"/>
            <a:ext cx="10818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GB" sz="1000" dirty="0">
                <a:solidFill>
                  <a:prstClr val="black"/>
                </a:solidFill>
                <a:latin typeface="Calibri" panose="020F0502020204030204"/>
              </a:rPr>
              <a:t>WATERMARKED</a:t>
            </a: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8CAE56E1-C22C-D267-546E-CE6AE3BF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24-Apr-15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8" grpId="0" animBg="1"/>
      <p:bldP spid="210" grpId="0"/>
      <p:bldP spid="212" grpId="0" animBg="1"/>
      <p:bldP spid="214" grpId="0"/>
      <p:bldP spid="216" grpId="0"/>
      <p:bldP spid="218" grpId="0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31" grpId="0"/>
      <p:bldP spid="232" grpId="0"/>
      <p:bldP spid="233" grpId="0" animBg="1"/>
      <p:bldP spid="237" grpId="0" animBg="1"/>
      <p:bldP spid="238" grpId="0" animBg="1"/>
      <p:bldP spid="239" grpId="0"/>
      <p:bldP spid="240" grpId="0" animBg="1"/>
      <p:bldP spid="242" grpId="0"/>
      <p:bldP spid="243" grpId="0" animBg="1"/>
      <p:bldP spid="245" grpId="0"/>
      <p:bldP spid="247" grpId="0"/>
      <p:bldP spid="248" grpId="0"/>
      <p:bldP spid="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24-Apr-15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Live demo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functionalities</a:t>
            </a:r>
            <a:endParaRPr lang="en-GB" i="1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D2D4B7A-3A1C-8770-F86E-23845BD8E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6916" r="3508" b="47827"/>
          <a:stretch/>
        </p:blipFill>
        <p:spPr>
          <a:xfrm>
            <a:off x="528238" y="2780359"/>
            <a:ext cx="8477845" cy="2333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2E13F-483B-C547-E75E-3C176DD9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75" y="3145488"/>
            <a:ext cx="2857824" cy="16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24-Apr-15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Live demo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functionalities</a:t>
            </a:r>
            <a:endParaRPr lang="en-GB" i="1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258FB9E-50CF-5011-3606-31009A9ED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7421" r="3117"/>
          <a:stretch/>
        </p:blipFill>
        <p:spPr>
          <a:xfrm>
            <a:off x="494428" y="2214753"/>
            <a:ext cx="8471141" cy="4754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60CE5-8E28-9935-213E-DB654A129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923" y="5369145"/>
            <a:ext cx="1852748" cy="134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B1C78-BD47-36FB-4FAC-08DBB157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964" y="2579882"/>
            <a:ext cx="2857824" cy="16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6186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4A3AE-D7B6-41F8-9274-D8DA583BB0BE}" vid="{C773E296-0AB3-4706-9D3F-177C67903C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277</Words>
  <Application>Microsoft Office PowerPoint</Application>
  <PresentationFormat>Widescreen</PresentationFormat>
  <Paragraphs>122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Filo</vt:lpstr>
      <vt:lpstr>An AIW for  Watermarking of Generative AI</vt:lpstr>
      <vt:lpstr>MPAI-NNW Reference Software</vt:lpstr>
      <vt:lpstr>MPAI-NNW Reference Software v1.1 Upgrading conventional MPAI workflows with watermarking functionalities</vt:lpstr>
      <vt:lpstr>MPAI-NNW Reference Software v1.1 Upgrading conventional MPAI workflows with watermarking  functionalities</vt:lpstr>
      <vt:lpstr>MPAI-NNW Reference Software v1.1 Upgrading conventional MPAI workflows with watermarking functionalities</vt:lpstr>
      <vt:lpstr>MPAI-NNW Reference Software v1.1 Upgrading conventional MPAI workflows with watermarking functionalities</vt:lpstr>
    </vt:vector>
  </TitlesOfParts>
  <Company>DISI-ISR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MPAI-NNW  Neural Networks Watermarking Call for technologies</dc:title>
  <dc:creator>Carl Dst</dc:creator>
  <cp:lastModifiedBy>Leonardo Chiariglione</cp:lastModifiedBy>
  <cp:revision>97</cp:revision>
  <dcterms:created xsi:type="dcterms:W3CDTF">2022-07-05T17:14:26Z</dcterms:created>
  <dcterms:modified xsi:type="dcterms:W3CDTF">2024-04-15T19:39:23Z</dcterms:modified>
</cp:coreProperties>
</file>