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4"/>
  </p:sldMasterIdLst>
  <p:notesMasterIdLst>
    <p:notesMasterId r:id="rId15"/>
  </p:notesMasterIdLst>
  <p:sldIdLst>
    <p:sldId id="1046" r:id="rId5"/>
    <p:sldId id="2701" r:id="rId6"/>
    <p:sldId id="2704" r:id="rId7"/>
    <p:sldId id="2703" r:id="rId8"/>
    <p:sldId id="2697" r:id="rId9"/>
    <p:sldId id="2690" r:id="rId10"/>
    <p:sldId id="2684" r:id="rId11"/>
    <p:sldId id="2692" r:id="rId12"/>
    <p:sldId id="2693" r:id="rId13"/>
    <p:sldId id="270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8DBB"/>
    <a:srgbClr val="ACD6E5"/>
    <a:srgbClr val="83D2F0"/>
    <a:srgbClr val="00B050"/>
    <a:srgbClr val="CDD1DC"/>
    <a:srgbClr val="E8E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E1E52E-A576-482C-8049-476EC2C946A3}" v="6" dt="2024-04-15T09:24:41.1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1" autoAdjust="0"/>
    <p:restoredTop sz="92448" autoAdjust="0"/>
  </p:normalViewPr>
  <p:slideViewPr>
    <p:cSldViewPr snapToGrid="0">
      <p:cViewPr varScale="1">
        <p:scale>
          <a:sx n="106" d="100"/>
          <a:sy n="106" d="100"/>
        </p:scale>
        <p:origin x="144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44BED-0306-421B-96EC-473715794E1B}" type="datetimeFigureOut">
              <a:rPr lang="it-IT" smtClean="0"/>
              <a:t>15/04/2024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7A9E7-FEC4-44CE-996C-D46F21CEDDAE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46970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8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Aptos" panose="020B00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DB062-950D-4DC9-93CF-C4405BEE7C00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147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7A9E7-FEC4-44CE-996C-D46F21CEDDAE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58060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7A9E7-FEC4-44CE-996C-D46F21CEDDAE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45155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7A9E7-FEC4-44CE-996C-D46F21CEDDAE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80547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7A9E7-FEC4-44CE-996C-D46F21CEDDAE}" type="slidenum">
              <a:rPr lang="it-IT" smtClean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9029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7A9E7-FEC4-44CE-996C-D46F21CEDDAE}" type="slidenum">
              <a:rPr lang="it-IT" smtClean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40811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7A9E7-FEC4-44CE-996C-D46F21CEDDAE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79470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/>
          </a:p>
        </p:txBody>
      </p:sp>
      <p:pic>
        <p:nvPicPr>
          <p:cNvPr id="11" name="Immagine 10" descr="Immagine che contiene testo, persona, mano&#10;&#10;Descrizione generata automaticamente">
            <a:extLst>
              <a:ext uri="{FF2B5EF4-FFF2-40B4-BE49-F238E27FC236}">
                <a16:creationId xmlns:a16="http://schemas.microsoft.com/office/drawing/2014/main" id="{2BF849D0-0CC3-4E7E-B491-7996737154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212" y="0"/>
            <a:ext cx="12024828" cy="2306866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9DD7281-BA65-C815-B63F-B9461D75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031" y="6458428"/>
            <a:ext cx="968089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2023/03/31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69BD818-05FF-E809-A56A-9BFE96420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7351" y="6437801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AA88B21B-2ED2-3011-B94B-6A16278993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16815" y="6042985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748" y="609600"/>
            <a:ext cx="97331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10748" y="3505199"/>
            <a:ext cx="9300818" cy="73880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0748" y="4354046"/>
            <a:ext cx="999386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0E0E3FB-5D7A-4F5E-FD72-C1F51DE469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031" y="6458428"/>
            <a:ext cx="968089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2023/03/31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D305EA6-CE62-E835-8508-A880E9604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7351" y="6437801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6787F59A-79E0-EA17-418F-CF6C0FE83D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6815" y="6042985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40F9DF0-33DE-692D-A35A-4C9AC2E047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031" y="6458428"/>
            <a:ext cx="968089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2023/03/31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31B6EA4-70AB-A6C3-D098-2393F900E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7351" y="6437801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C7C5F9BB-F7B2-742B-C640-3E8C058B96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6815" y="6042985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F94F0D3-A7EA-FE4D-0296-D7CB487273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031" y="6458428"/>
            <a:ext cx="968089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2023/03/31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1B5990F-C2C1-3C01-7C90-A5941AFF2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7351" y="6437801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58BACD-F832-F811-EDF7-CCA498BA2B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6815" y="6042985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9A950FF-3E9E-D373-81DC-68A71058E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031" y="6458428"/>
            <a:ext cx="968089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2023/03/31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59031BE-3B6A-3DD7-F0B3-B409869EE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7351" y="6437801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459C0730-5EC3-7BA6-7056-5D910A2C70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6815" y="6042985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027" y="624110"/>
            <a:ext cx="10202586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026" y="1904999"/>
            <a:ext cx="10202586" cy="450573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2AEEAB7-0068-BFF0-3552-33A40307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031" y="6458428"/>
            <a:ext cx="968089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2023/03/31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9872378-FB29-14EC-5C29-D9270E3A6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7351" y="6437801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AEB5BA72-C385-B528-1F4C-32C9DAB1F8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6815" y="6042985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930" y="2058750"/>
            <a:ext cx="10023681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0930" y="3530129"/>
            <a:ext cx="1002368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9031" y="6458428"/>
            <a:ext cx="968089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2023/03/31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67351" y="6437801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Immagine 7" descr="Immagine che contiene testo, persona, mano&#10;&#10;Descrizione generata automaticamente">
            <a:extLst>
              <a:ext uri="{FF2B5EF4-FFF2-40B4-BE49-F238E27FC236}">
                <a16:creationId xmlns:a16="http://schemas.microsoft.com/office/drawing/2014/main" id="{7A04E972-9E8C-40D1-AA2C-8CE104ECB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212" y="0"/>
            <a:ext cx="12024828" cy="2306866"/>
          </a:xfrm>
          <a:prstGeom prst="rect">
            <a:avLst/>
          </a:prstGeom>
        </p:spPr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C4849C46-B45C-7CEB-FB2D-02225E153C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16815" y="6042985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1904" y="1905000"/>
            <a:ext cx="5059017" cy="455342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0921" y="1904999"/>
            <a:ext cx="5123689" cy="455342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43BCAE7-E9AE-3E3D-465D-1F5FC73CF1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031" y="6458428"/>
            <a:ext cx="968089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2023/03/31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0C88D8A-17B3-E4D2-F90E-FEB10C8ED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7351" y="6437801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FB68D966-3350-4CD2-B498-40B1AE2D1E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6815" y="6042985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90707" y="6487604"/>
            <a:ext cx="779767" cy="37039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2023/03/31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195756" y="6492875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1AFC8385-D5CA-12F6-7186-B57902B79F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6815" y="6042985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C251B92-46AF-E048-B44A-7F712549FF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031" y="6458428"/>
            <a:ext cx="968089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2023/03/31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2F35B-6773-A5D5-7B8F-6CE223335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7351" y="6437801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04EE744B-6B6C-E184-59C7-83FDC36E8B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6815" y="6042985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174" y="446088"/>
            <a:ext cx="4653237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601234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1174" y="1598612"/>
            <a:ext cx="4653237" cy="4813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E82779F-AD61-4C1D-0FF0-EA73B6161B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031" y="6458428"/>
            <a:ext cx="968089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2023/03/31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0B7EE99-96A4-3077-86E1-C3F316C15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7351" y="6437801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1722" y="4800600"/>
            <a:ext cx="10152891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51722" y="634965"/>
            <a:ext cx="1015289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1290CE6-7311-56C8-7FB3-14F1268C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031" y="6458428"/>
            <a:ext cx="968089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2023/03/31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36DD186-AF0C-C1D3-0CAE-728BA7560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7351" y="6437801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992" y="609600"/>
            <a:ext cx="10033620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1418" y="4354046"/>
            <a:ext cx="10103194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37B546C-5E52-CC0F-6695-EAFFE6E5EB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031" y="6458428"/>
            <a:ext cx="968089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2023/03/31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6E0D185-5924-603F-C320-D42848208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7351" y="6437801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4E2D24FE-D459-E8CD-B95C-84020541D0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6815" y="6042985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lumMod val="120000"/>
                <a:alpha val="8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1532" y="1905000"/>
            <a:ext cx="10183080" cy="4553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F2EA3A01-28AF-46A8-4B4D-9289BC338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9031" y="6458428"/>
            <a:ext cx="968089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2023/03/31</a:t>
            </a:r>
          </a:p>
        </p:txBody>
      </p:sp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92E4ABF2-7922-BFF1-00BA-322F4F460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67351" y="6437801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4">
              <a:lumMod val="50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EC880AF-2D9A-D9B0-96AA-DD347C21BF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8599" y="2887902"/>
            <a:ext cx="9628042" cy="2024404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Neural Network Watermarking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7C9B92D-F2D8-DEA1-24FD-C11E6319B339}"/>
              </a:ext>
            </a:extLst>
          </p:cNvPr>
          <p:cNvSpPr txBox="1">
            <a:spLocks/>
          </p:cNvSpPr>
          <p:nvPr/>
        </p:nvSpPr>
        <p:spPr>
          <a:xfrm>
            <a:off x="6789743" y="4632160"/>
            <a:ext cx="4996328" cy="10682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>
                <a:solidFill>
                  <a:schemeClr val="tx1"/>
                </a:solidFill>
              </a:rPr>
              <a:t>.</a:t>
            </a:r>
            <a:endParaRPr lang="en-GB" sz="1700" dirty="0">
              <a:solidFill>
                <a:schemeClr val="tx1"/>
              </a:solidFill>
            </a:endParaRP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FD7BAE80-F767-9F0A-48F2-A9B321FF86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1247" y="4912306"/>
            <a:ext cx="9853365" cy="991356"/>
          </a:xfrm>
        </p:spPr>
        <p:txBody>
          <a:bodyPr>
            <a:normAutofit/>
          </a:bodyPr>
          <a:lstStyle/>
          <a:p>
            <a:pPr algn="ctr"/>
            <a:r>
              <a:rPr lang="en-GB" sz="2400" dirty="0"/>
              <a:t>2023/04/16 T15:00UTC</a:t>
            </a:r>
          </a:p>
          <a:p>
            <a:pPr algn="ctr"/>
            <a:r>
              <a:rPr lang="en-GB" sz="2400" dirty="0"/>
              <a:t>http://nnw.mpai.community </a:t>
            </a:r>
            <a:endParaRPr lang="en-150" sz="2400"/>
          </a:p>
        </p:txBody>
      </p:sp>
      <p:sp>
        <p:nvSpPr>
          <p:cNvPr id="2" name="Date Placeholder 5">
            <a:extLst>
              <a:ext uri="{FF2B5EF4-FFF2-40B4-BE49-F238E27FC236}">
                <a16:creationId xmlns:a16="http://schemas.microsoft.com/office/drawing/2014/main" id="{698503FC-DF1E-A726-AE52-5A2CFD1F0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fld id="{DDA5EF4C-C5A2-446D-A1E6-822FFAFB143B}" type="datetime5">
              <a:rPr lang="en-US" smtClean="0"/>
              <a:t>15-Apr-24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264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DAD30-7A72-4264-2153-1D55E397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BDE44-17EF-2030-4F4F-73423260C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What we did:</a:t>
            </a:r>
          </a:p>
          <a:p>
            <a:r>
              <a:rPr lang="en-US" b="1" dirty="0"/>
              <a:t>Successfully watermarked Tiny NN model</a:t>
            </a:r>
          </a:p>
          <a:p>
            <a:pPr marL="0" indent="0">
              <a:buNone/>
            </a:pPr>
            <a:r>
              <a:rPr lang="en-US" sz="1600" dirty="0"/>
              <a:t>What we demonstrated:</a:t>
            </a:r>
          </a:p>
          <a:p>
            <a:r>
              <a:rPr lang="en-US" b="1" dirty="0"/>
              <a:t>Watermarked NN deployment on the MCU does not need extra resources </a:t>
            </a:r>
            <a:r>
              <a:rPr lang="en-US" dirty="0"/>
              <a:t>with respect to the unwatermarked NN</a:t>
            </a:r>
          </a:p>
          <a:p>
            <a:r>
              <a:rPr lang="en-US" b="1" dirty="0"/>
              <a:t>Ownership can be proved: the watermark was detected </a:t>
            </a:r>
            <a:r>
              <a:rPr lang="en-US" dirty="0"/>
              <a:t>in the model </a:t>
            </a:r>
            <a:r>
              <a:rPr lang="en-US" b="1" dirty="0"/>
              <a:t>with and without MPAI attack simulations </a:t>
            </a:r>
            <a:r>
              <a:rPr lang="en-US" dirty="0"/>
              <a:t>until the test set accuracy dropped therefore</a:t>
            </a:r>
            <a:endParaRPr lang="en-US" b="1" dirty="0"/>
          </a:p>
          <a:p>
            <a:pPr marL="0" indent="0">
              <a:buNone/>
            </a:pPr>
            <a:r>
              <a:rPr lang="en-US" sz="1600" dirty="0"/>
              <a:t>How you can replicate:</a:t>
            </a:r>
          </a:p>
          <a:p>
            <a:r>
              <a:rPr lang="en-US" dirty="0"/>
              <a:t>What is required to make this project </a:t>
            </a:r>
            <a:r>
              <a:rPr lang="en-US" b="1" dirty="0"/>
              <a:t>replicable in one Python Notebook</a:t>
            </a:r>
            <a:br>
              <a:rPr lang="en-US" b="1" dirty="0"/>
            </a:br>
            <a:br>
              <a:rPr lang="en-US" b="1" dirty="0"/>
            </a:br>
            <a:endParaRPr lang="en-US" b="1" dirty="0"/>
          </a:p>
          <a:p>
            <a:pPr marL="0" indent="0" algn="ctr">
              <a:buNone/>
            </a:pPr>
            <a:r>
              <a:rPr lang="en-US" sz="3600" b="1" dirty="0"/>
              <a:t> THANKS FOR YOUR ATTENTION</a:t>
            </a:r>
          </a:p>
          <a:p>
            <a:endParaRPr lang="en-US" sz="1800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B479A-68BF-575C-E78A-ECE76A8C6A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031" y="6458428"/>
            <a:ext cx="1068878" cy="365125"/>
          </a:xfrm>
        </p:spPr>
        <p:txBody>
          <a:bodyPr/>
          <a:lstStyle/>
          <a:p>
            <a:r>
              <a:rPr lang="en-US" dirty="0"/>
              <a:t>2023/03/31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CEEC16-738E-480C-4145-BEDAA63E9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249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FE994-25D0-BBB6-CBF6-886ABA74E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979" y="128835"/>
            <a:ext cx="12032967" cy="1280890"/>
          </a:xfrm>
        </p:spPr>
        <p:txBody>
          <a:bodyPr/>
          <a:lstStyle/>
          <a:p>
            <a:pPr algn="ctr"/>
            <a:r>
              <a:rPr lang="en-US" dirty="0"/>
              <a:t>From a Centralized Intelligence</a:t>
            </a:r>
            <a:br>
              <a:rPr lang="en-US" dirty="0"/>
            </a:br>
            <a:r>
              <a:rPr lang="en-US" dirty="0"/>
              <a:t>to a Distributed Intelligence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EBF44-16A1-1589-9FDF-32F1A016CC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031" y="6458428"/>
            <a:ext cx="1003565" cy="365125"/>
          </a:xfrm>
        </p:spPr>
        <p:txBody>
          <a:bodyPr/>
          <a:lstStyle/>
          <a:p>
            <a:r>
              <a:rPr lang="en-US" dirty="0"/>
              <a:t>2023/03/31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EE2797-E710-7734-DF5C-16B183039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3A59F444-8B80-2B2C-4DE2-292A257FD7C5}"/>
              </a:ext>
            </a:extLst>
          </p:cNvPr>
          <p:cNvGrpSpPr/>
          <p:nvPr/>
        </p:nvGrpSpPr>
        <p:grpSpPr>
          <a:xfrm>
            <a:off x="671955" y="1415138"/>
            <a:ext cx="4875155" cy="4747541"/>
            <a:chOff x="580763" y="1448891"/>
            <a:chExt cx="4875155" cy="474754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03E02B3-3191-BF39-5DBB-658A63BBDB72}"/>
                </a:ext>
              </a:extLst>
            </p:cNvPr>
            <p:cNvGrpSpPr/>
            <p:nvPr/>
          </p:nvGrpSpPr>
          <p:grpSpPr>
            <a:xfrm>
              <a:off x="580763" y="1448891"/>
              <a:ext cx="4875155" cy="2708370"/>
              <a:chOff x="1641219" y="1951465"/>
              <a:chExt cx="4875155" cy="2708370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9E01EF2D-BB46-6E9B-26CF-6A4396EC1976}"/>
                  </a:ext>
                </a:extLst>
              </p:cNvPr>
              <p:cNvSpPr/>
              <p:nvPr/>
            </p:nvSpPr>
            <p:spPr>
              <a:xfrm>
                <a:off x="1731328" y="2751490"/>
                <a:ext cx="72278" cy="73152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0CB5AFFB-E640-CF68-A09E-F08C8A43A552}"/>
                  </a:ext>
                </a:extLst>
              </p:cNvPr>
              <p:cNvSpPr/>
              <p:nvPr/>
            </p:nvSpPr>
            <p:spPr>
              <a:xfrm>
                <a:off x="1731328" y="2941428"/>
                <a:ext cx="72278" cy="73152"/>
              </a:xfrm>
              <a:prstGeom prst="ellipse">
                <a:avLst/>
              </a:prstGeom>
              <a:solidFill>
                <a:srgbClr val="83D2F0"/>
              </a:solidFill>
              <a:ln>
                <a:solidFill>
                  <a:srgbClr val="83D2F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2C71427-A55C-6567-5B74-1ACACEDF8B3A}"/>
                  </a:ext>
                </a:extLst>
              </p:cNvPr>
              <p:cNvSpPr txBox="1"/>
              <p:nvPr/>
            </p:nvSpPr>
            <p:spPr>
              <a:xfrm>
                <a:off x="1751725" y="2645054"/>
                <a:ext cx="17157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Application</a:t>
                </a:r>
              </a:p>
              <a:p>
                <a:r>
                  <a:rPr lang="en-US" sz="1200" dirty="0"/>
                  <a:t>Artificial Intelligence</a:t>
                </a:r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7B09575E-F2EF-C43A-980F-1D619E68E8EF}"/>
                  </a:ext>
                </a:extLst>
              </p:cNvPr>
              <p:cNvGrpSpPr/>
              <p:nvPr/>
            </p:nvGrpSpPr>
            <p:grpSpPr>
              <a:xfrm>
                <a:off x="1641219" y="1951465"/>
                <a:ext cx="4875155" cy="2708370"/>
                <a:chOff x="1641219" y="1951465"/>
                <a:chExt cx="4875155" cy="2708370"/>
              </a:xfrm>
            </p:grpSpPr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47C9F5D1-5A4F-DA84-13A9-4FFA82124D18}"/>
                    </a:ext>
                  </a:extLst>
                </p:cNvPr>
                <p:cNvGrpSpPr/>
                <p:nvPr/>
              </p:nvGrpSpPr>
              <p:grpSpPr>
                <a:xfrm>
                  <a:off x="1641219" y="1951465"/>
                  <a:ext cx="4875155" cy="2708370"/>
                  <a:chOff x="1641219" y="1951465"/>
                  <a:chExt cx="4875155" cy="2708370"/>
                </a:xfrm>
              </p:grpSpPr>
              <p:sp>
                <p:nvSpPr>
                  <p:cNvPr id="52" name="Rectangle: Rounded Corners 51">
                    <a:extLst>
                      <a:ext uri="{FF2B5EF4-FFF2-40B4-BE49-F238E27FC236}">
                        <a16:creationId xmlns:a16="http://schemas.microsoft.com/office/drawing/2014/main" id="{97BACF14-5CC1-89E7-B50F-1B40B0E6394D}"/>
                      </a:ext>
                    </a:extLst>
                  </p:cNvPr>
                  <p:cNvSpPr/>
                  <p:nvPr/>
                </p:nvSpPr>
                <p:spPr>
                  <a:xfrm>
                    <a:off x="2634423" y="3479618"/>
                    <a:ext cx="968188" cy="363070"/>
                  </a:xfrm>
                  <a:prstGeom prst="roundRect">
                    <a:avLst/>
                  </a:prstGeom>
                  <a:noFill/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>
                        <a:solidFill>
                          <a:schemeClr val="tx2"/>
                        </a:solidFill>
                      </a:rPr>
                      <a:t>Gateway</a:t>
                    </a:r>
                  </a:p>
                </p:txBody>
              </p:sp>
              <p:sp>
                <p:nvSpPr>
                  <p:cNvPr id="53" name="Rectangle: Rounded Corners 52">
                    <a:extLst>
                      <a:ext uri="{FF2B5EF4-FFF2-40B4-BE49-F238E27FC236}">
                        <a16:creationId xmlns:a16="http://schemas.microsoft.com/office/drawing/2014/main" id="{AAB2FBD0-D924-EAAD-8969-496833566184}"/>
                      </a:ext>
                    </a:extLst>
                  </p:cNvPr>
                  <p:cNvSpPr/>
                  <p:nvPr/>
                </p:nvSpPr>
                <p:spPr>
                  <a:xfrm>
                    <a:off x="4059620" y="3479618"/>
                    <a:ext cx="968188" cy="363070"/>
                  </a:xfrm>
                  <a:prstGeom prst="roundRect">
                    <a:avLst/>
                  </a:prstGeom>
                  <a:noFill/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>
                        <a:solidFill>
                          <a:schemeClr val="tx2"/>
                        </a:solidFill>
                      </a:rPr>
                      <a:t>Gateway</a:t>
                    </a:r>
                  </a:p>
                </p:txBody>
              </p:sp>
              <p:sp>
                <p:nvSpPr>
                  <p:cNvPr id="54" name="Rectangle: Rounded Corners 53">
                    <a:extLst>
                      <a:ext uri="{FF2B5EF4-FFF2-40B4-BE49-F238E27FC236}">
                        <a16:creationId xmlns:a16="http://schemas.microsoft.com/office/drawing/2014/main" id="{993C59C7-CE87-35F6-87F4-1E0F091FA902}"/>
                      </a:ext>
                    </a:extLst>
                  </p:cNvPr>
                  <p:cNvSpPr/>
                  <p:nvPr/>
                </p:nvSpPr>
                <p:spPr>
                  <a:xfrm>
                    <a:off x="5319187" y="3479618"/>
                    <a:ext cx="968188" cy="363070"/>
                  </a:xfrm>
                  <a:prstGeom prst="roundRect">
                    <a:avLst/>
                  </a:prstGeom>
                  <a:noFill/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>
                        <a:solidFill>
                          <a:schemeClr val="tx2"/>
                        </a:solidFill>
                      </a:rPr>
                      <a:t>Gateway</a:t>
                    </a:r>
                  </a:p>
                </p:txBody>
              </p:sp>
              <p:sp>
                <p:nvSpPr>
                  <p:cNvPr id="56" name="Rectangle: Rounded Corners 55">
                    <a:extLst>
                      <a:ext uri="{FF2B5EF4-FFF2-40B4-BE49-F238E27FC236}">
                        <a16:creationId xmlns:a16="http://schemas.microsoft.com/office/drawing/2014/main" id="{A3185CCD-2699-E8E6-6C36-79092B2B7C3A}"/>
                      </a:ext>
                    </a:extLst>
                  </p:cNvPr>
                  <p:cNvSpPr/>
                  <p:nvPr/>
                </p:nvSpPr>
                <p:spPr>
                  <a:xfrm>
                    <a:off x="1819045" y="4295063"/>
                    <a:ext cx="1044388" cy="363070"/>
                  </a:xfrm>
                  <a:prstGeom prst="roundRect">
                    <a:avLst/>
                  </a:prstGeom>
                  <a:noFill/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>
                        <a:solidFill>
                          <a:schemeClr val="tx2"/>
                        </a:solidFill>
                      </a:rPr>
                      <a:t>Sense&amp;Act</a:t>
                    </a:r>
                  </a:p>
                  <a:p>
                    <a:pPr algn="ctr"/>
                    <a:r>
                      <a:rPr lang="en-US" sz="1200" dirty="0">
                        <a:solidFill>
                          <a:schemeClr val="tx2"/>
                        </a:solidFill>
                      </a:rPr>
                      <a:t>Unit</a:t>
                    </a:r>
                  </a:p>
                </p:txBody>
              </p:sp>
              <p:sp>
                <p:nvSpPr>
                  <p:cNvPr id="57" name="Rectangle: Rounded Corners 56">
                    <a:extLst>
                      <a:ext uri="{FF2B5EF4-FFF2-40B4-BE49-F238E27FC236}">
                        <a16:creationId xmlns:a16="http://schemas.microsoft.com/office/drawing/2014/main" id="{26530208-0DE7-2049-1403-B9F510A21A2B}"/>
                      </a:ext>
                    </a:extLst>
                  </p:cNvPr>
                  <p:cNvSpPr/>
                  <p:nvPr/>
                </p:nvSpPr>
                <p:spPr>
                  <a:xfrm>
                    <a:off x="2973215" y="4293443"/>
                    <a:ext cx="1044388" cy="363070"/>
                  </a:xfrm>
                  <a:prstGeom prst="roundRect">
                    <a:avLst/>
                  </a:prstGeom>
                  <a:noFill/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>
                        <a:solidFill>
                          <a:schemeClr val="tx2"/>
                        </a:solidFill>
                      </a:rPr>
                      <a:t>Sense&amp;Act</a:t>
                    </a:r>
                  </a:p>
                  <a:p>
                    <a:pPr algn="ctr"/>
                    <a:r>
                      <a:rPr lang="en-US" sz="1200" dirty="0">
                        <a:solidFill>
                          <a:schemeClr val="tx2"/>
                        </a:solidFill>
                      </a:rPr>
                      <a:t>Unit</a:t>
                    </a:r>
                  </a:p>
                </p:txBody>
              </p:sp>
              <p:sp>
                <p:nvSpPr>
                  <p:cNvPr id="58" name="Rectangle: Rounded Corners 57">
                    <a:extLst>
                      <a:ext uri="{FF2B5EF4-FFF2-40B4-BE49-F238E27FC236}">
                        <a16:creationId xmlns:a16="http://schemas.microsoft.com/office/drawing/2014/main" id="{B328606F-237E-196F-938D-929EAA5AD068}"/>
                      </a:ext>
                    </a:extLst>
                  </p:cNvPr>
                  <p:cNvSpPr/>
                  <p:nvPr/>
                </p:nvSpPr>
                <p:spPr>
                  <a:xfrm>
                    <a:off x="4317816" y="4296765"/>
                    <a:ext cx="1044388" cy="363070"/>
                  </a:xfrm>
                  <a:prstGeom prst="roundRect">
                    <a:avLst/>
                  </a:prstGeom>
                  <a:noFill/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>
                        <a:solidFill>
                          <a:schemeClr val="tx2"/>
                        </a:solidFill>
                      </a:rPr>
                      <a:t>Sense&amp;Act</a:t>
                    </a:r>
                  </a:p>
                  <a:p>
                    <a:pPr algn="ctr"/>
                    <a:r>
                      <a:rPr lang="en-US" sz="1200" dirty="0">
                        <a:solidFill>
                          <a:schemeClr val="tx2"/>
                        </a:solidFill>
                      </a:rPr>
                      <a:t>Unit</a:t>
                    </a:r>
                  </a:p>
                </p:txBody>
              </p:sp>
              <p:sp>
                <p:nvSpPr>
                  <p:cNvPr id="59" name="Rectangle: Rounded Corners 58">
                    <a:extLst>
                      <a:ext uri="{FF2B5EF4-FFF2-40B4-BE49-F238E27FC236}">
                        <a16:creationId xmlns:a16="http://schemas.microsoft.com/office/drawing/2014/main" id="{B0084092-E567-E684-EB2D-4BF87A3E2F85}"/>
                      </a:ext>
                    </a:extLst>
                  </p:cNvPr>
                  <p:cNvSpPr/>
                  <p:nvPr/>
                </p:nvSpPr>
                <p:spPr>
                  <a:xfrm>
                    <a:off x="5471986" y="4293443"/>
                    <a:ext cx="1044388" cy="363070"/>
                  </a:xfrm>
                  <a:prstGeom prst="roundRect">
                    <a:avLst/>
                  </a:prstGeom>
                  <a:noFill/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>
                        <a:solidFill>
                          <a:schemeClr val="tx2"/>
                        </a:solidFill>
                      </a:rPr>
                      <a:t>Sense&amp;Act</a:t>
                    </a:r>
                  </a:p>
                  <a:p>
                    <a:pPr algn="ctr"/>
                    <a:r>
                      <a:rPr lang="en-US" sz="1200" dirty="0">
                        <a:solidFill>
                          <a:schemeClr val="tx2"/>
                        </a:solidFill>
                      </a:rPr>
                      <a:t>Unit</a:t>
                    </a:r>
                  </a:p>
                </p:txBody>
              </p:sp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A68916B0-3768-5CF7-6695-CB839E883D9D}"/>
                      </a:ext>
                    </a:extLst>
                  </p:cNvPr>
                  <p:cNvSpPr txBox="1"/>
                  <p:nvPr/>
                </p:nvSpPr>
                <p:spPr>
                  <a:xfrm>
                    <a:off x="1641219" y="1951465"/>
                    <a:ext cx="1976950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b="1" dirty="0"/>
                      <a:t>Centralized Intelligence</a:t>
                    </a:r>
                  </a:p>
                </p:txBody>
              </p:sp>
              <p:sp>
                <p:nvSpPr>
                  <p:cNvPr id="61" name="Oval 60">
                    <a:extLst>
                      <a:ext uri="{FF2B5EF4-FFF2-40B4-BE49-F238E27FC236}">
                        <a16:creationId xmlns:a16="http://schemas.microsoft.com/office/drawing/2014/main" id="{9D407DC6-DB50-D502-DBC1-63AF1A423F26}"/>
                      </a:ext>
                    </a:extLst>
                  </p:cNvPr>
                  <p:cNvSpPr/>
                  <p:nvPr/>
                </p:nvSpPr>
                <p:spPr>
                  <a:xfrm>
                    <a:off x="4346960" y="2850382"/>
                    <a:ext cx="72278" cy="73152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2" name="Oval 61">
                    <a:extLst>
                      <a:ext uri="{FF2B5EF4-FFF2-40B4-BE49-F238E27FC236}">
                        <a16:creationId xmlns:a16="http://schemas.microsoft.com/office/drawing/2014/main" id="{A8E279D9-41ED-9CD1-B5D2-D5C9C7E6B878}"/>
                      </a:ext>
                    </a:extLst>
                  </p:cNvPr>
                  <p:cNvSpPr/>
                  <p:nvPr/>
                </p:nvSpPr>
                <p:spPr>
                  <a:xfrm>
                    <a:off x="4346960" y="2970790"/>
                    <a:ext cx="72278" cy="73152"/>
                  </a:xfrm>
                  <a:prstGeom prst="ellipse">
                    <a:avLst/>
                  </a:prstGeom>
                  <a:solidFill>
                    <a:srgbClr val="83D2F0"/>
                  </a:solidFill>
                  <a:ln>
                    <a:solidFill>
                      <a:srgbClr val="83D2F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63" name="Straight Arrow Connector 62">
                    <a:extLst>
                      <a:ext uri="{FF2B5EF4-FFF2-40B4-BE49-F238E27FC236}">
                        <a16:creationId xmlns:a16="http://schemas.microsoft.com/office/drawing/2014/main" id="{27876A25-7F6C-BFCB-278D-9F70A924E270}"/>
                      </a:ext>
                    </a:extLst>
                  </p:cNvPr>
                  <p:cNvCxnSpPr>
                    <a:cxnSpLocks/>
                    <a:stCxn id="52" idx="2"/>
                    <a:endCxn id="57" idx="0"/>
                  </p:cNvCxnSpPr>
                  <p:nvPr/>
                </p:nvCxnSpPr>
                <p:spPr>
                  <a:xfrm>
                    <a:off x="3118517" y="3842688"/>
                    <a:ext cx="376892" cy="450755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Arrow Connector 63">
                    <a:extLst>
                      <a:ext uri="{FF2B5EF4-FFF2-40B4-BE49-F238E27FC236}">
                        <a16:creationId xmlns:a16="http://schemas.microsoft.com/office/drawing/2014/main" id="{D3D3C8A9-10B1-486A-86E0-162A677B891D}"/>
                      </a:ext>
                    </a:extLst>
                  </p:cNvPr>
                  <p:cNvCxnSpPr>
                    <a:cxnSpLocks/>
                    <a:stCxn id="52" idx="2"/>
                    <a:endCxn id="56" idx="0"/>
                  </p:cNvCxnSpPr>
                  <p:nvPr/>
                </p:nvCxnSpPr>
                <p:spPr>
                  <a:xfrm flipH="1">
                    <a:off x="2341239" y="3842688"/>
                    <a:ext cx="777278" cy="452375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Arrow Connector 64">
                    <a:extLst>
                      <a:ext uri="{FF2B5EF4-FFF2-40B4-BE49-F238E27FC236}">
                        <a16:creationId xmlns:a16="http://schemas.microsoft.com/office/drawing/2014/main" id="{3C1AE207-F44F-D876-69F4-E4E56E068B46}"/>
                      </a:ext>
                    </a:extLst>
                  </p:cNvPr>
                  <p:cNvCxnSpPr>
                    <a:cxnSpLocks/>
                    <a:stCxn id="58" idx="0"/>
                    <a:endCxn id="53" idx="2"/>
                  </p:cNvCxnSpPr>
                  <p:nvPr/>
                </p:nvCxnSpPr>
                <p:spPr>
                  <a:xfrm flipH="1" flipV="1">
                    <a:off x="4543714" y="3842688"/>
                    <a:ext cx="296296" cy="454077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Arrow Connector 65">
                    <a:extLst>
                      <a:ext uri="{FF2B5EF4-FFF2-40B4-BE49-F238E27FC236}">
                        <a16:creationId xmlns:a16="http://schemas.microsoft.com/office/drawing/2014/main" id="{17C1C2F6-73EF-0DA5-9B44-837F3672F0DE}"/>
                      </a:ext>
                    </a:extLst>
                  </p:cNvPr>
                  <p:cNvCxnSpPr>
                    <a:cxnSpLocks/>
                    <a:stCxn id="59" idx="0"/>
                    <a:endCxn id="54" idx="2"/>
                  </p:cNvCxnSpPr>
                  <p:nvPr/>
                </p:nvCxnSpPr>
                <p:spPr>
                  <a:xfrm flipH="1" flipV="1">
                    <a:off x="5803281" y="3842688"/>
                    <a:ext cx="190899" cy="450755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Arrow Connector 66">
                    <a:extLst>
                      <a:ext uri="{FF2B5EF4-FFF2-40B4-BE49-F238E27FC236}">
                        <a16:creationId xmlns:a16="http://schemas.microsoft.com/office/drawing/2014/main" id="{73DAE370-D32C-586C-E0BD-FCD15141468B}"/>
                      </a:ext>
                    </a:extLst>
                  </p:cNvPr>
                  <p:cNvCxnSpPr>
                    <a:cxnSpLocks/>
                    <a:stCxn id="52" idx="0"/>
                  </p:cNvCxnSpPr>
                  <p:nvPr/>
                </p:nvCxnSpPr>
                <p:spPr>
                  <a:xfrm flipV="1">
                    <a:off x="3118517" y="3141652"/>
                    <a:ext cx="661734" cy="337966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Arrow Connector 67">
                    <a:extLst>
                      <a:ext uri="{FF2B5EF4-FFF2-40B4-BE49-F238E27FC236}">
                        <a16:creationId xmlns:a16="http://schemas.microsoft.com/office/drawing/2014/main" id="{36815563-6610-57CF-E5B2-B53A296E0C0B}"/>
                      </a:ext>
                    </a:extLst>
                  </p:cNvPr>
                  <p:cNvCxnSpPr>
                    <a:cxnSpLocks/>
                    <a:stCxn id="53" idx="0"/>
                  </p:cNvCxnSpPr>
                  <p:nvPr/>
                </p:nvCxnSpPr>
                <p:spPr>
                  <a:xfrm flipH="1" flipV="1">
                    <a:off x="4326146" y="3147067"/>
                    <a:ext cx="217568" cy="332551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Arrow Connector 68">
                    <a:extLst>
                      <a:ext uri="{FF2B5EF4-FFF2-40B4-BE49-F238E27FC236}">
                        <a16:creationId xmlns:a16="http://schemas.microsoft.com/office/drawing/2014/main" id="{AEDED3EA-1F95-E24A-FEA5-42BF3D3CE5F7}"/>
                      </a:ext>
                    </a:extLst>
                  </p:cNvPr>
                  <p:cNvCxnSpPr>
                    <a:cxnSpLocks/>
                    <a:stCxn id="54" idx="0"/>
                  </p:cNvCxnSpPr>
                  <p:nvPr/>
                </p:nvCxnSpPr>
                <p:spPr>
                  <a:xfrm flipH="1" flipV="1">
                    <a:off x="4721354" y="3121961"/>
                    <a:ext cx="1081927" cy="357657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51" name="Content Placeholder 9" descr="Cloud outline">
                  <a:extLst>
                    <a:ext uri="{FF2B5EF4-FFF2-40B4-BE49-F238E27FC236}">
                      <a16:creationId xmlns:a16="http://schemas.microsoft.com/office/drawing/2014/main" id="{7059C5F9-F506-DF7F-5EA2-3CE25FB6E7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18124" y="2329062"/>
                  <a:ext cx="1038272" cy="103827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F7FF85F4-8DBA-757A-C6A0-13EEF29D8994}"/>
                </a:ext>
              </a:extLst>
            </p:cNvPr>
            <p:cNvGrpSpPr/>
            <p:nvPr/>
          </p:nvGrpSpPr>
          <p:grpSpPr>
            <a:xfrm>
              <a:off x="1196501" y="4363394"/>
              <a:ext cx="3960606" cy="1833038"/>
              <a:chOff x="1425255" y="4752631"/>
              <a:chExt cx="3960606" cy="1833038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AC1901F3-5671-57C4-63AA-A08969E2C596}"/>
                  </a:ext>
                </a:extLst>
              </p:cNvPr>
              <p:cNvGrpSpPr/>
              <p:nvPr/>
            </p:nvGrpSpPr>
            <p:grpSpPr>
              <a:xfrm>
                <a:off x="1425255" y="4953123"/>
                <a:ext cx="1639625" cy="384063"/>
                <a:chOff x="-2692258" y="3485876"/>
                <a:chExt cx="1639625" cy="384063"/>
              </a:xfrm>
            </p:grpSpPr>
            <p:sp>
              <p:nvSpPr>
                <p:cNvPr id="84" name="Down Arrow 255">
                  <a:extLst>
                    <a:ext uri="{FF2B5EF4-FFF2-40B4-BE49-F238E27FC236}">
                      <a16:creationId xmlns:a16="http://schemas.microsoft.com/office/drawing/2014/main" id="{6C5FD2AA-7DC9-A72B-7AC4-DDF6AF91CF4F}"/>
                    </a:ext>
                  </a:extLst>
                </p:cNvPr>
                <p:cNvSpPr/>
                <p:nvPr/>
              </p:nvSpPr>
              <p:spPr>
                <a:xfrm>
                  <a:off x="-2692258" y="3509114"/>
                  <a:ext cx="304586" cy="360825"/>
                </a:xfrm>
                <a:prstGeom prst="downArrow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34B54BE7-C6A5-1B56-66F9-E219D1B61693}"/>
                    </a:ext>
                  </a:extLst>
                </p:cNvPr>
                <p:cNvSpPr txBox="1"/>
                <p:nvPr/>
              </p:nvSpPr>
              <p:spPr>
                <a:xfrm>
                  <a:off x="-2389859" y="3485876"/>
                  <a:ext cx="13372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Scalability</a:t>
                  </a:r>
                </a:p>
              </p:txBody>
            </p:sp>
          </p:grp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81531D2F-CD38-66ED-BB7E-F670D00D55DF}"/>
                  </a:ext>
                </a:extLst>
              </p:cNvPr>
              <p:cNvGrpSpPr/>
              <p:nvPr/>
            </p:nvGrpSpPr>
            <p:grpSpPr>
              <a:xfrm>
                <a:off x="3655367" y="4752631"/>
                <a:ext cx="1730494" cy="1833038"/>
                <a:chOff x="5703966" y="4431287"/>
                <a:chExt cx="1730494" cy="1833038"/>
              </a:xfrm>
            </p:grpSpPr>
            <p:sp>
              <p:nvSpPr>
                <p:cNvPr id="85" name="Down Arrow 88">
                  <a:extLst>
                    <a:ext uri="{FF2B5EF4-FFF2-40B4-BE49-F238E27FC236}">
                      <a16:creationId xmlns:a16="http://schemas.microsoft.com/office/drawing/2014/main" id="{50200DF1-F00F-62F6-D0AC-8F1B00880FF4}"/>
                    </a:ext>
                  </a:extLst>
                </p:cNvPr>
                <p:cNvSpPr/>
                <p:nvPr/>
              </p:nvSpPr>
              <p:spPr>
                <a:xfrm rot="10800000">
                  <a:off x="5703966" y="4913688"/>
                  <a:ext cx="304586" cy="360825"/>
                </a:xfrm>
                <a:prstGeom prst="downArrow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1685C4F5-490F-1A09-87C7-08C4B5EBBEB2}"/>
                    </a:ext>
                  </a:extLst>
                </p:cNvPr>
                <p:cNvSpPr txBox="1"/>
                <p:nvPr/>
              </p:nvSpPr>
              <p:spPr>
                <a:xfrm>
                  <a:off x="6042732" y="5001053"/>
                  <a:ext cx="10919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Latency</a:t>
                  </a:r>
                </a:p>
              </p:txBody>
            </p:sp>
            <p:sp>
              <p:nvSpPr>
                <p:cNvPr id="90" name="Down Arrow 89">
                  <a:extLst>
                    <a:ext uri="{FF2B5EF4-FFF2-40B4-BE49-F238E27FC236}">
                      <a16:creationId xmlns:a16="http://schemas.microsoft.com/office/drawing/2014/main" id="{0475EED6-C2E6-7E43-A7A3-05A1FA9EDF59}"/>
                    </a:ext>
                  </a:extLst>
                </p:cNvPr>
                <p:cNvSpPr/>
                <p:nvPr/>
              </p:nvSpPr>
              <p:spPr>
                <a:xfrm rot="10800000">
                  <a:off x="5703966" y="4431287"/>
                  <a:ext cx="304586" cy="360825"/>
                </a:xfrm>
                <a:prstGeom prst="downArrow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947FCE11-0265-BF8B-983E-F5DB2AB1FC1A}"/>
                    </a:ext>
                  </a:extLst>
                </p:cNvPr>
                <p:cNvSpPr txBox="1"/>
                <p:nvPr/>
              </p:nvSpPr>
              <p:spPr>
                <a:xfrm>
                  <a:off x="6077804" y="4506852"/>
                  <a:ext cx="95090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Energy</a:t>
                  </a:r>
                </a:p>
              </p:txBody>
            </p:sp>
            <p:sp>
              <p:nvSpPr>
                <p:cNvPr id="92" name="Down Arrow 89">
                  <a:extLst>
                    <a:ext uri="{FF2B5EF4-FFF2-40B4-BE49-F238E27FC236}">
                      <a16:creationId xmlns:a16="http://schemas.microsoft.com/office/drawing/2014/main" id="{87AAB0A2-C857-6D9C-C2A3-C910D26B1E14}"/>
                    </a:ext>
                  </a:extLst>
                </p:cNvPr>
                <p:cNvSpPr/>
                <p:nvPr/>
              </p:nvSpPr>
              <p:spPr>
                <a:xfrm rot="10800000">
                  <a:off x="5703966" y="5878491"/>
                  <a:ext cx="304586" cy="360825"/>
                </a:xfrm>
                <a:prstGeom prst="downArrow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AB79DA8B-9F35-0653-B578-E4892B0626F4}"/>
                    </a:ext>
                  </a:extLst>
                </p:cNvPr>
                <p:cNvSpPr txBox="1"/>
                <p:nvPr/>
              </p:nvSpPr>
              <p:spPr>
                <a:xfrm>
                  <a:off x="6042732" y="5894993"/>
                  <a:ext cx="12105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Intrusions</a:t>
                  </a:r>
                </a:p>
              </p:txBody>
            </p:sp>
            <p:sp>
              <p:nvSpPr>
                <p:cNvPr id="94" name="Down Arrow 89">
                  <a:extLst>
                    <a:ext uri="{FF2B5EF4-FFF2-40B4-BE49-F238E27FC236}">
                      <a16:creationId xmlns:a16="http://schemas.microsoft.com/office/drawing/2014/main" id="{CC7A352F-85ED-280B-2F2D-3EB22FE888BD}"/>
                    </a:ext>
                  </a:extLst>
                </p:cNvPr>
                <p:cNvSpPr/>
                <p:nvPr/>
              </p:nvSpPr>
              <p:spPr>
                <a:xfrm rot="10800000">
                  <a:off x="5703966" y="5396089"/>
                  <a:ext cx="304586" cy="360825"/>
                </a:xfrm>
                <a:prstGeom prst="downArrow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17250668-33FE-B959-AA1B-55C34FAA63D4}"/>
                    </a:ext>
                  </a:extLst>
                </p:cNvPr>
                <p:cNvSpPr txBox="1"/>
                <p:nvPr/>
              </p:nvSpPr>
              <p:spPr>
                <a:xfrm>
                  <a:off x="6042732" y="5448023"/>
                  <a:ext cx="139172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Bandwidth</a:t>
                  </a:r>
                </a:p>
              </p:txBody>
            </p: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F0DAC6C2-62DA-9BC8-F87E-5A1D8D5346AD}"/>
                  </a:ext>
                </a:extLst>
              </p:cNvPr>
              <p:cNvGrpSpPr/>
              <p:nvPr/>
            </p:nvGrpSpPr>
            <p:grpSpPr>
              <a:xfrm>
                <a:off x="1425255" y="5434661"/>
                <a:ext cx="1775839" cy="577030"/>
                <a:chOff x="-2692258" y="4439615"/>
                <a:chExt cx="1775839" cy="577030"/>
              </a:xfrm>
            </p:grpSpPr>
            <p:sp>
              <p:nvSpPr>
                <p:cNvPr id="86" name="Down Arrow 89">
                  <a:extLst>
                    <a:ext uri="{FF2B5EF4-FFF2-40B4-BE49-F238E27FC236}">
                      <a16:creationId xmlns:a16="http://schemas.microsoft.com/office/drawing/2014/main" id="{67B231DA-4D88-D990-DAB1-4717F859AA6E}"/>
                    </a:ext>
                  </a:extLst>
                </p:cNvPr>
                <p:cNvSpPr/>
                <p:nvPr/>
              </p:nvSpPr>
              <p:spPr>
                <a:xfrm>
                  <a:off x="-2692258" y="4585351"/>
                  <a:ext cx="304586" cy="360825"/>
                </a:xfrm>
                <a:prstGeom prst="downArrow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A80FF438-3E5B-53CF-FB10-7BCF03FCFA9A}"/>
                    </a:ext>
                  </a:extLst>
                </p:cNvPr>
                <p:cNvSpPr txBox="1"/>
                <p:nvPr/>
              </p:nvSpPr>
              <p:spPr>
                <a:xfrm>
                  <a:off x="-2125404" y="4537605"/>
                  <a:ext cx="120898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        Units</a:t>
                  </a:r>
                </a:p>
              </p:txBody>
            </p:sp>
            <p:pic>
              <p:nvPicPr>
                <p:cNvPr id="96" name="Picture 95">
                  <a:extLst>
                    <a:ext uri="{FF2B5EF4-FFF2-40B4-BE49-F238E27FC236}">
                      <a16:creationId xmlns:a16="http://schemas.microsoft.com/office/drawing/2014/main" id="{B70E14D7-B547-03A8-91E3-B4664F677F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2170017" y="4439615"/>
                  <a:ext cx="577030" cy="577030"/>
                </a:xfrm>
                <a:prstGeom prst="rect">
                  <a:avLst/>
                </a:prstGeom>
              </p:spPr>
            </p:pic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5E96716A-1455-2C26-CB22-F6549088D574}"/>
                  </a:ext>
                </a:extLst>
              </p:cNvPr>
              <p:cNvGrpSpPr/>
              <p:nvPr/>
            </p:nvGrpSpPr>
            <p:grpSpPr>
              <a:xfrm>
                <a:off x="1425376" y="6183385"/>
                <a:ext cx="1444173" cy="378476"/>
                <a:chOff x="-2705702" y="6809328"/>
                <a:chExt cx="1444173" cy="378476"/>
              </a:xfrm>
            </p:grpSpPr>
            <p:sp>
              <p:nvSpPr>
                <p:cNvPr id="97" name="Down Arrow 255">
                  <a:extLst>
                    <a:ext uri="{FF2B5EF4-FFF2-40B4-BE49-F238E27FC236}">
                      <a16:creationId xmlns:a16="http://schemas.microsoft.com/office/drawing/2014/main" id="{1F2EA2C0-5DB5-21B0-10A1-4F01E0C1DC89}"/>
                    </a:ext>
                  </a:extLst>
                </p:cNvPr>
                <p:cNvSpPr/>
                <p:nvPr/>
              </p:nvSpPr>
              <p:spPr>
                <a:xfrm>
                  <a:off x="-2705702" y="6826979"/>
                  <a:ext cx="304586" cy="360825"/>
                </a:xfrm>
                <a:prstGeom prst="downArrow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96A22821-CF3E-8DBD-8339-6ACCE91FCC93}"/>
                    </a:ext>
                  </a:extLst>
                </p:cNvPr>
                <p:cNvSpPr txBox="1"/>
                <p:nvPr/>
              </p:nvSpPr>
              <p:spPr>
                <a:xfrm>
                  <a:off x="-2270138" y="6809328"/>
                  <a:ext cx="10086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Privacy</a:t>
                  </a:r>
                </a:p>
              </p:txBody>
            </p:sp>
          </p:grpSp>
        </p:grpSp>
        <p:pic>
          <p:nvPicPr>
            <p:cNvPr id="146" name="Picture 145" descr="A room with rows of glass doors&#10;&#10;Description automatically generated">
              <a:extLst>
                <a:ext uri="{FF2B5EF4-FFF2-40B4-BE49-F238E27FC236}">
                  <a16:creationId xmlns:a16="http://schemas.microsoft.com/office/drawing/2014/main" id="{90B4D2EA-A9E9-ED61-C3B3-EDF7F45D22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83779" y="1570598"/>
              <a:ext cx="1422138" cy="887252"/>
            </a:xfrm>
            <a:prstGeom prst="rect">
              <a:avLst/>
            </a:prstGeom>
          </p:spPr>
        </p:pic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D36842C5-9524-68C9-E7A0-6324594D18D7}"/>
              </a:ext>
            </a:extLst>
          </p:cNvPr>
          <p:cNvGrpSpPr/>
          <p:nvPr/>
        </p:nvGrpSpPr>
        <p:grpSpPr>
          <a:xfrm>
            <a:off x="5913122" y="1377200"/>
            <a:ext cx="5938176" cy="4786966"/>
            <a:chOff x="4866903" y="1361768"/>
            <a:chExt cx="5938176" cy="4786966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A9C39337-D89F-4528-525F-C16FEFE018F2}"/>
                </a:ext>
              </a:extLst>
            </p:cNvPr>
            <p:cNvGrpSpPr/>
            <p:nvPr/>
          </p:nvGrpSpPr>
          <p:grpSpPr>
            <a:xfrm>
              <a:off x="6457783" y="4470337"/>
              <a:ext cx="4148832" cy="1678397"/>
              <a:chOff x="7569229" y="4493132"/>
              <a:chExt cx="4148832" cy="1678397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26CFC2DF-404F-C3A4-9157-8852537CE9F3}"/>
                  </a:ext>
                </a:extLst>
              </p:cNvPr>
              <p:cNvGrpSpPr/>
              <p:nvPr/>
            </p:nvGrpSpPr>
            <p:grpSpPr>
              <a:xfrm>
                <a:off x="9941416" y="4547865"/>
                <a:ext cx="1776645" cy="1540901"/>
                <a:chOff x="10100260" y="4588125"/>
                <a:chExt cx="1776645" cy="1540901"/>
              </a:xfrm>
            </p:grpSpPr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9C227156-F67F-8734-836E-8C8B94A578C2}"/>
                    </a:ext>
                  </a:extLst>
                </p:cNvPr>
                <p:cNvSpPr txBox="1"/>
                <p:nvPr/>
              </p:nvSpPr>
              <p:spPr>
                <a:xfrm>
                  <a:off x="10485177" y="5759929"/>
                  <a:ext cx="966651" cy="3690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798" dirty="0">
                      <a:solidFill>
                        <a:srgbClr val="00B050"/>
                      </a:solidFill>
                    </a:rPr>
                    <a:t>Energy</a:t>
                  </a:r>
                </a:p>
              </p:txBody>
            </p:sp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9D546F9D-49BE-5196-0950-BAC8B07E23FF}"/>
                    </a:ext>
                  </a:extLst>
                </p:cNvPr>
                <p:cNvSpPr txBox="1"/>
                <p:nvPr/>
              </p:nvSpPr>
              <p:spPr>
                <a:xfrm>
                  <a:off x="10485177" y="5188126"/>
                  <a:ext cx="1183337" cy="3690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798" dirty="0">
                      <a:solidFill>
                        <a:srgbClr val="00B050"/>
                      </a:solidFill>
                    </a:rPr>
                    <a:t>Intrusions</a:t>
                  </a:r>
                </a:p>
              </p:txBody>
            </p: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FD4D604B-08CA-7C50-558C-6067ADC1DE0E}"/>
                    </a:ext>
                  </a:extLst>
                </p:cNvPr>
                <p:cNvGrpSpPr/>
                <p:nvPr/>
              </p:nvGrpSpPr>
              <p:grpSpPr>
                <a:xfrm>
                  <a:off x="10100260" y="4590936"/>
                  <a:ext cx="308017" cy="1533368"/>
                  <a:chOff x="10100966" y="4652148"/>
                  <a:chExt cx="308017" cy="1533368"/>
                </a:xfrm>
              </p:grpSpPr>
              <p:sp>
                <p:nvSpPr>
                  <p:cNvPr id="106" name="Down Arrow 52">
                    <a:extLst>
                      <a:ext uri="{FF2B5EF4-FFF2-40B4-BE49-F238E27FC236}">
                        <a16:creationId xmlns:a16="http://schemas.microsoft.com/office/drawing/2014/main" id="{9DFDDF7C-26D4-BE83-AF8E-E6993A8DD82A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10104199" y="5824456"/>
                    <a:ext cx="304784" cy="361060"/>
                  </a:xfrm>
                  <a:prstGeom prst="downArrow">
                    <a:avLst/>
                  </a:prstGeom>
                  <a:solidFill>
                    <a:srgbClr val="00B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98" dirty="0">
                      <a:solidFill>
                        <a:srgbClr val="00B050"/>
                      </a:solidFill>
                    </a:endParaRPr>
                  </a:p>
                </p:txBody>
              </p:sp>
              <p:sp>
                <p:nvSpPr>
                  <p:cNvPr id="108" name="Down Arrow 52">
                    <a:extLst>
                      <a:ext uri="{FF2B5EF4-FFF2-40B4-BE49-F238E27FC236}">
                        <a16:creationId xmlns:a16="http://schemas.microsoft.com/office/drawing/2014/main" id="{448F70D4-EDBA-B941-D32E-873577CA1266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10104199" y="5252611"/>
                    <a:ext cx="304784" cy="361060"/>
                  </a:xfrm>
                  <a:prstGeom prst="downArrow">
                    <a:avLst/>
                  </a:prstGeom>
                  <a:solidFill>
                    <a:srgbClr val="00B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98" dirty="0">
                      <a:solidFill>
                        <a:srgbClr val="00B050"/>
                      </a:solidFill>
                    </a:endParaRPr>
                  </a:p>
                </p:txBody>
              </p:sp>
              <p:sp>
                <p:nvSpPr>
                  <p:cNvPr id="110" name="Down Arrow 52">
                    <a:extLst>
                      <a:ext uri="{FF2B5EF4-FFF2-40B4-BE49-F238E27FC236}">
                        <a16:creationId xmlns:a16="http://schemas.microsoft.com/office/drawing/2014/main" id="{E95D4E00-4A1E-72A3-DA61-9C505339F066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10100966" y="4652148"/>
                    <a:ext cx="304784" cy="361060"/>
                  </a:xfrm>
                  <a:prstGeom prst="downArrow">
                    <a:avLst/>
                  </a:prstGeom>
                  <a:solidFill>
                    <a:srgbClr val="00B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98" dirty="0">
                      <a:solidFill>
                        <a:srgbClr val="00B050"/>
                      </a:solidFill>
                    </a:endParaRPr>
                  </a:p>
                </p:txBody>
              </p:sp>
            </p:grpSp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24CC50EF-CF51-C187-5A36-E5740198CE77}"/>
                    </a:ext>
                  </a:extLst>
                </p:cNvPr>
                <p:cNvSpPr txBox="1"/>
                <p:nvPr/>
              </p:nvSpPr>
              <p:spPr>
                <a:xfrm>
                  <a:off x="10485177" y="4588125"/>
                  <a:ext cx="1391728" cy="3690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798" dirty="0">
                      <a:solidFill>
                        <a:srgbClr val="00B050"/>
                      </a:solidFill>
                    </a:rPr>
                    <a:t>Bandwidth</a:t>
                  </a:r>
                </a:p>
              </p:txBody>
            </p: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449C971F-4B60-D56C-5D6C-DFE6242E6CC7}"/>
                  </a:ext>
                </a:extLst>
              </p:cNvPr>
              <p:cNvGrpSpPr/>
              <p:nvPr/>
            </p:nvGrpSpPr>
            <p:grpSpPr>
              <a:xfrm>
                <a:off x="7569229" y="4493132"/>
                <a:ext cx="2234502" cy="1678397"/>
                <a:chOff x="7574988" y="4820187"/>
                <a:chExt cx="2234502" cy="1678397"/>
              </a:xfrm>
            </p:grpSpPr>
            <p:grpSp>
              <p:nvGrpSpPr>
                <p:cNvPr id="79" name="Group 78">
                  <a:extLst>
                    <a:ext uri="{FF2B5EF4-FFF2-40B4-BE49-F238E27FC236}">
                      <a16:creationId xmlns:a16="http://schemas.microsoft.com/office/drawing/2014/main" id="{9FD9E9E3-2AE6-A74B-2C65-B13D90E67F2C}"/>
                    </a:ext>
                  </a:extLst>
                </p:cNvPr>
                <p:cNvGrpSpPr/>
                <p:nvPr/>
              </p:nvGrpSpPr>
              <p:grpSpPr>
                <a:xfrm>
                  <a:off x="7574988" y="4820187"/>
                  <a:ext cx="304784" cy="1618883"/>
                  <a:chOff x="7576703" y="4860081"/>
                  <a:chExt cx="304784" cy="1618883"/>
                </a:xfrm>
              </p:grpSpPr>
              <p:sp>
                <p:nvSpPr>
                  <p:cNvPr id="100" name="Down Arrow 50">
                    <a:extLst>
                      <a:ext uri="{FF2B5EF4-FFF2-40B4-BE49-F238E27FC236}">
                        <a16:creationId xmlns:a16="http://schemas.microsoft.com/office/drawing/2014/main" id="{8A315865-09E9-D5DA-0D38-4CAEF74C6E3C}"/>
                      </a:ext>
                    </a:extLst>
                  </p:cNvPr>
                  <p:cNvSpPr/>
                  <p:nvPr/>
                </p:nvSpPr>
                <p:spPr>
                  <a:xfrm flipV="1">
                    <a:off x="7576703" y="4860081"/>
                    <a:ext cx="304784" cy="361060"/>
                  </a:xfrm>
                  <a:prstGeom prst="downArrow">
                    <a:avLst/>
                  </a:prstGeom>
                  <a:solidFill>
                    <a:srgbClr val="00B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98" dirty="0">
                      <a:solidFill>
                        <a:srgbClr val="00B050"/>
                      </a:solidFill>
                    </a:endParaRPr>
                  </a:p>
                </p:txBody>
              </p:sp>
              <p:sp>
                <p:nvSpPr>
                  <p:cNvPr id="101" name="Down Arrow 51">
                    <a:extLst>
                      <a:ext uri="{FF2B5EF4-FFF2-40B4-BE49-F238E27FC236}">
                        <a16:creationId xmlns:a16="http://schemas.microsoft.com/office/drawing/2014/main" id="{FD8B3D13-F9B9-9C6E-9ECC-E7C979003933}"/>
                      </a:ext>
                    </a:extLst>
                  </p:cNvPr>
                  <p:cNvSpPr/>
                  <p:nvPr/>
                </p:nvSpPr>
                <p:spPr>
                  <a:xfrm flipV="1">
                    <a:off x="7576703" y="6117904"/>
                    <a:ext cx="304784" cy="361060"/>
                  </a:xfrm>
                  <a:prstGeom prst="downArrow">
                    <a:avLst/>
                  </a:prstGeom>
                  <a:solidFill>
                    <a:srgbClr val="00B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98" dirty="0">
                      <a:solidFill>
                        <a:srgbClr val="00B050"/>
                      </a:solidFill>
                    </a:endParaRPr>
                  </a:p>
                </p:txBody>
              </p:sp>
              <p:sp>
                <p:nvSpPr>
                  <p:cNvPr id="102" name="Down Arrow 52">
                    <a:extLst>
                      <a:ext uri="{FF2B5EF4-FFF2-40B4-BE49-F238E27FC236}">
                        <a16:creationId xmlns:a16="http://schemas.microsoft.com/office/drawing/2014/main" id="{9C0C6F45-2519-CB3E-CA30-8680A4719D34}"/>
                      </a:ext>
                    </a:extLst>
                  </p:cNvPr>
                  <p:cNvSpPr/>
                  <p:nvPr/>
                </p:nvSpPr>
                <p:spPr>
                  <a:xfrm flipV="1">
                    <a:off x="7576703" y="5488993"/>
                    <a:ext cx="304784" cy="361060"/>
                  </a:xfrm>
                  <a:prstGeom prst="downArrow">
                    <a:avLst/>
                  </a:prstGeom>
                  <a:solidFill>
                    <a:srgbClr val="00B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98" dirty="0">
                      <a:solidFill>
                        <a:srgbClr val="00B050"/>
                      </a:solidFill>
                    </a:endParaRPr>
                  </a:p>
                </p:txBody>
              </p:sp>
            </p:grpSp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F548FAE6-F1A1-F225-CC9C-D79A0C26CC95}"/>
                    </a:ext>
                  </a:extLst>
                </p:cNvPr>
                <p:cNvSpPr txBox="1"/>
                <p:nvPr/>
              </p:nvSpPr>
              <p:spPr>
                <a:xfrm>
                  <a:off x="7914419" y="4874920"/>
                  <a:ext cx="1325621" cy="3690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798" dirty="0">
                      <a:solidFill>
                        <a:srgbClr val="00B050"/>
                      </a:solidFill>
                    </a:rPr>
                    <a:t>Scalability</a:t>
                  </a:r>
                </a:p>
              </p:txBody>
            </p:sp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D94141A1-2A91-D703-3FB8-DEB827BFADBF}"/>
                    </a:ext>
                  </a:extLst>
                </p:cNvPr>
                <p:cNvSpPr txBox="1"/>
                <p:nvPr/>
              </p:nvSpPr>
              <p:spPr>
                <a:xfrm>
                  <a:off x="7914419" y="6129572"/>
                  <a:ext cx="1895071" cy="3690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798" dirty="0">
                      <a:solidFill>
                        <a:srgbClr val="00B050"/>
                      </a:solidFill>
                    </a:rPr>
                    <a:t>Responsiveness</a:t>
                  </a:r>
                </a:p>
              </p:txBody>
            </p:sp>
            <p:grpSp>
              <p:nvGrpSpPr>
                <p:cNvPr id="77" name="Group 76">
                  <a:extLst>
                    <a:ext uri="{FF2B5EF4-FFF2-40B4-BE49-F238E27FC236}">
                      <a16:creationId xmlns:a16="http://schemas.microsoft.com/office/drawing/2014/main" id="{5C3E49CB-8259-66BD-8F92-8743CCC52BC1}"/>
                    </a:ext>
                  </a:extLst>
                </p:cNvPr>
                <p:cNvGrpSpPr/>
                <p:nvPr/>
              </p:nvGrpSpPr>
              <p:grpSpPr>
                <a:xfrm>
                  <a:off x="8001152" y="5378752"/>
                  <a:ext cx="1234537" cy="590332"/>
                  <a:chOff x="8124463" y="5353048"/>
                  <a:chExt cx="1234537" cy="590332"/>
                </a:xfrm>
              </p:grpSpPr>
              <p:sp>
                <p:nvSpPr>
                  <p:cNvPr id="105" name="TextBox 104">
                    <a:extLst>
                      <a:ext uri="{FF2B5EF4-FFF2-40B4-BE49-F238E27FC236}">
                        <a16:creationId xmlns:a16="http://schemas.microsoft.com/office/drawing/2014/main" id="{B4357A02-6698-155A-29CB-FE0AD64E6923}"/>
                      </a:ext>
                    </a:extLst>
                  </p:cNvPr>
                  <p:cNvSpPr txBox="1"/>
                  <p:nvPr/>
                </p:nvSpPr>
                <p:spPr>
                  <a:xfrm>
                    <a:off x="8151618" y="5399543"/>
                    <a:ext cx="1207382" cy="36901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798" dirty="0">
                        <a:solidFill>
                          <a:srgbClr val="00B050"/>
                        </a:solidFill>
                      </a:rPr>
                      <a:t>        Units</a:t>
                    </a:r>
                  </a:p>
                </p:txBody>
              </p:sp>
              <p:pic>
                <p:nvPicPr>
                  <p:cNvPr id="112" name="Picture 111">
                    <a:extLst>
                      <a:ext uri="{FF2B5EF4-FFF2-40B4-BE49-F238E27FC236}">
                        <a16:creationId xmlns:a16="http://schemas.microsoft.com/office/drawing/2014/main" id="{D5FA9D62-8522-F9FD-1518-038B9FA00D4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8124463" y="5353048"/>
                    <a:ext cx="590332" cy="590332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147" name="Picture 146">
              <a:extLst>
                <a:ext uri="{FF2B5EF4-FFF2-40B4-BE49-F238E27FC236}">
                  <a16:creationId xmlns:a16="http://schemas.microsoft.com/office/drawing/2014/main" id="{D0F1C5D4-A83F-6C56-D6BD-9C3165747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66903" y="3972909"/>
              <a:ext cx="1644227" cy="958332"/>
            </a:xfrm>
            <a:prstGeom prst="rect">
              <a:avLst/>
            </a:prstGeom>
          </p:spPr>
        </p:pic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02CAF497-2E15-9FBC-576A-BA415D550FDB}"/>
                </a:ext>
              </a:extLst>
            </p:cNvPr>
            <p:cNvGrpSpPr/>
            <p:nvPr/>
          </p:nvGrpSpPr>
          <p:grpSpPr>
            <a:xfrm>
              <a:off x="6025800" y="1361768"/>
              <a:ext cx="4779279" cy="2796140"/>
              <a:chOff x="7058692" y="2970974"/>
              <a:chExt cx="4779279" cy="2796140"/>
            </a:xfrm>
          </p:grpSpPr>
          <p:grpSp>
            <p:nvGrpSpPr>
              <p:cNvPr id="177" name="Group 176">
                <a:extLst>
                  <a:ext uri="{FF2B5EF4-FFF2-40B4-BE49-F238E27FC236}">
                    <a16:creationId xmlns:a16="http://schemas.microsoft.com/office/drawing/2014/main" id="{8CB4DD25-34BD-EFA2-3AEE-8A8361C1A42D}"/>
                  </a:ext>
                </a:extLst>
              </p:cNvPr>
              <p:cNvGrpSpPr/>
              <p:nvPr/>
            </p:nvGrpSpPr>
            <p:grpSpPr>
              <a:xfrm>
                <a:off x="7058692" y="2970974"/>
                <a:ext cx="4779279" cy="2796140"/>
                <a:chOff x="7065042" y="2143604"/>
                <a:chExt cx="4779279" cy="2796140"/>
              </a:xfrm>
            </p:grpSpPr>
            <p:grpSp>
              <p:nvGrpSpPr>
                <p:cNvPr id="179" name="Group 178">
                  <a:extLst>
                    <a:ext uri="{FF2B5EF4-FFF2-40B4-BE49-F238E27FC236}">
                      <a16:creationId xmlns:a16="http://schemas.microsoft.com/office/drawing/2014/main" id="{38B7123B-32BD-DF20-14B1-DE244D37A5D3}"/>
                    </a:ext>
                  </a:extLst>
                </p:cNvPr>
                <p:cNvGrpSpPr/>
                <p:nvPr/>
              </p:nvGrpSpPr>
              <p:grpSpPr>
                <a:xfrm>
                  <a:off x="7065042" y="2143604"/>
                  <a:ext cx="4779279" cy="2796140"/>
                  <a:chOff x="7065042" y="-489122"/>
                  <a:chExt cx="4779279" cy="2796140"/>
                </a:xfrm>
              </p:grpSpPr>
              <p:sp>
                <p:nvSpPr>
                  <p:cNvPr id="195" name="Rectangle: Rounded Corners 194">
                    <a:extLst>
                      <a:ext uri="{FF2B5EF4-FFF2-40B4-BE49-F238E27FC236}">
                        <a16:creationId xmlns:a16="http://schemas.microsoft.com/office/drawing/2014/main" id="{74BF0EC7-F6A0-63F8-F172-4B3F927991A4}"/>
                      </a:ext>
                    </a:extLst>
                  </p:cNvPr>
                  <p:cNvSpPr/>
                  <p:nvPr/>
                </p:nvSpPr>
                <p:spPr>
                  <a:xfrm>
                    <a:off x="7880420" y="1126801"/>
                    <a:ext cx="968188" cy="363070"/>
                  </a:xfrm>
                  <a:prstGeom prst="roundRect">
                    <a:avLst/>
                  </a:prstGeom>
                  <a:noFill/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>
                        <a:solidFill>
                          <a:schemeClr val="tx2"/>
                        </a:solidFill>
                      </a:rPr>
                      <a:t>Gateway</a:t>
                    </a:r>
                  </a:p>
                </p:txBody>
              </p:sp>
              <p:sp>
                <p:nvSpPr>
                  <p:cNvPr id="196" name="Rectangle: Rounded Corners 195">
                    <a:extLst>
                      <a:ext uri="{FF2B5EF4-FFF2-40B4-BE49-F238E27FC236}">
                        <a16:creationId xmlns:a16="http://schemas.microsoft.com/office/drawing/2014/main" id="{19BFADEF-8BAE-7271-E190-64C5F00FB516}"/>
                      </a:ext>
                    </a:extLst>
                  </p:cNvPr>
                  <p:cNvSpPr/>
                  <p:nvPr/>
                </p:nvSpPr>
                <p:spPr>
                  <a:xfrm>
                    <a:off x="9305617" y="1126801"/>
                    <a:ext cx="968188" cy="363070"/>
                  </a:xfrm>
                  <a:prstGeom prst="roundRect">
                    <a:avLst/>
                  </a:prstGeom>
                  <a:noFill/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>
                        <a:solidFill>
                          <a:schemeClr val="tx2"/>
                        </a:solidFill>
                      </a:rPr>
                      <a:t>Gateway</a:t>
                    </a:r>
                  </a:p>
                </p:txBody>
              </p:sp>
              <p:sp>
                <p:nvSpPr>
                  <p:cNvPr id="197" name="Rectangle: Rounded Corners 196">
                    <a:extLst>
                      <a:ext uri="{FF2B5EF4-FFF2-40B4-BE49-F238E27FC236}">
                        <a16:creationId xmlns:a16="http://schemas.microsoft.com/office/drawing/2014/main" id="{51B99747-C858-AD1C-3257-9F84FAF87956}"/>
                      </a:ext>
                    </a:extLst>
                  </p:cNvPr>
                  <p:cNvSpPr/>
                  <p:nvPr/>
                </p:nvSpPr>
                <p:spPr>
                  <a:xfrm>
                    <a:off x="10565184" y="1126801"/>
                    <a:ext cx="968188" cy="363070"/>
                  </a:xfrm>
                  <a:prstGeom prst="roundRect">
                    <a:avLst/>
                  </a:prstGeom>
                  <a:noFill/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>
                        <a:solidFill>
                          <a:schemeClr val="tx2"/>
                        </a:solidFill>
                      </a:rPr>
                      <a:t>Gateway</a:t>
                    </a:r>
                  </a:p>
                </p:txBody>
              </p:sp>
              <p:sp>
                <p:nvSpPr>
                  <p:cNvPr id="198" name="Rectangle: Rounded Corners 197">
                    <a:extLst>
                      <a:ext uri="{FF2B5EF4-FFF2-40B4-BE49-F238E27FC236}">
                        <a16:creationId xmlns:a16="http://schemas.microsoft.com/office/drawing/2014/main" id="{57AFBD78-2DEE-7CC6-B0D8-791B56E6FDCA}"/>
                      </a:ext>
                    </a:extLst>
                  </p:cNvPr>
                  <p:cNvSpPr/>
                  <p:nvPr/>
                </p:nvSpPr>
                <p:spPr>
                  <a:xfrm>
                    <a:off x="7065042" y="1942246"/>
                    <a:ext cx="1044388" cy="363070"/>
                  </a:xfrm>
                  <a:prstGeom prst="roundRect">
                    <a:avLst/>
                  </a:prstGeom>
                  <a:noFill/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>
                        <a:solidFill>
                          <a:schemeClr val="tx2"/>
                        </a:solidFill>
                      </a:rPr>
                      <a:t>Sense&amp;Act</a:t>
                    </a:r>
                  </a:p>
                  <a:p>
                    <a:pPr algn="ctr"/>
                    <a:r>
                      <a:rPr lang="en-US" sz="1200" dirty="0">
                        <a:solidFill>
                          <a:schemeClr val="tx2"/>
                        </a:solidFill>
                      </a:rPr>
                      <a:t>Unit</a:t>
                    </a:r>
                  </a:p>
                </p:txBody>
              </p:sp>
              <p:sp>
                <p:nvSpPr>
                  <p:cNvPr id="199" name="Rectangle: Rounded Corners 198">
                    <a:extLst>
                      <a:ext uri="{FF2B5EF4-FFF2-40B4-BE49-F238E27FC236}">
                        <a16:creationId xmlns:a16="http://schemas.microsoft.com/office/drawing/2014/main" id="{07528983-7AD2-8EC3-36C4-EF188C02F37A}"/>
                      </a:ext>
                    </a:extLst>
                  </p:cNvPr>
                  <p:cNvSpPr/>
                  <p:nvPr/>
                </p:nvSpPr>
                <p:spPr>
                  <a:xfrm>
                    <a:off x="8219212" y="1940626"/>
                    <a:ext cx="1044388" cy="363070"/>
                  </a:xfrm>
                  <a:prstGeom prst="roundRect">
                    <a:avLst/>
                  </a:prstGeom>
                  <a:noFill/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>
                        <a:solidFill>
                          <a:schemeClr val="tx2"/>
                        </a:solidFill>
                      </a:rPr>
                      <a:t>Sense&amp;Act</a:t>
                    </a:r>
                  </a:p>
                  <a:p>
                    <a:pPr algn="ctr"/>
                    <a:r>
                      <a:rPr lang="en-US" sz="1200" dirty="0">
                        <a:solidFill>
                          <a:schemeClr val="tx2"/>
                        </a:solidFill>
                      </a:rPr>
                      <a:t>Unit</a:t>
                    </a:r>
                  </a:p>
                </p:txBody>
              </p:sp>
              <p:sp>
                <p:nvSpPr>
                  <p:cNvPr id="200" name="Rectangle: Rounded Corners 199">
                    <a:extLst>
                      <a:ext uri="{FF2B5EF4-FFF2-40B4-BE49-F238E27FC236}">
                        <a16:creationId xmlns:a16="http://schemas.microsoft.com/office/drawing/2014/main" id="{F215977C-4F3B-DADF-7010-F5FCB38AA6DA}"/>
                      </a:ext>
                    </a:extLst>
                  </p:cNvPr>
                  <p:cNvSpPr/>
                  <p:nvPr/>
                </p:nvSpPr>
                <p:spPr>
                  <a:xfrm>
                    <a:off x="9563813" y="1943948"/>
                    <a:ext cx="1044388" cy="363070"/>
                  </a:xfrm>
                  <a:prstGeom prst="roundRect">
                    <a:avLst/>
                  </a:prstGeom>
                  <a:noFill/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>
                        <a:solidFill>
                          <a:schemeClr val="tx2"/>
                        </a:solidFill>
                      </a:rPr>
                      <a:t>Sense&amp;Act</a:t>
                    </a:r>
                  </a:p>
                  <a:p>
                    <a:pPr algn="ctr"/>
                    <a:r>
                      <a:rPr lang="en-US" sz="1200" dirty="0">
                        <a:solidFill>
                          <a:schemeClr val="tx2"/>
                        </a:solidFill>
                      </a:rPr>
                      <a:t>Unit</a:t>
                    </a:r>
                  </a:p>
                </p:txBody>
              </p:sp>
              <p:sp>
                <p:nvSpPr>
                  <p:cNvPr id="201" name="Rectangle: Rounded Corners 200">
                    <a:extLst>
                      <a:ext uri="{FF2B5EF4-FFF2-40B4-BE49-F238E27FC236}">
                        <a16:creationId xmlns:a16="http://schemas.microsoft.com/office/drawing/2014/main" id="{048D0D0E-BD04-4B36-EDB8-01E09E601843}"/>
                      </a:ext>
                    </a:extLst>
                  </p:cNvPr>
                  <p:cNvSpPr/>
                  <p:nvPr/>
                </p:nvSpPr>
                <p:spPr>
                  <a:xfrm>
                    <a:off x="10717983" y="1940626"/>
                    <a:ext cx="1044388" cy="363070"/>
                  </a:xfrm>
                  <a:prstGeom prst="roundRect">
                    <a:avLst/>
                  </a:prstGeom>
                  <a:noFill/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>
                        <a:solidFill>
                          <a:schemeClr val="tx2"/>
                        </a:solidFill>
                      </a:rPr>
                      <a:t>Sense&amp;Act</a:t>
                    </a:r>
                  </a:p>
                  <a:p>
                    <a:pPr algn="ctr"/>
                    <a:r>
                      <a:rPr lang="en-US" sz="1200" dirty="0">
                        <a:solidFill>
                          <a:schemeClr val="tx2"/>
                        </a:solidFill>
                      </a:rPr>
                      <a:t>Unit</a:t>
                    </a:r>
                  </a:p>
                </p:txBody>
              </p:sp>
              <p:sp>
                <p:nvSpPr>
                  <p:cNvPr id="202" name="TextBox 201">
                    <a:extLst>
                      <a:ext uri="{FF2B5EF4-FFF2-40B4-BE49-F238E27FC236}">
                        <a16:creationId xmlns:a16="http://schemas.microsoft.com/office/drawing/2014/main" id="{B594C8F7-471C-9091-7D20-51A853C95CDA}"/>
                      </a:ext>
                    </a:extLst>
                  </p:cNvPr>
                  <p:cNvSpPr txBox="1"/>
                  <p:nvPr/>
                </p:nvSpPr>
                <p:spPr>
                  <a:xfrm>
                    <a:off x="9731527" y="-489122"/>
                    <a:ext cx="2112794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sz="2000" b="1" dirty="0"/>
                      <a:t>Distributed</a:t>
                    </a:r>
                    <a:r>
                      <a:rPr lang="en-US" b="1" dirty="0"/>
                      <a:t> </a:t>
                    </a:r>
                    <a:r>
                      <a:rPr lang="en-US" sz="2000" b="1" dirty="0"/>
                      <a:t>Intelligence</a:t>
                    </a:r>
                    <a:endParaRPr lang="en-US" b="1" dirty="0"/>
                  </a:p>
                </p:txBody>
              </p:sp>
              <p:sp>
                <p:nvSpPr>
                  <p:cNvPr id="203" name="Oval 202">
                    <a:extLst>
                      <a:ext uri="{FF2B5EF4-FFF2-40B4-BE49-F238E27FC236}">
                        <a16:creationId xmlns:a16="http://schemas.microsoft.com/office/drawing/2014/main" id="{AD31459A-1BBF-0107-40EE-1221FCDCCC4E}"/>
                      </a:ext>
                    </a:extLst>
                  </p:cNvPr>
                  <p:cNvSpPr/>
                  <p:nvPr/>
                </p:nvSpPr>
                <p:spPr>
                  <a:xfrm>
                    <a:off x="9592957" y="497565"/>
                    <a:ext cx="72278" cy="73152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4" name="Oval 203">
                    <a:extLst>
                      <a:ext uri="{FF2B5EF4-FFF2-40B4-BE49-F238E27FC236}">
                        <a16:creationId xmlns:a16="http://schemas.microsoft.com/office/drawing/2014/main" id="{87D29B51-35D9-BAD3-5B9E-DF7264B243E8}"/>
                      </a:ext>
                    </a:extLst>
                  </p:cNvPr>
                  <p:cNvSpPr/>
                  <p:nvPr/>
                </p:nvSpPr>
                <p:spPr>
                  <a:xfrm>
                    <a:off x="11717305" y="258605"/>
                    <a:ext cx="72278" cy="73152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5" name="Oval 204">
                    <a:extLst>
                      <a:ext uri="{FF2B5EF4-FFF2-40B4-BE49-F238E27FC236}">
                        <a16:creationId xmlns:a16="http://schemas.microsoft.com/office/drawing/2014/main" id="{9183C3FD-E482-D61E-E361-BC43A23DB72A}"/>
                      </a:ext>
                    </a:extLst>
                  </p:cNvPr>
                  <p:cNvSpPr/>
                  <p:nvPr/>
                </p:nvSpPr>
                <p:spPr>
                  <a:xfrm>
                    <a:off x="11717305" y="445964"/>
                    <a:ext cx="72278" cy="73152"/>
                  </a:xfrm>
                  <a:prstGeom prst="ellipse">
                    <a:avLst/>
                  </a:prstGeom>
                  <a:solidFill>
                    <a:srgbClr val="83D2F0"/>
                  </a:solidFill>
                  <a:ln>
                    <a:solidFill>
                      <a:srgbClr val="83D2F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6" name="Oval 205">
                    <a:extLst>
                      <a:ext uri="{FF2B5EF4-FFF2-40B4-BE49-F238E27FC236}">
                        <a16:creationId xmlns:a16="http://schemas.microsoft.com/office/drawing/2014/main" id="{E8732F99-780D-D766-03B8-E4B9F24FABD5}"/>
                      </a:ext>
                    </a:extLst>
                  </p:cNvPr>
                  <p:cNvSpPr/>
                  <p:nvPr/>
                </p:nvSpPr>
                <p:spPr>
                  <a:xfrm>
                    <a:off x="9592957" y="617973"/>
                    <a:ext cx="72278" cy="73152"/>
                  </a:xfrm>
                  <a:prstGeom prst="ellipse">
                    <a:avLst/>
                  </a:prstGeom>
                  <a:solidFill>
                    <a:srgbClr val="83D2F0"/>
                  </a:solidFill>
                  <a:ln>
                    <a:solidFill>
                      <a:srgbClr val="83D2F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207" name="Straight Arrow Connector 206">
                    <a:extLst>
                      <a:ext uri="{FF2B5EF4-FFF2-40B4-BE49-F238E27FC236}">
                        <a16:creationId xmlns:a16="http://schemas.microsoft.com/office/drawing/2014/main" id="{C4FE074D-06EB-730B-2DD3-30C5DF13FA26}"/>
                      </a:ext>
                    </a:extLst>
                  </p:cNvPr>
                  <p:cNvCxnSpPr>
                    <a:cxnSpLocks/>
                    <a:stCxn id="195" idx="2"/>
                    <a:endCxn id="199" idx="0"/>
                  </p:cNvCxnSpPr>
                  <p:nvPr/>
                </p:nvCxnSpPr>
                <p:spPr>
                  <a:xfrm>
                    <a:off x="8364514" y="1489871"/>
                    <a:ext cx="376892" cy="450755"/>
                  </a:xfrm>
                  <a:prstGeom prst="straightConnector1">
                    <a:avLst/>
                  </a:prstGeom>
                  <a:ln>
                    <a:solidFill>
                      <a:srgbClr val="92D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Straight Arrow Connector 207">
                    <a:extLst>
                      <a:ext uri="{FF2B5EF4-FFF2-40B4-BE49-F238E27FC236}">
                        <a16:creationId xmlns:a16="http://schemas.microsoft.com/office/drawing/2014/main" id="{B2369BD8-91CC-2BAA-C9C5-9363A14C42D8}"/>
                      </a:ext>
                    </a:extLst>
                  </p:cNvPr>
                  <p:cNvCxnSpPr>
                    <a:cxnSpLocks/>
                    <a:stCxn id="195" idx="2"/>
                    <a:endCxn id="198" idx="0"/>
                  </p:cNvCxnSpPr>
                  <p:nvPr/>
                </p:nvCxnSpPr>
                <p:spPr>
                  <a:xfrm flipH="1">
                    <a:off x="7587236" y="1489871"/>
                    <a:ext cx="777278" cy="452375"/>
                  </a:xfrm>
                  <a:prstGeom prst="straightConnector1">
                    <a:avLst/>
                  </a:prstGeom>
                  <a:ln>
                    <a:solidFill>
                      <a:srgbClr val="92D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Straight Arrow Connector 208">
                    <a:extLst>
                      <a:ext uri="{FF2B5EF4-FFF2-40B4-BE49-F238E27FC236}">
                        <a16:creationId xmlns:a16="http://schemas.microsoft.com/office/drawing/2014/main" id="{2EEF6C58-2C34-C73C-CA4D-2CF9513B7BDC}"/>
                      </a:ext>
                    </a:extLst>
                  </p:cNvPr>
                  <p:cNvCxnSpPr>
                    <a:cxnSpLocks/>
                    <a:stCxn id="200" idx="0"/>
                    <a:endCxn id="196" idx="2"/>
                  </p:cNvCxnSpPr>
                  <p:nvPr/>
                </p:nvCxnSpPr>
                <p:spPr>
                  <a:xfrm flipH="1" flipV="1">
                    <a:off x="9789711" y="1489871"/>
                    <a:ext cx="296296" cy="454077"/>
                  </a:xfrm>
                  <a:prstGeom prst="straightConnector1">
                    <a:avLst/>
                  </a:prstGeom>
                  <a:ln>
                    <a:solidFill>
                      <a:srgbClr val="92D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Straight Arrow Connector 209">
                    <a:extLst>
                      <a:ext uri="{FF2B5EF4-FFF2-40B4-BE49-F238E27FC236}">
                        <a16:creationId xmlns:a16="http://schemas.microsoft.com/office/drawing/2014/main" id="{C940DA33-5108-36C5-AB7F-2B8B5A88BD0E}"/>
                      </a:ext>
                    </a:extLst>
                  </p:cNvPr>
                  <p:cNvCxnSpPr>
                    <a:cxnSpLocks/>
                    <a:stCxn id="201" idx="0"/>
                    <a:endCxn id="197" idx="2"/>
                  </p:cNvCxnSpPr>
                  <p:nvPr/>
                </p:nvCxnSpPr>
                <p:spPr>
                  <a:xfrm flipH="1" flipV="1">
                    <a:off x="11049278" y="1489871"/>
                    <a:ext cx="190899" cy="450755"/>
                  </a:xfrm>
                  <a:prstGeom prst="straightConnector1">
                    <a:avLst/>
                  </a:prstGeom>
                  <a:ln>
                    <a:solidFill>
                      <a:srgbClr val="92D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Straight Arrow Connector 210">
                    <a:extLst>
                      <a:ext uri="{FF2B5EF4-FFF2-40B4-BE49-F238E27FC236}">
                        <a16:creationId xmlns:a16="http://schemas.microsoft.com/office/drawing/2014/main" id="{D0657C25-6C5C-C972-B652-F02EE94A6C3E}"/>
                      </a:ext>
                    </a:extLst>
                  </p:cNvPr>
                  <p:cNvCxnSpPr>
                    <a:cxnSpLocks/>
                    <a:stCxn id="195" idx="0"/>
                  </p:cNvCxnSpPr>
                  <p:nvPr/>
                </p:nvCxnSpPr>
                <p:spPr>
                  <a:xfrm flipV="1">
                    <a:off x="8364514" y="788835"/>
                    <a:ext cx="661734" cy="337966"/>
                  </a:xfrm>
                  <a:prstGeom prst="straightConnector1">
                    <a:avLst/>
                  </a:prstGeom>
                  <a:ln>
                    <a:solidFill>
                      <a:srgbClr val="92D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Straight Arrow Connector 211">
                    <a:extLst>
                      <a:ext uri="{FF2B5EF4-FFF2-40B4-BE49-F238E27FC236}">
                        <a16:creationId xmlns:a16="http://schemas.microsoft.com/office/drawing/2014/main" id="{AF35676A-B750-8678-95C6-F16C17CA7FF4}"/>
                      </a:ext>
                    </a:extLst>
                  </p:cNvPr>
                  <p:cNvCxnSpPr>
                    <a:cxnSpLocks/>
                    <a:stCxn id="196" idx="0"/>
                  </p:cNvCxnSpPr>
                  <p:nvPr/>
                </p:nvCxnSpPr>
                <p:spPr>
                  <a:xfrm flipH="1" flipV="1">
                    <a:off x="9572143" y="794250"/>
                    <a:ext cx="217568" cy="332551"/>
                  </a:xfrm>
                  <a:prstGeom prst="straightConnector1">
                    <a:avLst/>
                  </a:prstGeom>
                  <a:ln>
                    <a:solidFill>
                      <a:srgbClr val="92D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" name="Straight Arrow Connector 212">
                    <a:extLst>
                      <a:ext uri="{FF2B5EF4-FFF2-40B4-BE49-F238E27FC236}">
                        <a16:creationId xmlns:a16="http://schemas.microsoft.com/office/drawing/2014/main" id="{DA89852D-2950-8226-F0DA-808B10C2B45F}"/>
                      </a:ext>
                    </a:extLst>
                  </p:cNvPr>
                  <p:cNvCxnSpPr>
                    <a:cxnSpLocks/>
                    <a:stCxn id="197" idx="0"/>
                  </p:cNvCxnSpPr>
                  <p:nvPr/>
                </p:nvCxnSpPr>
                <p:spPr>
                  <a:xfrm flipH="1" flipV="1">
                    <a:off x="9967351" y="769144"/>
                    <a:ext cx="1081927" cy="357657"/>
                  </a:xfrm>
                  <a:prstGeom prst="straightConnector1">
                    <a:avLst/>
                  </a:prstGeom>
                  <a:ln>
                    <a:solidFill>
                      <a:srgbClr val="92D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180" name="Content Placeholder 9" descr="Cloud outline">
                  <a:extLst>
                    <a:ext uri="{FF2B5EF4-FFF2-40B4-BE49-F238E27FC236}">
                      <a16:creationId xmlns:a16="http://schemas.microsoft.com/office/drawing/2014/main" id="{A92A0C59-3857-9FC1-E439-0EFE130C05B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29079" y="2603155"/>
                  <a:ext cx="1038272" cy="1038272"/>
                </a:xfrm>
                <a:prstGeom prst="rect">
                  <a:avLst/>
                </a:prstGeom>
              </p:spPr>
            </p:pic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95A6E12-A488-FD1D-4412-BB496803FBA8}"/>
                    </a:ext>
                  </a:extLst>
                </p:cNvPr>
                <p:cNvSpPr/>
                <p:nvPr/>
              </p:nvSpPr>
              <p:spPr>
                <a:xfrm>
                  <a:off x="8742592" y="3844510"/>
                  <a:ext cx="72278" cy="73152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2" name="Oval 181">
                  <a:extLst>
                    <a:ext uri="{FF2B5EF4-FFF2-40B4-BE49-F238E27FC236}">
                      <a16:creationId xmlns:a16="http://schemas.microsoft.com/office/drawing/2014/main" id="{EE3C220F-3D1B-08C7-54F0-14013119AEA0}"/>
                    </a:ext>
                  </a:extLst>
                </p:cNvPr>
                <p:cNvSpPr/>
                <p:nvPr/>
              </p:nvSpPr>
              <p:spPr>
                <a:xfrm>
                  <a:off x="8742592" y="3964918"/>
                  <a:ext cx="72278" cy="73152"/>
                </a:xfrm>
                <a:prstGeom prst="ellipse">
                  <a:avLst/>
                </a:prstGeom>
                <a:solidFill>
                  <a:srgbClr val="83D2F0"/>
                </a:solidFill>
                <a:ln>
                  <a:solidFill>
                    <a:srgbClr val="83D2F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3" name="Oval 182">
                  <a:extLst>
                    <a:ext uri="{FF2B5EF4-FFF2-40B4-BE49-F238E27FC236}">
                      <a16:creationId xmlns:a16="http://schemas.microsoft.com/office/drawing/2014/main" id="{1DA5F51B-C0A5-BF19-20D8-17DD41381EC1}"/>
                    </a:ext>
                  </a:extLst>
                </p:cNvPr>
                <p:cNvSpPr/>
                <p:nvPr/>
              </p:nvSpPr>
              <p:spPr>
                <a:xfrm>
                  <a:off x="10155467" y="3839356"/>
                  <a:ext cx="72278" cy="73152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D8B8A770-A4AA-4DD8-9EAE-4913B9483956}"/>
                    </a:ext>
                  </a:extLst>
                </p:cNvPr>
                <p:cNvSpPr/>
                <p:nvPr/>
              </p:nvSpPr>
              <p:spPr>
                <a:xfrm>
                  <a:off x="10155467" y="3959764"/>
                  <a:ext cx="72278" cy="73152"/>
                </a:xfrm>
                <a:prstGeom prst="ellipse">
                  <a:avLst/>
                </a:prstGeom>
                <a:solidFill>
                  <a:srgbClr val="83D2F0"/>
                </a:solidFill>
                <a:ln>
                  <a:solidFill>
                    <a:srgbClr val="83D2F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5" name="Oval 184">
                  <a:extLst>
                    <a:ext uri="{FF2B5EF4-FFF2-40B4-BE49-F238E27FC236}">
                      <a16:creationId xmlns:a16="http://schemas.microsoft.com/office/drawing/2014/main" id="{F47730D8-29C9-B6A2-4157-0F585EFCE6DE}"/>
                    </a:ext>
                  </a:extLst>
                </p:cNvPr>
                <p:cNvSpPr/>
                <p:nvPr/>
              </p:nvSpPr>
              <p:spPr>
                <a:xfrm>
                  <a:off x="11430068" y="3846994"/>
                  <a:ext cx="72278" cy="73152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6" name="Oval 185">
                  <a:extLst>
                    <a:ext uri="{FF2B5EF4-FFF2-40B4-BE49-F238E27FC236}">
                      <a16:creationId xmlns:a16="http://schemas.microsoft.com/office/drawing/2014/main" id="{F516CF68-F71D-02E5-D938-AFCCB606E954}"/>
                    </a:ext>
                  </a:extLst>
                </p:cNvPr>
                <p:cNvSpPr/>
                <p:nvPr/>
              </p:nvSpPr>
              <p:spPr>
                <a:xfrm>
                  <a:off x="11430068" y="3967402"/>
                  <a:ext cx="72278" cy="73152"/>
                </a:xfrm>
                <a:prstGeom prst="ellipse">
                  <a:avLst/>
                </a:prstGeom>
                <a:solidFill>
                  <a:srgbClr val="83D2F0"/>
                </a:solidFill>
                <a:ln>
                  <a:solidFill>
                    <a:srgbClr val="83D2F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3F0DFFD6-16D7-2527-FDBC-E89F3C4E33F3}"/>
                    </a:ext>
                  </a:extLst>
                </p:cNvPr>
                <p:cNvSpPr/>
                <p:nvPr/>
              </p:nvSpPr>
              <p:spPr>
                <a:xfrm>
                  <a:off x="11658668" y="4653444"/>
                  <a:ext cx="72278" cy="73152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C75372FA-F1B3-A06C-653D-AE61800C199E}"/>
                    </a:ext>
                  </a:extLst>
                </p:cNvPr>
                <p:cNvSpPr/>
                <p:nvPr/>
              </p:nvSpPr>
              <p:spPr>
                <a:xfrm>
                  <a:off x="11658668" y="4773852"/>
                  <a:ext cx="72278" cy="73152"/>
                </a:xfrm>
                <a:prstGeom prst="ellipse">
                  <a:avLst/>
                </a:prstGeom>
                <a:solidFill>
                  <a:srgbClr val="83D2F0"/>
                </a:solidFill>
                <a:ln>
                  <a:solidFill>
                    <a:srgbClr val="83D2F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9" name="Oval 188">
                  <a:extLst>
                    <a:ext uri="{FF2B5EF4-FFF2-40B4-BE49-F238E27FC236}">
                      <a16:creationId xmlns:a16="http://schemas.microsoft.com/office/drawing/2014/main" id="{9E442518-4297-C2F3-C2B2-3D5BBE2A75CC}"/>
                    </a:ext>
                  </a:extLst>
                </p:cNvPr>
                <p:cNvSpPr/>
                <p:nvPr/>
              </p:nvSpPr>
              <p:spPr>
                <a:xfrm>
                  <a:off x="10496834" y="4653444"/>
                  <a:ext cx="72278" cy="73152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0" name="Oval 189">
                  <a:extLst>
                    <a:ext uri="{FF2B5EF4-FFF2-40B4-BE49-F238E27FC236}">
                      <a16:creationId xmlns:a16="http://schemas.microsoft.com/office/drawing/2014/main" id="{3EA56727-48EE-5D8D-D938-5FEDFC6C6A58}"/>
                    </a:ext>
                  </a:extLst>
                </p:cNvPr>
                <p:cNvSpPr/>
                <p:nvPr/>
              </p:nvSpPr>
              <p:spPr>
                <a:xfrm>
                  <a:off x="10496834" y="4773852"/>
                  <a:ext cx="72278" cy="73152"/>
                </a:xfrm>
                <a:prstGeom prst="ellipse">
                  <a:avLst/>
                </a:prstGeom>
                <a:solidFill>
                  <a:srgbClr val="83D2F0"/>
                </a:solidFill>
                <a:ln>
                  <a:solidFill>
                    <a:srgbClr val="83D2F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1" name="Oval 190">
                  <a:extLst>
                    <a:ext uri="{FF2B5EF4-FFF2-40B4-BE49-F238E27FC236}">
                      <a16:creationId xmlns:a16="http://schemas.microsoft.com/office/drawing/2014/main" id="{DEAAAD52-1CDC-E4FC-DF73-3927AF2C4AA9}"/>
                    </a:ext>
                  </a:extLst>
                </p:cNvPr>
                <p:cNvSpPr/>
                <p:nvPr/>
              </p:nvSpPr>
              <p:spPr>
                <a:xfrm>
                  <a:off x="9164700" y="4653444"/>
                  <a:ext cx="72278" cy="73152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2" name="Oval 191">
                  <a:extLst>
                    <a:ext uri="{FF2B5EF4-FFF2-40B4-BE49-F238E27FC236}">
                      <a16:creationId xmlns:a16="http://schemas.microsoft.com/office/drawing/2014/main" id="{D142B923-AB07-25BF-CE27-86831AE3040B}"/>
                    </a:ext>
                  </a:extLst>
                </p:cNvPr>
                <p:cNvSpPr/>
                <p:nvPr/>
              </p:nvSpPr>
              <p:spPr>
                <a:xfrm>
                  <a:off x="9164700" y="4773852"/>
                  <a:ext cx="72278" cy="73152"/>
                </a:xfrm>
                <a:prstGeom prst="ellipse">
                  <a:avLst/>
                </a:prstGeom>
                <a:solidFill>
                  <a:srgbClr val="83D2F0"/>
                </a:solidFill>
                <a:ln>
                  <a:solidFill>
                    <a:srgbClr val="83D2F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94AD59BA-E0F8-DE67-7DFF-1C3E69867FC8}"/>
                    </a:ext>
                  </a:extLst>
                </p:cNvPr>
                <p:cNvSpPr/>
                <p:nvPr/>
              </p:nvSpPr>
              <p:spPr>
                <a:xfrm>
                  <a:off x="8014324" y="4653444"/>
                  <a:ext cx="72278" cy="73152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4" name="Oval 193">
                  <a:extLst>
                    <a:ext uri="{FF2B5EF4-FFF2-40B4-BE49-F238E27FC236}">
                      <a16:creationId xmlns:a16="http://schemas.microsoft.com/office/drawing/2014/main" id="{F6623583-77A3-09F2-7AE4-F9FE6560E204}"/>
                    </a:ext>
                  </a:extLst>
                </p:cNvPr>
                <p:cNvSpPr/>
                <p:nvPr/>
              </p:nvSpPr>
              <p:spPr>
                <a:xfrm>
                  <a:off x="8014324" y="4773852"/>
                  <a:ext cx="72278" cy="73152"/>
                </a:xfrm>
                <a:prstGeom prst="ellipse">
                  <a:avLst/>
                </a:prstGeom>
                <a:solidFill>
                  <a:srgbClr val="83D2F0"/>
                </a:solidFill>
                <a:ln>
                  <a:solidFill>
                    <a:srgbClr val="83D2F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70F81FB9-C7FE-66FD-D95D-511D1707E749}"/>
                  </a:ext>
                </a:extLst>
              </p:cNvPr>
              <p:cNvSpPr txBox="1"/>
              <p:nvPr/>
            </p:nvSpPr>
            <p:spPr>
              <a:xfrm>
                <a:off x="10054668" y="3605972"/>
                <a:ext cx="17157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200" dirty="0"/>
                  <a:t>Application</a:t>
                </a:r>
              </a:p>
              <a:p>
                <a:pPr algn="r"/>
                <a:r>
                  <a:rPr lang="en-US" sz="1200" dirty="0"/>
                  <a:t>Artificial Intelligence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2475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FE994-25D0-BBB6-CBF6-886ABA74E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979" y="128835"/>
            <a:ext cx="12032967" cy="1280890"/>
          </a:xfrm>
        </p:spPr>
        <p:txBody>
          <a:bodyPr/>
          <a:lstStyle/>
          <a:p>
            <a:pPr algn="ctr"/>
            <a:r>
              <a:rPr lang="en-US" dirty="0"/>
              <a:t>From a Centralized Intelligence</a:t>
            </a:r>
            <a:br>
              <a:rPr lang="en-US" dirty="0"/>
            </a:br>
            <a:r>
              <a:rPr lang="en-US" dirty="0"/>
              <a:t>to a Distributed Intelligence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EBF44-16A1-1589-9FDF-32F1A016CC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031" y="6458428"/>
            <a:ext cx="1003565" cy="365125"/>
          </a:xfrm>
        </p:spPr>
        <p:txBody>
          <a:bodyPr/>
          <a:lstStyle/>
          <a:p>
            <a:r>
              <a:rPr lang="en-US" dirty="0"/>
              <a:t>2023/03/31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EE2797-E710-7734-DF5C-16B183039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3A59F444-8B80-2B2C-4DE2-292A257FD7C5}"/>
              </a:ext>
            </a:extLst>
          </p:cNvPr>
          <p:cNvGrpSpPr/>
          <p:nvPr/>
        </p:nvGrpSpPr>
        <p:grpSpPr>
          <a:xfrm>
            <a:off x="671955" y="1415138"/>
            <a:ext cx="4875155" cy="4747541"/>
            <a:chOff x="580763" y="1448891"/>
            <a:chExt cx="4875155" cy="474754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03E02B3-3191-BF39-5DBB-658A63BBDB72}"/>
                </a:ext>
              </a:extLst>
            </p:cNvPr>
            <p:cNvGrpSpPr/>
            <p:nvPr/>
          </p:nvGrpSpPr>
          <p:grpSpPr>
            <a:xfrm>
              <a:off x="580763" y="1448891"/>
              <a:ext cx="4875155" cy="2708370"/>
              <a:chOff x="1641219" y="1951465"/>
              <a:chExt cx="4875155" cy="2708370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9E01EF2D-BB46-6E9B-26CF-6A4396EC1976}"/>
                  </a:ext>
                </a:extLst>
              </p:cNvPr>
              <p:cNvSpPr/>
              <p:nvPr/>
            </p:nvSpPr>
            <p:spPr>
              <a:xfrm>
                <a:off x="1731328" y="2751490"/>
                <a:ext cx="72278" cy="73152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0CB5AFFB-E640-CF68-A09E-F08C8A43A552}"/>
                  </a:ext>
                </a:extLst>
              </p:cNvPr>
              <p:cNvSpPr/>
              <p:nvPr/>
            </p:nvSpPr>
            <p:spPr>
              <a:xfrm>
                <a:off x="1731328" y="2941428"/>
                <a:ext cx="72278" cy="73152"/>
              </a:xfrm>
              <a:prstGeom prst="ellipse">
                <a:avLst/>
              </a:prstGeom>
              <a:solidFill>
                <a:srgbClr val="83D2F0"/>
              </a:solidFill>
              <a:ln>
                <a:solidFill>
                  <a:srgbClr val="83D2F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2C71427-A55C-6567-5B74-1ACACEDF8B3A}"/>
                  </a:ext>
                </a:extLst>
              </p:cNvPr>
              <p:cNvSpPr txBox="1"/>
              <p:nvPr/>
            </p:nvSpPr>
            <p:spPr>
              <a:xfrm>
                <a:off x="1751725" y="2645054"/>
                <a:ext cx="17157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Application</a:t>
                </a:r>
              </a:p>
              <a:p>
                <a:r>
                  <a:rPr lang="en-US" sz="1200" dirty="0"/>
                  <a:t>Artificial Intelligence</a:t>
                </a:r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7B09575E-F2EF-C43A-980F-1D619E68E8EF}"/>
                  </a:ext>
                </a:extLst>
              </p:cNvPr>
              <p:cNvGrpSpPr/>
              <p:nvPr/>
            </p:nvGrpSpPr>
            <p:grpSpPr>
              <a:xfrm>
                <a:off x="1641219" y="1951465"/>
                <a:ext cx="4875155" cy="2708370"/>
                <a:chOff x="1641219" y="1951465"/>
                <a:chExt cx="4875155" cy="2708370"/>
              </a:xfrm>
            </p:grpSpPr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47C9F5D1-5A4F-DA84-13A9-4FFA82124D18}"/>
                    </a:ext>
                  </a:extLst>
                </p:cNvPr>
                <p:cNvGrpSpPr/>
                <p:nvPr/>
              </p:nvGrpSpPr>
              <p:grpSpPr>
                <a:xfrm>
                  <a:off x="1641219" y="1951465"/>
                  <a:ext cx="4875155" cy="2708370"/>
                  <a:chOff x="1641219" y="1951465"/>
                  <a:chExt cx="4875155" cy="2708370"/>
                </a:xfrm>
              </p:grpSpPr>
              <p:sp>
                <p:nvSpPr>
                  <p:cNvPr id="52" name="Rectangle: Rounded Corners 51">
                    <a:extLst>
                      <a:ext uri="{FF2B5EF4-FFF2-40B4-BE49-F238E27FC236}">
                        <a16:creationId xmlns:a16="http://schemas.microsoft.com/office/drawing/2014/main" id="{97BACF14-5CC1-89E7-B50F-1B40B0E6394D}"/>
                      </a:ext>
                    </a:extLst>
                  </p:cNvPr>
                  <p:cNvSpPr/>
                  <p:nvPr/>
                </p:nvSpPr>
                <p:spPr>
                  <a:xfrm>
                    <a:off x="2634423" y="3479618"/>
                    <a:ext cx="968188" cy="363070"/>
                  </a:xfrm>
                  <a:prstGeom prst="roundRect">
                    <a:avLst/>
                  </a:prstGeom>
                  <a:noFill/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>
                        <a:solidFill>
                          <a:schemeClr val="tx2"/>
                        </a:solidFill>
                      </a:rPr>
                      <a:t>Gateway</a:t>
                    </a:r>
                  </a:p>
                </p:txBody>
              </p:sp>
              <p:sp>
                <p:nvSpPr>
                  <p:cNvPr id="53" name="Rectangle: Rounded Corners 52">
                    <a:extLst>
                      <a:ext uri="{FF2B5EF4-FFF2-40B4-BE49-F238E27FC236}">
                        <a16:creationId xmlns:a16="http://schemas.microsoft.com/office/drawing/2014/main" id="{AAB2FBD0-D924-EAAD-8969-496833566184}"/>
                      </a:ext>
                    </a:extLst>
                  </p:cNvPr>
                  <p:cNvSpPr/>
                  <p:nvPr/>
                </p:nvSpPr>
                <p:spPr>
                  <a:xfrm>
                    <a:off x="4059620" y="3479618"/>
                    <a:ext cx="968188" cy="363070"/>
                  </a:xfrm>
                  <a:prstGeom prst="roundRect">
                    <a:avLst/>
                  </a:prstGeom>
                  <a:noFill/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>
                        <a:solidFill>
                          <a:schemeClr val="tx2"/>
                        </a:solidFill>
                      </a:rPr>
                      <a:t>Gateway</a:t>
                    </a:r>
                  </a:p>
                </p:txBody>
              </p:sp>
              <p:sp>
                <p:nvSpPr>
                  <p:cNvPr id="54" name="Rectangle: Rounded Corners 53">
                    <a:extLst>
                      <a:ext uri="{FF2B5EF4-FFF2-40B4-BE49-F238E27FC236}">
                        <a16:creationId xmlns:a16="http://schemas.microsoft.com/office/drawing/2014/main" id="{993C59C7-CE87-35F6-87F4-1E0F091FA902}"/>
                      </a:ext>
                    </a:extLst>
                  </p:cNvPr>
                  <p:cNvSpPr/>
                  <p:nvPr/>
                </p:nvSpPr>
                <p:spPr>
                  <a:xfrm>
                    <a:off x="5319187" y="3479618"/>
                    <a:ext cx="968188" cy="363070"/>
                  </a:xfrm>
                  <a:prstGeom prst="roundRect">
                    <a:avLst/>
                  </a:prstGeom>
                  <a:noFill/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>
                        <a:solidFill>
                          <a:schemeClr val="tx2"/>
                        </a:solidFill>
                      </a:rPr>
                      <a:t>Gateway</a:t>
                    </a:r>
                  </a:p>
                </p:txBody>
              </p:sp>
              <p:sp>
                <p:nvSpPr>
                  <p:cNvPr id="56" name="Rectangle: Rounded Corners 55">
                    <a:extLst>
                      <a:ext uri="{FF2B5EF4-FFF2-40B4-BE49-F238E27FC236}">
                        <a16:creationId xmlns:a16="http://schemas.microsoft.com/office/drawing/2014/main" id="{A3185CCD-2699-E8E6-6C36-79092B2B7C3A}"/>
                      </a:ext>
                    </a:extLst>
                  </p:cNvPr>
                  <p:cNvSpPr/>
                  <p:nvPr/>
                </p:nvSpPr>
                <p:spPr>
                  <a:xfrm>
                    <a:off x="1819045" y="4295063"/>
                    <a:ext cx="1044388" cy="363070"/>
                  </a:xfrm>
                  <a:prstGeom prst="roundRect">
                    <a:avLst/>
                  </a:prstGeom>
                  <a:noFill/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>
                        <a:solidFill>
                          <a:schemeClr val="tx2"/>
                        </a:solidFill>
                      </a:rPr>
                      <a:t>Sense&amp;Act</a:t>
                    </a:r>
                  </a:p>
                  <a:p>
                    <a:pPr algn="ctr"/>
                    <a:r>
                      <a:rPr lang="en-US" sz="1200" dirty="0">
                        <a:solidFill>
                          <a:schemeClr val="tx2"/>
                        </a:solidFill>
                      </a:rPr>
                      <a:t>Unit</a:t>
                    </a:r>
                  </a:p>
                </p:txBody>
              </p:sp>
              <p:sp>
                <p:nvSpPr>
                  <p:cNvPr id="57" name="Rectangle: Rounded Corners 56">
                    <a:extLst>
                      <a:ext uri="{FF2B5EF4-FFF2-40B4-BE49-F238E27FC236}">
                        <a16:creationId xmlns:a16="http://schemas.microsoft.com/office/drawing/2014/main" id="{26530208-0DE7-2049-1403-B9F510A21A2B}"/>
                      </a:ext>
                    </a:extLst>
                  </p:cNvPr>
                  <p:cNvSpPr/>
                  <p:nvPr/>
                </p:nvSpPr>
                <p:spPr>
                  <a:xfrm>
                    <a:off x="2973215" y="4293443"/>
                    <a:ext cx="1044388" cy="363070"/>
                  </a:xfrm>
                  <a:prstGeom prst="roundRect">
                    <a:avLst/>
                  </a:prstGeom>
                  <a:noFill/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>
                        <a:solidFill>
                          <a:schemeClr val="tx2"/>
                        </a:solidFill>
                      </a:rPr>
                      <a:t>Sense&amp;Act</a:t>
                    </a:r>
                  </a:p>
                  <a:p>
                    <a:pPr algn="ctr"/>
                    <a:r>
                      <a:rPr lang="en-US" sz="1200" dirty="0">
                        <a:solidFill>
                          <a:schemeClr val="tx2"/>
                        </a:solidFill>
                      </a:rPr>
                      <a:t>Unit</a:t>
                    </a:r>
                  </a:p>
                </p:txBody>
              </p:sp>
              <p:sp>
                <p:nvSpPr>
                  <p:cNvPr id="58" name="Rectangle: Rounded Corners 57">
                    <a:extLst>
                      <a:ext uri="{FF2B5EF4-FFF2-40B4-BE49-F238E27FC236}">
                        <a16:creationId xmlns:a16="http://schemas.microsoft.com/office/drawing/2014/main" id="{B328606F-237E-196F-938D-929EAA5AD068}"/>
                      </a:ext>
                    </a:extLst>
                  </p:cNvPr>
                  <p:cNvSpPr/>
                  <p:nvPr/>
                </p:nvSpPr>
                <p:spPr>
                  <a:xfrm>
                    <a:off x="4317816" y="4296765"/>
                    <a:ext cx="1044388" cy="363070"/>
                  </a:xfrm>
                  <a:prstGeom prst="roundRect">
                    <a:avLst/>
                  </a:prstGeom>
                  <a:noFill/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>
                        <a:solidFill>
                          <a:schemeClr val="tx2"/>
                        </a:solidFill>
                      </a:rPr>
                      <a:t>Sense&amp;Act</a:t>
                    </a:r>
                  </a:p>
                  <a:p>
                    <a:pPr algn="ctr"/>
                    <a:r>
                      <a:rPr lang="en-US" sz="1200" dirty="0">
                        <a:solidFill>
                          <a:schemeClr val="tx2"/>
                        </a:solidFill>
                      </a:rPr>
                      <a:t>Unit</a:t>
                    </a:r>
                  </a:p>
                </p:txBody>
              </p:sp>
              <p:sp>
                <p:nvSpPr>
                  <p:cNvPr id="59" name="Rectangle: Rounded Corners 58">
                    <a:extLst>
                      <a:ext uri="{FF2B5EF4-FFF2-40B4-BE49-F238E27FC236}">
                        <a16:creationId xmlns:a16="http://schemas.microsoft.com/office/drawing/2014/main" id="{B0084092-E567-E684-EB2D-4BF87A3E2F85}"/>
                      </a:ext>
                    </a:extLst>
                  </p:cNvPr>
                  <p:cNvSpPr/>
                  <p:nvPr/>
                </p:nvSpPr>
                <p:spPr>
                  <a:xfrm>
                    <a:off x="5471986" y="4293443"/>
                    <a:ext cx="1044388" cy="363070"/>
                  </a:xfrm>
                  <a:prstGeom prst="roundRect">
                    <a:avLst/>
                  </a:prstGeom>
                  <a:noFill/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>
                        <a:solidFill>
                          <a:schemeClr val="tx2"/>
                        </a:solidFill>
                      </a:rPr>
                      <a:t>Sense&amp;Act</a:t>
                    </a:r>
                  </a:p>
                  <a:p>
                    <a:pPr algn="ctr"/>
                    <a:r>
                      <a:rPr lang="en-US" sz="1200" dirty="0">
                        <a:solidFill>
                          <a:schemeClr val="tx2"/>
                        </a:solidFill>
                      </a:rPr>
                      <a:t>Unit</a:t>
                    </a:r>
                  </a:p>
                </p:txBody>
              </p:sp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A68916B0-3768-5CF7-6695-CB839E883D9D}"/>
                      </a:ext>
                    </a:extLst>
                  </p:cNvPr>
                  <p:cNvSpPr txBox="1"/>
                  <p:nvPr/>
                </p:nvSpPr>
                <p:spPr>
                  <a:xfrm>
                    <a:off x="1641219" y="1951465"/>
                    <a:ext cx="1976950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b="1" dirty="0"/>
                      <a:t>Centralized Intelligence</a:t>
                    </a:r>
                  </a:p>
                </p:txBody>
              </p:sp>
              <p:sp>
                <p:nvSpPr>
                  <p:cNvPr id="61" name="Oval 60">
                    <a:extLst>
                      <a:ext uri="{FF2B5EF4-FFF2-40B4-BE49-F238E27FC236}">
                        <a16:creationId xmlns:a16="http://schemas.microsoft.com/office/drawing/2014/main" id="{9D407DC6-DB50-D502-DBC1-63AF1A423F26}"/>
                      </a:ext>
                    </a:extLst>
                  </p:cNvPr>
                  <p:cNvSpPr/>
                  <p:nvPr/>
                </p:nvSpPr>
                <p:spPr>
                  <a:xfrm>
                    <a:off x="4346960" y="2850382"/>
                    <a:ext cx="72278" cy="73152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2" name="Oval 61">
                    <a:extLst>
                      <a:ext uri="{FF2B5EF4-FFF2-40B4-BE49-F238E27FC236}">
                        <a16:creationId xmlns:a16="http://schemas.microsoft.com/office/drawing/2014/main" id="{A8E279D9-41ED-9CD1-B5D2-D5C9C7E6B878}"/>
                      </a:ext>
                    </a:extLst>
                  </p:cNvPr>
                  <p:cNvSpPr/>
                  <p:nvPr/>
                </p:nvSpPr>
                <p:spPr>
                  <a:xfrm>
                    <a:off x="4346960" y="2970790"/>
                    <a:ext cx="72278" cy="73152"/>
                  </a:xfrm>
                  <a:prstGeom prst="ellipse">
                    <a:avLst/>
                  </a:prstGeom>
                  <a:solidFill>
                    <a:srgbClr val="83D2F0"/>
                  </a:solidFill>
                  <a:ln>
                    <a:solidFill>
                      <a:srgbClr val="83D2F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63" name="Straight Arrow Connector 62">
                    <a:extLst>
                      <a:ext uri="{FF2B5EF4-FFF2-40B4-BE49-F238E27FC236}">
                        <a16:creationId xmlns:a16="http://schemas.microsoft.com/office/drawing/2014/main" id="{27876A25-7F6C-BFCB-278D-9F70A924E270}"/>
                      </a:ext>
                    </a:extLst>
                  </p:cNvPr>
                  <p:cNvCxnSpPr>
                    <a:cxnSpLocks/>
                    <a:stCxn id="52" idx="2"/>
                    <a:endCxn id="57" idx="0"/>
                  </p:cNvCxnSpPr>
                  <p:nvPr/>
                </p:nvCxnSpPr>
                <p:spPr>
                  <a:xfrm>
                    <a:off x="3118517" y="3842688"/>
                    <a:ext cx="376892" cy="450755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Arrow Connector 63">
                    <a:extLst>
                      <a:ext uri="{FF2B5EF4-FFF2-40B4-BE49-F238E27FC236}">
                        <a16:creationId xmlns:a16="http://schemas.microsoft.com/office/drawing/2014/main" id="{D3D3C8A9-10B1-486A-86E0-162A677B891D}"/>
                      </a:ext>
                    </a:extLst>
                  </p:cNvPr>
                  <p:cNvCxnSpPr>
                    <a:cxnSpLocks/>
                    <a:stCxn id="52" idx="2"/>
                    <a:endCxn id="56" idx="0"/>
                  </p:cNvCxnSpPr>
                  <p:nvPr/>
                </p:nvCxnSpPr>
                <p:spPr>
                  <a:xfrm flipH="1">
                    <a:off x="2341239" y="3842688"/>
                    <a:ext cx="777278" cy="452375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Arrow Connector 64">
                    <a:extLst>
                      <a:ext uri="{FF2B5EF4-FFF2-40B4-BE49-F238E27FC236}">
                        <a16:creationId xmlns:a16="http://schemas.microsoft.com/office/drawing/2014/main" id="{3C1AE207-F44F-D876-69F4-E4E56E068B46}"/>
                      </a:ext>
                    </a:extLst>
                  </p:cNvPr>
                  <p:cNvCxnSpPr>
                    <a:cxnSpLocks/>
                    <a:stCxn id="58" idx="0"/>
                    <a:endCxn id="53" idx="2"/>
                  </p:cNvCxnSpPr>
                  <p:nvPr/>
                </p:nvCxnSpPr>
                <p:spPr>
                  <a:xfrm flipH="1" flipV="1">
                    <a:off x="4543714" y="3842688"/>
                    <a:ext cx="296296" cy="454077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Arrow Connector 65">
                    <a:extLst>
                      <a:ext uri="{FF2B5EF4-FFF2-40B4-BE49-F238E27FC236}">
                        <a16:creationId xmlns:a16="http://schemas.microsoft.com/office/drawing/2014/main" id="{17C1C2F6-73EF-0DA5-9B44-837F3672F0DE}"/>
                      </a:ext>
                    </a:extLst>
                  </p:cNvPr>
                  <p:cNvCxnSpPr>
                    <a:cxnSpLocks/>
                    <a:stCxn id="59" idx="0"/>
                    <a:endCxn id="54" idx="2"/>
                  </p:cNvCxnSpPr>
                  <p:nvPr/>
                </p:nvCxnSpPr>
                <p:spPr>
                  <a:xfrm flipH="1" flipV="1">
                    <a:off x="5803281" y="3842688"/>
                    <a:ext cx="190899" cy="450755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Arrow Connector 66">
                    <a:extLst>
                      <a:ext uri="{FF2B5EF4-FFF2-40B4-BE49-F238E27FC236}">
                        <a16:creationId xmlns:a16="http://schemas.microsoft.com/office/drawing/2014/main" id="{73DAE370-D32C-586C-E0BD-FCD15141468B}"/>
                      </a:ext>
                    </a:extLst>
                  </p:cNvPr>
                  <p:cNvCxnSpPr>
                    <a:cxnSpLocks/>
                    <a:stCxn id="52" idx="0"/>
                  </p:cNvCxnSpPr>
                  <p:nvPr/>
                </p:nvCxnSpPr>
                <p:spPr>
                  <a:xfrm flipV="1">
                    <a:off x="3118517" y="3141652"/>
                    <a:ext cx="661734" cy="337966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Arrow Connector 67">
                    <a:extLst>
                      <a:ext uri="{FF2B5EF4-FFF2-40B4-BE49-F238E27FC236}">
                        <a16:creationId xmlns:a16="http://schemas.microsoft.com/office/drawing/2014/main" id="{36815563-6610-57CF-E5B2-B53A296E0C0B}"/>
                      </a:ext>
                    </a:extLst>
                  </p:cNvPr>
                  <p:cNvCxnSpPr>
                    <a:cxnSpLocks/>
                    <a:stCxn id="53" idx="0"/>
                  </p:cNvCxnSpPr>
                  <p:nvPr/>
                </p:nvCxnSpPr>
                <p:spPr>
                  <a:xfrm flipH="1" flipV="1">
                    <a:off x="4326146" y="3147067"/>
                    <a:ext cx="217568" cy="332551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Arrow Connector 68">
                    <a:extLst>
                      <a:ext uri="{FF2B5EF4-FFF2-40B4-BE49-F238E27FC236}">
                        <a16:creationId xmlns:a16="http://schemas.microsoft.com/office/drawing/2014/main" id="{AEDED3EA-1F95-E24A-FEA5-42BF3D3CE5F7}"/>
                      </a:ext>
                    </a:extLst>
                  </p:cNvPr>
                  <p:cNvCxnSpPr>
                    <a:cxnSpLocks/>
                    <a:stCxn id="54" idx="0"/>
                  </p:cNvCxnSpPr>
                  <p:nvPr/>
                </p:nvCxnSpPr>
                <p:spPr>
                  <a:xfrm flipH="1" flipV="1">
                    <a:off x="4721354" y="3121961"/>
                    <a:ext cx="1081927" cy="357657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51" name="Content Placeholder 9" descr="Cloud outline">
                  <a:extLst>
                    <a:ext uri="{FF2B5EF4-FFF2-40B4-BE49-F238E27FC236}">
                      <a16:creationId xmlns:a16="http://schemas.microsoft.com/office/drawing/2014/main" id="{7059C5F9-F506-DF7F-5EA2-3CE25FB6E7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18124" y="2329062"/>
                  <a:ext cx="1038272" cy="103827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F7FF85F4-8DBA-757A-C6A0-13EEF29D8994}"/>
                </a:ext>
              </a:extLst>
            </p:cNvPr>
            <p:cNvGrpSpPr/>
            <p:nvPr/>
          </p:nvGrpSpPr>
          <p:grpSpPr>
            <a:xfrm>
              <a:off x="1196501" y="4363394"/>
              <a:ext cx="3960606" cy="1833038"/>
              <a:chOff x="1425255" y="4752631"/>
              <a:chExt cx="3960606" cy="1833038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AC1901F3-5671-57C4-63AA-A08969E2C596}"/>
                  </a:ext>
                </a:extLst>
              </p:cNvPr>
              <p:cNvGrpSpPr/>
              <p:nvPr/>
            </p:nvGrpSpPr>
            <p:grpSpPr>
              <a:xfrm>
                <a:off x="1425255" y="4953123"/>
                <a:ext cx="1639625" cy="384063"/>
                <a:chOff x="-2692258" y="3485876"/>
                <a:chExt cx="1639625" cy="384063"/>
              </a:xfrm>
            </p:grpSpPr>
            <p:sp>
              <p:nvSpPr>
                <p:cNvPr id="84" name="Down Arrow 255">
                  <a:extLst>
                    <a:ext uri="{FF2B5EF4-FFF2-40B4-BE49-F238E27FC236}">
                      <a16:creationId xmlns:a16="http://schemas.microsoft.com/office/drawing/2014/main" id="{6C5FD2AA-7DC9-A72B-7AC4-DDF6AF91CF4F}"/>
                    </a:ext>
                  </a:extLst>
                </p:cNvPr>
                <p:cNvSpPr/>
                <p:nvPr/>
              </p:nvSpPr>
              <p:spPr>
                <a:xfrm>
                  <a:off x="-2692258" y="3509114"/>
                  <a:ext cx="304586" cy="360825"/>
                </a:xfrm>
                <a:prstGeom prst="downArrow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34B54BE7-C6A5-1B56-66F9-E219D1B61693}"/>
                    </a:ext>
                  </a:extLst>
                </p:cNvPr>
                <p:cNvSpPr txBox="1"/>
                <p:nvPr/>
              </p:nvSpPr>
              <p:spPr>
                <a:xfrm>
                  <a:off x="-2389859" y="3485876"/>
                  <a:ext cx="13372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Scalability</a:t>
                  </a:r>
                </a:p>
              </p:txBody>
            </p:sp>
          </p:grp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81531D2F-CD38-66ED-BB7E-F670D00D55DF}"/>
                  </a:ext>
                </a:extLst>
              </p:cNvPr>
              <p:cNvGrpSpPr/>
              <p:nvPr/>
            </p:nvGrpSpPr>
            <p:grpSpPr>
              <a:xfrm>
                <a:off x="3655367" y="4752631"/>
                <a:ext cx="1730494" cy="1833038"/>
                <a:chOff x="5703966" y="4431287"/>
                <a:chExt cx="1730494" cy="1833038"/>
              </a:xfrm>
            </p:grpSpPr>
            <p:sp>
              <p:nvSpPr>
                <p:cNvPr id="85" name="Down Arrow 88">
                  <a:extLst>
                    <a:ext uri="{FF2B5EF4-FFF2-40B4-BE49-F238E27FC236}">
                      <a16:creationId xmlns:a16="http://schemas.microsoft.com/office/drawing/2014/main" id="{50200DF1-F00F-62F6-D0AC-8F1B00880FF4}"/>
                    </a:ext>
                  </a:extLst>
                </p:cNvPr>
                <p:cNvSpPr/>
                <p:nvPr/>
              </p:nvSpPr>
              <p:spPr>
                <a:xfrm rot="10800000">
                  <a:off x="5703966" y="4913688"/>
                  <a:ext cx="304586" cy="360825"/>
                </a:xfrm>
                <a:prstGeom prst="downArrow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1685C4F5-490F-1A09-87C7-08C4B5EBBEB2}"/>
                    </a:ext>
                  </a:extLst>
                </p:cNvPr>
                <p:cNvSpPr txBox="1"/>
                <p:nvPr/>
              </p:nvSpPr>
              <p:spPr>
                <a:xfrm>
                  <a:off x="6042732" y="5001053"/>
                  <a:ext cx="10919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Latency</a:t>
                  </a:r>
                </a:p>
              </p:txBody>
            </p:sp>
            <p:sp>
              <p:nvSpPr>
                <p:cNvPr id="90" name="Down Arrow 89">
                  <a:extLst>
                    <a:ext uri="{FF2B5EF4-FFF2-40B4-BE49-F238E27FC236}">
                      <a16:creationId xmlns:a16="http://schemas.microsoft.com/office/drawing/2014/main" id="{0475EED6-C2E6-7E43-A7A3-05A1FA9EDF59}"/>
                    </a:ext>
                  </a:extLst>
                </p:cNvPr>
                <p:cNvSpPr/>
                <p:nvPr/>
              </p:nvSpPr>
              <p:spPr>
                <a:xfrm rot="10800000">
                  <a:off x="5703966" y="4431287"/>
                  <a:ext cx="304586" cy="360825"/>
                </a:xfrm>
                <a:prstGeom prst="downArrow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947FCE11-0265-BF8B-983E-F5DB2AB1FC1A}"/>
                    </a:ext>
                  </a:extLst>
                </p:cNvPr>
                <p:cNvSpPr txBox="1"/>
                <p:nvPr/>
              </p:nvSpPr>
              <p:spPr>
                <a:xfrm>
                  <a:off x="6077804" y="4506852"/>
                  <a:ext cx="95090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Energy</a:t>
                  </a:r>
                </a:p>
              </p:txBody>
            </p:sp>
            <p:sp>
              <p:nvSpPr>
                <p:cNvPr id="92" name="Down Arrow 89">
                  <a:extLst>
                    <a:ext uri="{FF2B5EF4-FFF2-40B4-BE49-F238E27FC236}">
                      <a16:creationId xmlns:a16="http://schemas.microsoft.com/office/drawing/2014/main" id="{87AAB0A2-C857-6D9C-C2A3-C910D26B1E14}"/>
                    </a:ext>
                  </a:extLst>
                </p:cNvPr>
                <p:cNvSpPr/>
                <p:nvPr/>
              </p:nvSpPr>
              <p:spPr>
                <a:xfrm rot="10800000">
                  <a:off x="5703966" y="5878491"/>
                  <a:ext cx="304586" cy="360825"/>
                </a:xfrm>
                <a:prstGeom prst="downArrow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AB79DA8B-9F35-0653-B578-E4892B0626F4}"/>
                    </a:ext>
                  </a:extLst>
                </p:cNvPr>
                <p:cNvSpPr txBox="1"/>
                <p:nvPr/>
              </p:nvSpPr>
              <p:spPr>
                <a:xfrm>
                  <a:off x="6042732" y="5894993"/>
                  <a:ext cx="12105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Intrusions</a:t>
                  </a:r>
                </a:p>
              </p:txBody>
            </p:sp>
            <p:sp>
              <p:nvSpPr>
                <p:cNvPr id="94" name="Down Arrow 89">
                  <a:extLst>
                    <a:ext uri="{FF2B5EF4-FFF2-40B4-BE49-F238E27FC236}">
                      <a16:creationId xmlns:a16="http://schemas.microsoft.com/office/drawing/2014/main" id="{CC7A352F-85ED-280B-2F2D-3EB22FE888BD}"/>
                    </a:ext>
                  </a:extLst>
                </p:cNvPr>
                <p:cNvSpPr/>
                <p:nvPr/>
              </p:nvSpPr>
              <p:spPr>
                <a:xfrm rot="10800000">
                  <a:off x="5703966" y="5396089"/>
                  <a:ext cx="304586" cy="360825"/>
                </a:xfrm>
                <a:prstGeom prst="downArrow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17250668-33FE-B959-AA1B-55C34FAA63D4}"/>
                    </a:ext>
                  </a:extLst>
                </p:cNvPr>
                <p:cNvSpPr txBox="1"/>
                <p:nvPr/>
              </p:nvSpPr>
              <p:spPr>
                <a:xfrm>
                  <a:off x="6042732" y="5448023"/>
                  <a:ext cx="139172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Bandwidth</a:t>
                  </a:r>
                </a:p>
              </p:txBody>
            </p: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F0DAC6C2-62DA-9BC8-F87E-5A1D8D5346AD}"/>
                  </a:ext>
                </a:extLst>
              </p:cNvPr>
              <p:cNvGrpSpPr/>
              <p:nvPr/>
            </p:nvGrpSpPr>
            <p:grpSpPr>
              <a:xfrm>
                <a:off x="1425255" y="5434661"/>
                <a:ext cx="1775839" cy="577030"/>
                <a:chOff x="-2692258" y="4439615"/>
                <a:chExt cx="1775839" cy="577030"/>
              </a:xfrm>
            </p:grpSpPr>
            <p:sp>
              <p:nvSpPr>
                <p:cNvPr id="86" name="Down Arrow 89">
                  <a:extLst>
                    <a:ext uri="{FF2B5EF4-FFF2-40B4-BE49-F238E27FC236}">
                      <a16:creationId xmlns:a16="http://schemas.microsoft.com/office/drawing/2014/main" id="{67B231DA-4D88-D990-DAB1-4717F859AA6E}"/>
                    </a:ext>
                  </a:extLst>
                </p:cNvPr>
                <p:cNvSpPr/>
                <p:nvPr/>
              </p:nvSpPr>
              <p:spPr>
                <a:xfrm>
                  <a:off x="-2692258" y="4585351"/>
                  <a:ext cx="304586" cy="360825"/>
                </a:xfrm>
                <a:prstGeom prst="downArrow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A80FF438-3E5B-53CF-FB10-7BCF03FCFA9A}"/>
                    </a:ext>
                  </a:extLst>
                </p:cNvPr>
                <p:cNvSpPr txBox="1"/>
                <p:nvPr/>
              </p:nvSpPr>
              <p:spPr>
                <a:xfrm>
                  <a:off x="-2125404" y="4537605"/>
                  <a:ext cx="120898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        Units</a:t>
                  </a:r>
                </a:p>
              </p:txBody>
            </p:sp>
            <p:pic>
              <p:nvPicPr>
                <p:cNvPr id="96" name="Picture 95">
                  <a:extLst>
                    <a:ext uri="{FF2B5EF4-FFF2-40B4-BE49-F238E27FC236}">
                      <a16:creationId xmlns:a16="http://schemas.microsoft.com/office/drawing/2014/main" id="{B70E14D7-B547-03A8-91E3-B4664F677F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2170017" y="4439615"/>
                  <a:ext cx="577030" cy="577030"/>
                </a:xfrm>
                <a:prstGeom prst="rect">
                  <a:avLst/>
                </a:prstGeom>
              </p:spPr>
            </p:pic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5E96716A-1455-2C26-CB22-F6549088D574}"/>
                  </a:ext>
                </a:extLst>
              </p:cNvPr>
              <p:cNvGrpSpPr/>
              <p:nvPr/>
            </p:nvGrpSpPr>
            <p:grpSpPr>
              <a:xfrm>
                <a:off x="1425376" y="6183385"/>
                <a:ext cx="1444173" cy="378476"/>
                <a:chOff x="-2705702" y="6809328"/>
                <a:chExt cx="1444173" cy="378476"/>
              </a:xfrm>
            </p:grpSpPr>
            <p:sp>
              <p:nvSpPr>
                <p:cNvPr id="97" name="Down Arrow 255">
                  <a:extLst>
                    <a:ext uri="{FF2B5EF4-FFF2-40B4-BE49-F238E27FC236}">
                      <a16:creationId xmlns:a16="http://schemas.microsoft.com/office/drawing/2014/main" id="{1F2EA2C0-5DB5-21B0-10A1-4F01E0C1DC89}"/>
                    </a:ext>
                  </a:extLst>
                </p:cNvPr>
                <p:cNvSpPr/>
                <p:nvPr/>
              </p:nvSpPr>
              <p:spPr>
                <a:xfrm>
                  <a:off x="-2705702" y="6826979"/>
                  <a:ext cx="304586" cy="360825"/>
                </a:xfrm>
                <a:prstGeom prst="downArrow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96A22821-CF3E-8DBD-8339-6ACCE91FCC93}"/>
                    </a:ext>
                  </a:extLst>
                </p:cNvPr>
                <p:cNvSpPr txBox="1"/>
                <p:nvPr/>
              </p:nvSpPr>
              <p:spPr>
                <a:xfrm>
                  <a:off x="-2270138" y="6809328"/>
                  <a:ext cx="10086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Privacy</a:t>
                  </a:r>
                </a:p>
              </p:txBody>
            </p:sp>
          </p:grpSp>
        </p:grpSp>
        <p:pic>
          <p:nvPicPr>
            <p:cNvPr id="146" name="Picture 145" descr="A room with rows of glass doors&#10;&#10;Description automatically generated">
              <a:extLst>
                <a:ext uri="{FF2B5EF4-FFF2-40B4-BE49-F238E27FC236}">
                  <a16:creationId xmlns:a16="http://schemas.microsoft.com/office/drawing/2014/main" id="{90B4D2EA-A9E9-ED61-C3B3-EDF7F45D22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83779" y="1570598"/>
              <a:ext cx="1422138" cy="887252"/>
            </a:xfrm>
            <a:prstGeom prst="rect">
              <a:avLst/>
            </a:prstGeom>
          </p:spPr>
        </p:pic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D36842C5-9524-68C9-E7A0-6324594D18D7}"/>
              </a:ext>
            </a:extLst>
          </p:cNvPr>
          <p:cNvGrpSpPr/>
          <p:nvPr/>
        </p:nvGrpSpPr>
        <p:grpSpPr>
          <a:xfrm>
            <a:off x="5913122" y="1377200"/>
            <a:ext cx="5938176" cy="4786966"/>
            <a:chOff x="4866903" y="1361768"/>
            <a:chExt cx="5938176" cy="4786966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A9C39337-D89F-4528-525F-C16FEFE018F2}"/>
                </a:ext>
              </a:extLst>
            </p:cNvPr>
            <p:cNvGrpSpPr/>
            <p:nvPr/>
          </p:nvGrpSpPr>
          <p:grpSpPr>
            <a:xfrm>
              <a:off x="6457783" y="4470337"/>
              <a:ext cx="4148832" cy="1678397"/>
              <a:chOff x="7569229" y="4493132"/>
              <a:chExt cx="4148832" cy="1678397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26CFC2DF-404F-C3A4-9157-8852537CE9F3}"/>
                  </a:ext>
                </a:extLst>
              </p:cNvPr>
              <p:cNvGrpSpPr/>
              <p:nvPr/>
            </p:nvGrpSpPr>
            <p:grpSpPr>
              <a:xfrm>
                <a:off x="9941416" y="4547865"/>
                <a:ext cx="1776645" cy="1540901"/>
                <a:chOff x="10100260" y="4588125"/>
                <a:chExt cx="1776645" cy="1540901"/>
              </a:xfrm>
            </p:grpSpPr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9C227156-F67F-8734-836E-8C8B94A578C2}"/>
                    </a:ext>
                  </a:extLst>
                </p:cNvPr>
                <p:cNvSpPr txBox="1"/>
                <p:nvPr/>
              </p:nvSpPr>
              <p:spPr>
                <a:xfrm>
                  <a:off x="10485177" y="5759929"/>
                  <a:ext cx="966651" cy="3690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798" dirty="0">
                      <a:solidFill>
                        <a:srgbClr val="00B050"/>
                      </a:solidFill>
                    </a:rPr>
                    <a:t>Energy</a:t>
                  </a:r>
                </a:p>
              </p:txBody>
            </p:sp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9D546F9D-49BE-5196-0950-BAC8B07E23FF}"/>
                    </a:ext>
                  </a:extLst>
                </p:cNvPr>
                <p:cNvSpPr txBox="1"/>
                <p:nvPr/>
              </p:nvSpPr>
              <p:spPr>
                <a:xfrm>
                  <a:off x="10485177" y="5188126"/>
                  <a:ext cx="1183337" cy="3690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798" dirty="0">
                      <a:solidFill>
                        <a:srgbClr val="00B050"/>
                      </a:solidFill>
                    </a:rPr>
                    <a:t>Intrusions</a:t>
                  </a:r>
                </a:p>
              </p:txBody>
            </p: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FD4D604B-08CA-7C50-558C-6067ADC1DE0E}"/>
                    </a:ext>
                  </a:extLst>
                </p:cNvPr>
                <p:cNvGrpSpPr/>
                <p:nvPr/>
              </p:nvGrpSpPr>
              <p:grpSpPr>
                <a:xfrm>
                  <a:off x="10100260" y="4590936"/>
                  <a:ext cx="308017" cy="1533368"/>
                  <a:chOff x="10100966" y="4652148"/>
                  <a:chExt cx="308017" cy="1533368"/>
                </a:xfrm>
              </p:grpSpPr>
              <p:sp>
                <p:nvSpPr>
                  <p:cNvPr id="106" name="Down Arrow 52">
                    <a:extLst>
                      <a:ext uri="{FF2B5EF4-FFF2-40B4-BE49-F238E27FC236}">
                        <a16:creationId xmlns:a16="http://schemas.microsoft.com/office/drawing/2014/main" id="{9DFDDF7C-26D4-BE83-AF8E-E6993A8DD82A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10104199" y="5824456"/>
                    <a:ext cx="304784" cy="361060"/>
                  </a:xfrm>
                  <a:prstGeom prst="downArrow">
                    <a:avLst/>
                  </a:prstGeom>
                  <a:solidFill>
                    <a:srgbClr val="00B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98" dirty="0">
                      <a:solidFill>
                        <a:srgbClr val="00B050"/>
                      </a:solidFill>
                    </a:endParaRPr>
                  </a:p>
                </p:txBody>
              </p:sp>
              <p:sp>
                <p:nvSpPr>
                  <p:cNvPr id="108" name="Down Arrow 52">
                    <a:extLst>
                      <a:ext uri="{FF2B5EF4-FFF2-40B4-BE49-F238E27FC236}">
                        <a16:creationId xmlns:a16="http://schemas.microsoft.com/office/drawing/2014/main" id="{448F70D4-EDBA-B941-D32E-873577CA1266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10104199" y="5252611"/>
                    <a:ext cx="304784" cy="361060"/>
                  </a:xfrm>
                  <a:prstGeom prst="downArrow">
                    <a:avLst/>
                  </a:prstGeom>
                  <a:solidFill>
                    <a:srgbClr val="00B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98" dirty="0">
                      <a:solidFill>
                        <a:srgbClr val="00B050"/>
                      </a:solidFill>
                    </a:endParaRPr>
                  </a:p>
                </p:txBody>
              </p:sp>
              <p:sp>
                <p:nvSpPr>
                  <p:cNvPr id="110" name="Down Arrow 52">
                    <a:extLst>
                      <a:ext uri="{FF2B5EF4-FFF2-40B4-BE49-F238E27FC236}">
                        <a16:creationId xmlns:a16="http://schemas.microsoft.com/office/drawing/2014/main" id="{E95D4E00-4A1E-72A3-DA61-9C505339F066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10100966" y="4652148"/>
                    <a:ext cx="304784" cy="361060"/>
                  </a:xfrm>
                  <a:prstGeom prst="downArrow">
                    <a:avLst/>
                  </a:prstGeom>
                  <a:solidFill>
                    <a:srgbClr val="00B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98" dirty="0">
                      <a:solidFill>
                        <a:srgbClr val="00B050"/>
                      </a:solidFill>
                    </a:endParaRPr>
                  </a:p>
                </p:txBody>
              </p:sp>
            </p:grpSp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24CC50EF-CF51-C187-5A36-E5740198CE77}"/>
                    </a:ext>
                  </a:extLst>
                </p:cNvPr>
                <p:cNvSpPr txBox="1"/>
                <p:nvPr/>
              </p:nvSpPr>
              <p:spPr>
                <a:xfrm>
                  <a:off x="10485177" y="4588125"/>
                  <a:ext cx="1391728" cy="3690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798" dirty="0">
                      <a:solidFill>
                        <a:srgbClr val="00B050"/>
                      </a:solidFill>
                    </a:rPr>
                    <a:t>Bandwidth</a:t>
                  </a:r>
                </a:p>
              </p:txBody>
            </p: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449C971F-4B60-D56C-5D6C-DFE6242E6CC7}"/>
                  </a:ext>
                </a:extLst>
              </p:cNvPr>
              <p:cNvGrpSpPr/>
              <p:nvPr/>
            </p:nvGrpSpPr>
            <p:grpSpPr>
              <a:xfrm>
                <a:off x="7569229" y="4493132"/>
                <a:ext cx="2234502" cy="1678397"/>
                <a:chOff x="7574988" y="4820187"/>
                <a:chExt cx="2234502" cy="1678397"/>
              </a:xfrm>
            </p:grpSpPr>
            <p:grpSp>
              <p:nvGrpSpPr>
                <p:cNvPr id="79" name="Group 78">
                  <a:extLst>
                    <a:ext uri="{FF2B5EF4-FFF2-40B4-BE49-F238E27FC236}">
                      <a16:creationId xmlns:a16="http://schemas.microsoft.com/office/drawing/2014/main" id="{9FD9E9E3-2AE6-A74B-2C65-B13D90E67F2C}"/>
                    </a:ext>
                  </a:extLst>
                </p:cNvPr>
                <p:cNvGrpSpPr/>
                <p:nvPr/>
              </p:nvGrpSpPr>
              <p:grpSpPr>
                <a:xfrm>
                  <a:off x="7574988" y="4820187"/>
                  <a:ext cx="304784" cy="1618883"/>
                  <a:chOff x="7576703" y="4860081"/>
                  <a:chExt cx="304784" cy="1618883"/>
                </a:xfrm>
              </p:grpSpPr>
              <p:sp>
                <p:nvSpPr>
                  <p:cNvPr id="100" name="Down Arrow 50">
                    <a:extLst>
                      <a:ext uri="{FF2B5EF4-FFF2-40B4-BE49-F238E27FC236}">
                        <a16:creationId xmlns:a16="http://schemas.microsoft.com/office/drawing/2014/main" id="{8A315865-09E9-D5DA-0D38-4CAEF74C6E3C}"/>
                      </a:ext>
                    </a:extLst>
                  </p:cNvPr>
                  <p:cNvSpPr/>
                  <p:nvPr/>
                </p:nvSpPr>
                <p:spPr>
                  <a:xfrm flipV="1">
                    <a:off x="7576703" y="4860081"/>
                    <a:ext cx="304784" cy="361060"/>
                  </a:xfrm>
                  <a:prstGeom prst="downArrow">
                    <a:avLst/>
                  </a:prstGeom>
                  <a:solidFill>
                    <a:srgbClr val="00B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98" dirty="0">
                      <a:solidFill>
                        <a:srgbClr val="00B050"/>
                      </a:solidFill>
                    </a:endParaRPr>
                  </a:p>
                </p:txBody>
              </p:sp>
              <p:sp>
                <p:nvSpPr>
                  <p:cNvPr id="101" name="Down Arrow 51">
                    <a:extLst>
                      <a:ext uri="{FF2B5EF4-FFF2-40B4-BE49-F238E27FC236}">
                        <a16:creationId xmlns:a16="http://schemas.microsoft.com/office/drawing/2014/main" id="{FD8B3D13-F9B9-9C6E-9ECC-E7C979003933}"/>
                      </a:ext>
                    </a:extLst>
                  </p:cNvPr>
                  <p:cNvSpPr/>
                  <p:nvPr/>
                </p:nvSpPr>
                <p:spPr>
                  <a:xfrm flipV="1">
                    <a:off x="7576703" y="6117904"/>
                    <a:ext cx="304784" cy="361060"/>
                  </a:xfrm>
                  <a:prstGeom prst="downArrow">
                    <a:avLst/>
                  </a:prstGeom>
                  <a:solidFill>
                    <a:srgbClr val="00B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98" dirty="0">
                      <a:solidFill>
                        <a:srgbClr val="00B050"/>
                      </a:solidFill>
                    </a:endParaRPr>
                  </a:p>
                </p:txBody>
              </p:sp>
              <p:sp>
                <p:nvSpPr>
                  <p:cNvPr id="102" name="Down Arrow 52">
                    <a:extLst>
                      <a:ext uri="{FF2B5EF4-FFF2-40B4-BE49-F238E27FC236}">
                        <a16:creationId xmlns:a16="http://schemas.microsoft.com/office/drawing/2014/main" id="{9C0C6F45-2519-CB3E-CA30-8680A4719D34}"/>
                      </a:ext>
                    </a:extLst>
                  </p:cNvPr>
                  <p:cNvSpPr/>
                  <p:nvPr/>
                </p:nvSpPr>
                <p:spPr>
                  <a:xfrm flipV="1">
                    <a:off x="7576703" y="5488993"/>
                    <a:ext cx="304784" cy="361060"/>
                  </a:xfrm>
                  <a:prstGeom prst="downArrow">
                    <a:avLst/>
                  </a:prstGeom>
                  <a:solidFill>
                    <a:srgbClr val="00B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98" dirty="0">
                      <a:solidFill>
                        <a:srgbClr val="00B050"/>
                      </a:solidFill>
                    </a:endParaRPr>
                  </a:p>
                </p:txBody>
              </p:sp>
            </p:grpSp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F548FAE6-F1A1-F225-CC9C-D79A0C26CC95}"/>
                    </a:ext>
                  </a:extLst>
                </p:cNvPr>
                <p:cNvSpPr txBox="1"/>
                <p:nvPr/>
              </p:nvSpPr>
              <p:spPr>
                <a:xfrm>
                  <a:off x="7914419" y="4874920"/>
                  <a:ext cx="1325621" cy="3690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798" dirty="0">
                      <a:solidFill>
                        <a:srgbClr val="00B050"/>
                      </a:solidFill>
                    </a:rPr>
                    <a:t>Scalability</a:t>
                  </a:r>
                </a:p>
              </p:txBody>
            </p:sp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D94141A1-2A91-D703-3FB8-DEB827BFADBF}"/>
                    </a:ext>
                  </a:extLst>
                </p:cNvPr>
                <p:cNvSpPr txBox="1"/>
                <p:nvPr/>
              </p:nvSpPr>
              <p:spPr>
                <a:xfrm>
                  <a:off x="7914419" y="6129572"/>
                  <a:ext cx="1895071" cy="3690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798" dirty="0">
                      <a:solidFill>
                        <a:srgbClr val="00B050"/>
                      </a:solidFill>
                    </a:rPr>
                    <a:t>Responsiveness</a:t>
                  </a:r>
                </a:p>
              </p:txBody>
            </p:sp>
            <p:grpSp>
              <p:nvGrpSpPr>
                <p:cNvPr id="77" name="Group 76">
                  <a:extLst>
                    <a:ext uri="{FF2B5EF4-FFF2-40B4-BE49-F238E27FC236}">
                      <a16:creationId xmlns:a16="http://schemas.microsoft.com/office/drawing/2014/main" id="{5C3E49CB-8259-66BD-8F92-8743CCC52BC1}"/>
                    </a:ext>
                  </a:extLst>
                </p:cNvPr>
                <p:cNvGrpSpPr/>
                <p:nvPr/>
              </p:nvGrpSpPr>
              <p:grpSpPr>
                <a:xfrm>
                  <a:off x="8001152" y="5378752"/>
                  <a:ext cx="1234537" cy="590332"/>
                  <a:chOff x="8124463" y="5353048"/>
                  <a:chExt cx="1234537" cy="590332"/>
                </a:xfrm>
              </p:grpSpPr>
              <p:sp>
                <p:nvSpPr>
                  <p:cNvPr id="105" name="TextBox 104">
                    <a:extLst>
                      <a:ext uri="{FF2B5EF4-FFF2-40B4-BE49-F238E27FC236}">
                        <a16:creationId xmlns:a16="http://schemas.microsoft.com/office/drawing/2014/main" id="{B4357A02-6698-155A-29CB-FE0AD64E6923}"/>
                      </a:ext>
                    </a:extLst>
                  </p:cNvPr>
                  <p:cNvSpPr txBox="1"/>
                  <p:nvPr/>
                </p:nvSpPr>
                <p:spPr>
                  <a:xfrm>
                    <a:off x="8151618" y="5399543"/>
                    <a:ext cx="1207382" cy="36901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798" dirty="0">
                        <a:solidFill>
                          <a:srgbClr val="00B050"/>
                        </a:solidFill>
                      </a:rPr>
                      <a:t>        Units</a:t>
                    </a:r>
                  </a:p>
                </p:txBody>
              </p:sp>
              <p:pic>
                <p:nvPicPr>
                  <p:cNvPr id="112" name="Picture 111">
                    <a:extLst>
                      <a:ext uri="{FF2B5EF4-FFF2-40B4-BE49-F238E27FC236}">
                        <a16:creationId xmlns:a16="http://schemas.microsoft.com/office/drawing/2014/main" id="{D5FA9D62-8522-F9FD-1518-038B9FA00D4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8124463" y="5353048"/>
                    <a:ext cx="590332" cy="590332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147" name="Picture 146">
              <a:extLst>
                <a:ext uri="{FF2B5EF4-FFF2-40B4-BE49-F238E27FC236}">
                  <a16:creationId xmlns:a16="http://schemas.microsoft.com/office/drawing/2014/main" id="{D0F1C5D4-A83F-6C56-D6BD-9C3165747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66903" y="3972909"/>
              <a:ext cx="1644227" cy="958332"/>
            </a:xfrm>
            <a:prstGeom prst="rect">
              <a:avLst/>
            </a:prstGeom>
          </p:spPr>
        </p:pic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02CAF497-2E15-9FBC-576A-BA415D550FDB}"/>
                </a:ext>
              </a:extLst>
            </p:cNvPr>
            <p:cNvGrpSpPr/>
            <p:nvPr/>
          </p:nvGrpSpPr>
          <p:grpSpPr>
            <a:xfrm>
              <a:off x="6025800" y="1361768"/>
              <a:ext cx="4779279" cy="2796140"/>
              <a:chOff x="7058692" y="2970974"/>
              <a:chExt cx="4779279" cy="2796140"/>
            </a:xfrm>
          </p:grpSpPr>
          <p:grpSp>
            <p:nvGrpSpPr>
              <p:cNvPr id="177" name="Group 176">
                <a:extLst>
                  <a:ext uri="{FF2B5EF4-FFF2-40B4-BE49-F238E27FC236}">
                    <a16:creationId xmlns:a16="http://schemas.microsoft.com/office/drawing/2014/main" id="{8CB4DD25-34BD-EFA2-3AEE-8A8361C1A42D}"/>
                  </a:ext>
                </a:extLst>
              </p:cNvPr>
              <p:cNvGrpSpPr/>
              <p:nvPr/>
            </p:nvGrpSpPr>
            <p:grpSpPr>
              <a:xfrm>
                <a:off x="7058692" y="2970974"/>
                <a:ext cx="4779279" cy="2796140"/>
                <a:chOff x="7065042" y="2143604"/>
                <a:chExt cx="4779279" cy="2796140"/>
              </a:xfrm>
            </p:grpSpPr>
            <p:grpSp>
              <p:nvGrpSpPr>
                <p:cNvPr id="179" name="Group 178">
                  <a:extLst>
                    <a:ext uri="{FF2B5EF4-FFF2-40B4-BE49-F238E27FC236}">
                      <a16:creationId xmlns:a16="http://schemas.microsoft.com/office/drawing/2014/main" id="{38B7123B-32BD-DF20-14B1-DE244D37A5D3}"/>
                    </a:ext>
                  </a:extLst>
                </p:cNvPr>
                <p:cNvGrpSpPr/>
                <p:nvPr/>
              </p:nvGrpSpPr>
              <p:grpSpPr>
                <a:xfrm>
                  <a:off x="7065042" y="2143604"/>
                  <a:ext cx="4779279" cy="2796140"/>
                  <a:chOff x="7065042" y="-489122"/>
                  <a:chExt cx="4779279" cy="2796140"/>
                </a:xfrm>
              </p:grpSpPr>
              <p:sp>
                <p:nvSpPr>
                  <p:cNvPr id="195" name="Rectangle: Rounded Corners 194">
                    <a:extLst>
                      <a:ext uri="{FF2B5EF4-FFF2-40B4-BE49-F238E27FC236}">
                        <a16:creationId xmlns:a16="http://schemas.microsoft.com/office/drawing/2014/main" id="{74BF0EC7-F6A0-63F8-F172-4B3F927991A4}"/>
                      </a:ext>
                    </a:extLst>
                  </p:cNvPr>
                  <p:cNvSpPr/>
                  <p:nvPr/>
                </p:nvSpPr>
                <p:spPr>
                  <a:xfrm>
                    <a:off x="7880420" y="1126801"/>
                    <a:ext cx="968188" cy="363070"/>
                  </a:xfrm>
                  <a:prstGeom prst="roundRect">
                    <a:avLst/>
                  </a:prstGeom>
                  <a:noFill/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>
                        <a:solidFill>
                          <a:schemeClr val="tx2"/>
                        </a:solidFill>
                      </a:rPr>
                      <a:t>Gateway</a:t>
                    </a:r>
                  </a:p>
                </p:txBody>
              </p:sp>
              <p:sp>
                <p:nvSpPr>
                  <p:cNvPr id="196" name="Rectangle: Rounded Corners 195">
                    <a:extLst>
                      <a:ext uri="{FF2B5EF4-FFF2-40B4-BE49-F238E27FC236}">
                        <a16:creationId xmlns:a16="http://schemas.microsoft.com/office/drawing/2014/main" id="{19BFADEF-8BAE-7271-E190-64C5F00FB516}"/>
                      </a:ext>
                    </a:extLst>
                  </p:cNvPr>
                  <p:cNvSpPr/>
                  <p:nvPr/>
                </p:nvSpPr>
                <p:spPr>
                  <a:xfrm>
                    <a:off x="9305617" y="1126801"/>
                    <a:ext cx="968188" cy="363070"/>
                  </a:xfrm>
                  <a:prstGeom prst="roundRect">
                    <a:avLst/>
                  </a:prstGeom>
                  <a:noFill/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>
                        <a:solidFill>
                          <a:schemeClr val="tx2"/>
                        </a:solidFill>
                      </a:rPr>
                      <a:t>Gateway</a:t>
                    </a:r>
                  </a:p>
                </p:txBody>
              </p:sp>
              <p:sp>
                <p:nvSpPr>
                  <p:cNvPr id="197" name="Rectangle: Rounded Corners 196">
                    <a:extLst>
                      <a:ext uri="{FF2B5EF4-FFF2-40B4-BE49-F238E27FC236}">
                        <a16:creationId xmlns:a16="http://schemas.microsoft.com/office/drawing/2014/main" id="{51B99747-C858-AD1C-3257-9F84FAF87956}"/>
                      </a:ext>
                    </a:extLst>
                  </p:cNvPr>
                  <p:cNvSpPr/>
                  <p:nvPr/>
                </p:nvSpPr>
                <p:spPr>
                  <a:xfrm>
                    <a:off x="10565184" y="1126801"/>
                    <a:ext cx="968188" cy="363070"/>
                  </a:xfrm>
                  <a:prstGeom prst="roundRect">
                    <a:avLst/>
                  </a:prstGeom>
                  <a:noFill/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>
                        <a:solidFill>
                          <a:schemeClr val="tx2"/>
                        </a:solidFill>
                      </a:rPr>
                      <a:t>Gateway</a:t>
                    </a:r>
                  </a:p>
                </p:txBody>
              </p:sp>
              <p:sp>
                <p:nvSpPr>
                  <p:cNvPr id="198" name="Rectangle: Rounded Corners 197">
                    <a:extLst>
                      <a:ext uri="{FF2B5EF4-FFF2-40B4-BE49-F238E27FC236}">
                        <a16:creationId xmlns:a16="http://schemas.microsoft.com/office/drawing/2014/main" id="{57AFBD78-2DEE-7CC6-B0D8-791B56E6FDCA}"/>
                      </a:ext>
                    </a:extLst>
                  </p:cNvPr>
                  <p:cNvSpPr/>
                  <p:nvPr/>
                </p:nvSpPr>
                <p:spPr>
                  <a:xfrm>
                    <a:off x="7065042" y="1942246"/>
                    <a:ext cx="1044388" cy="363070"/>
                  </a:xfrm>
                  <a:prstGeom prst="roundRect">
                    <a:avLst/>
                  </a:prstGeom>
                  <a:noFill/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>
                        <a:solidFill>
                          <a:schemeClr val="tx2"/>
                        </a:solidFill>
                      </a:rPr>
                      <a:t>Sense&amp;Act</a:t>
                    </a:r>
                  </a:p>
                  <a:p>
                    <a:pPr algn="ctr"/>
                    <a:r>
                      <a:rPr lang="en-US" sz="1200" dirty="0">
                        <a:solidFill>
                          <a:schemeClr val="tx2"/>
                        </a:solidFill>
                      </a:rPr>
                      <a:t>Unit</a:t>
                    </a:r>
                  </a:p>
                </p:txBody>
              </p:sp>
              <p:sp>
                <p:nvSpPr>
                  <p:cNvPr id="199" name="Rectangle: Rounded Corners 198">
                    <a:extLst>
                      <a:ext uri="{FF2B5EF4-FFF2-40B4-BE49-F238E27FC236}">
                        <a16:creationId xmlns:a16="http://schemas.microsoft.com/office/drawing/2014/main" id="{07528983-7AD2-8EC3-36C4-EF188C02F37A}"/>
                      </a:ext>
                    </a:extLst>
                  </p:cNvPr>
                  <p:cNvSpPr/>
                  <p:nvPr/>
                </p:nvSpPr>
                <p:spPr>
                  <a:xfrm>
                    <a:off x="8219212" y="1940626"/>
                    <a:ext cx="1044388" cy="363070"/>
                  </a:xfrm>
                  <a:prstGeom prst="roundRect">
                    <a:avLst/>
                  </a:prstGeom>
                  <a:noFill/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>
                        <a:solidFill>
                          <a:schemeClr val="tx2"/>
                        </a:solidFill>
                      </a:rPr>
                      <a:t>Sense&amp;Act</a:t>
                    </a:r>
                  </a:p>
                  <a:p>
                    <a:pPr algn="ctr"/>
                    <a:r>
                      <a:rPr lang="en-US" sz="1200" dirty="0">
                        <a:solidFill>
                          <a:schemeClr val="tx2"/>
                        </a:solidFill>
                      </a:rPr>
                      <a:t>Unit</a:t>
                    </a:r>
                  </a:p>
                </p:txBody>
              </p:sp>
              <p:sp>
                <p:nvSpPr>
                  <p:cNvPr id="200" name="Rectangle: Rounded Corners 199">
                    <a:extLst>
                      <a:ext uri="{FF2B5EF4-FFF2-40B4-BE49-F238E27FC236}">
                        <a16:creationId xmlns:a16="http://schemas.microsoft.com/office/drawing/2014/main" id="{F215977C-4F3B-DADF-7010-F5FCB38AA6DA}"/>
                      </a:ext>
                    </a:extLst>
                  </p:cNvPr>
                  <p:cNvSpPr/>
                  <p:nvPr/>
                </p:nvSpPr>
                <p:spPr>
                  <a:xfrm>
                    <a:off x="9563813" y="1943948"/>
                    <a:ext cx="1044388" cy="363070"/>
                  </a:xfrm>
                  <a:prstGeom prst="roundRect">
                    <a:avLst/>
                  </a:prstGeom>
                  <a:noFill/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>
                        <a:solidFill>
                          <a:schemeClr val="tx2"/>
                        </a:solidFill>
                      </a:rPr>
                      <a:t>Sense&amp;Act</a:t>
                    </a:r>
                  </a:p>
                  <a:p>
                    <a:pPr algn="ctr"/>
                    <a:r>
                      <a:rPr lang="en-US" sz="1200" dirty="0">
                        <a:solidFill>
                          <a:schemeClr val="tx2"/>
                        </a:solidFill>
                      </a:rPr>
                      <a:t>Unit</a:t>
                    </a:r>
                  </a:p>
                </p:txBody>
              </p:sp>
              <p:sp>
                <p:nvSpPr>
                  <p:cNvPr id="201" name="Rectangle: Rounded Corners 200">
                    <a:extLst>
                      <a:ext uri="{FF2B5EF4-FFF2-40B4-BE49-F238E27FC236}">
                        <a16:creationId xmlns:a16="http://schemas.microsoft.com/office/drawing/2014/main" id="{048D0D0E-BD04-4B36-EDB8-01E09E601843}"/>
                      </a:ext>
                    </a:extLst>
                  </p:cNvPr>
                  <p:cNvSpPr/>
                  <p:nvPr/>
                </p:nvSpPr>
                <p:spPr>
                  <a:xfrm>
                    <a:off x="10717983" y="1940626"/>
                    <a:ext cx="1044388" cy="363070"/>
                  </a:xfrm>
                  <a:prstGeom prst="roundRect">
                    <a:avLst/>
                  </a:prstGeom>
                  <a:noFill/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>
                        <a:solidFill>
                          <a:schemeClr val="tx2"/>
                        </a:solidFill>
                      </a:rPr>
                      <a:t>Sense&amp;Act</a:t>
                    </a:r>
                  </a:p>
                  <a:p>
                    <a:pPr algn="ctr"/>
                    <a:r>
                      <a:rPr lang="en-US" sz="1200" dirty="0">
                        <a:solidFill>
                          <a:schemeClr val="tx2"/>
                        </a:solidFill>
                      </a:rPr>
                      <a:t>Unit</a:t>
                    </a:r>
                  </a:p>
                </p:txBody>
              </p:sp>
              <p:sp>
                <p:nvSpPr>
                  <p:cNvPr id="202" name="TextBox 201">
                    <a:extLst>
                      <a:ext uri="{FF2B5EF4-FFF2-40B4-BE49-F238E27FC236}">
                        <a16:creationId xmlns:a16="http://schemas.microsoft.com/office/drawing/2014/main" id="{B594C8F7-471C-9091-7D20-51A853C95CDA}"/>
                      </a:ext>
                    </a:extLst>
                  </p:cNvPr>
                  <p:cNvSpPr txBox="1"/>
                  <p:nvPr/>
                </p:nvSpPr>
                <p:spPr>
                  <a:xfrm>
                    <a:off x="9731527" y="-489122"/>
                    <a:ext cx="2112794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sz="2000" b="1" dirty="0"/>
                      <a:t>Distributed</a:t>
                    </a:r>
                    <a:r>
                      <a:rPr lang="en-US" b="1" dirty="0"/>
                      <a:t> </a:t>
                    </a:r>
                    <a:r>
                      <a:rPr lang="en-US" sz="2000" b="1" dirty="0"/>
                      <a:t>Intelligence</a:t>
                    </a:r>
                    <a:endParaRPr lang="en-US" b="1" dirty="0"/>
                  </a:p>
                </p:txBody>
              </p:sp>
              <p:sp>
                <p:nvSpPr>
                  <p:cNvPr id="203" name="Oval 202">
                    <a:extLst>
                      <a:ext uri="{FF2B5EF4-FFF2-40B4-BE49-F238E27FC236}">
                        <a16:creationId xmlns:a16="http://schemas.microsoft.com/office/drawing/2014/main" id="{AD31459A-1BBF-0107-40EE-1221FCDCCC4E}"/>
                      </a:ext>
                    </a:extLst>
                  </p:cNvPr>
                  <p:cNvSpPr/>
                  <p:nvPr/>
                </p:nvSpPr>
                <p:spPr>
                  <a:xfrm>
                    <a:off x="9592957" y="497565"/>
                    <a:ext cx="72278" cy="73152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4" name="Oval 203">
                    <a:extLst>
                      <a:ext uri="{FF2B5EF4-FFF2-40B4-BE49-F238E27FC236}">
                        <a16:creationId xmlns:a16="http://schemas.microsoft.com/office/drawing/2014/main" id="{87D29B51-35D9-BAD3-5B9E-DF7264B243E8}"/>
                      </a:ext>
                    </a:extLst>
                  </p:cNvPr>
                  <p:cNvSpPr/>
                  <p:nvPr/>
                </p:nvSpPr>
                <p:spPr>
                  <a:xfrm>
                    <a:off x="11717305" y="258605"/>
                    <a:ext cx="72278" cy="73152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5" name="Oval 204">
                    <a:extLst>
                      <a:ext uri="{FF2B5EF4-FFF2-40B4-BE49-F238E27FC236}">
                        <a16:creationId xmlns:a16="http://schemas.microsoft.com/office/drawing/2014/main" id="{9183C3FD-E482-D61E-E361-BC43A23DB72A}"/>
                      </a:ext>
                    </a:extLst>
                  </p:cNvPr>
                  <p:cNvSpPr/>
                  <p:nvPr/>
                </p:nvSpPr>
                <p:spPr>
                  <a:xfrm>
                    <a:off x="11717305" y="445964"/>
                    <a:ext cx="72278" cy="73152"/>
                  </a:xfrm>
                  <a:prstGeom prst="ellipse">
                    <a:avLst/>
                  </a:prstGeom>
                  <a:solidFill>
                    <a:srgbClr val="83D2F0"/>
                  </a:solidFill>
                  <a:ln>
                    <a:solidFill>
                      <a:srgbClr val="83D2F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6" name="Oval 205">
                    <a:extLst>
                      <a:ext uri="{FF2B5EF4-FFF2-40B4-BE49-F238E27FC236}">
                        <a16:creationId xmlns:a16="http://schemas.microsoft.com/office/drawing/2014/main" id="{E8732F99-780D-D766-03B8-E4B9F24FABD5}"/>
                      </a:ext>
                    </a:extLst>
                  </p:cNvPr>
                  <p:cNvSpPr/>
                  <p:nvPr/>
                </p:nvSpPr>
                <p:spPr>
                  <a:xfrm>
                    <a:off x="9592957" y="617973"/>
                    <a:ext cx="72278" cy="73152"/>
                  </a:xfrm>
                  <a:prstGeom prst="ellipse">
                    <a:avLst/>
                  </a:prstGeom>
                  <a:solidFill>
                    <a:srgbClr val="83D2F0"/>
                  </a:solidFill>
                  <a:ln>
                    <a:solidFill>
                      <a:srgbClr val="83D2F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207" name="Straight Arrow Connector 206">
                    <a:extLst>
                      <a:ext uri="{FF2B5EF4-FFF2-40B4-BE49-F238E27FC236}">
                        <a16:creationId xmlns:a16="http://schemas.microsoft.com/office/drawing/2014/main" id="{C4FE074D-06EB-730B-2DD3-30C5DF13FA26}"/>
                      </a:ext>
                    </a:extLst>
                  </p:cNvPr>
                  <p:cNvCxnSpPr>
                    <a:cxnSpLocks/>
                    <a:stCxn id="195" idx="2"/>
                    <a:endCxn id="199" idx="0"/>
                  </p:cNvCxnSpPr>
                  <p:nvPr/>
                </p:nvCxnSpPr>
                <p:spPr>
                  <a:xfrm>
                    <a:off x="8364514" y="1489871"/>
                    <a:ext cx="376892" cy="450755"/>
                  </a:xfrm>
                  <a:prstGeom prst="straightConnector1">
                    <a:avLst/>
                  </a:prstGeom>
                  <a:ln>
                    <a:solidFill>
                      <a:srgbClr val="92D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Straight Arrow Connector 207">
                    <a:extLst>
                      <a:ext uri="{FF2B5EF4-FFF2-40B4-BE49-F238E27FC236}">
                        <a16:creationId xmlns:a16="http://schemas.microsoft.com/office/drawing/2014/main" id="{B2369BD8-91CC-2BAA-C9C5-9363A14C42D8}"/>
                      </a:ext>
                    </a:extLst>
                  </p:cNvPr>
                  <p:cNvCxnSpPr>
                    <a:cxnSpLocks/>
                    <a:stCxn id="195" idx="2"/>
                    <a:endCxn id="198" idx="0"/>
                  </p:cNvCxnSpPr>
                  <p:nvPr/>
                </p:nvCxnSpPr>
                <p:spPr>
                  <a:xfrm flipH="1">
                    <a:off x="7587236" y="1489871"/>
                    <a:ext cx="777278" cy="452375"/>
                  </a:xfrm>
                  <a:prstGeom prst="straightConnector1">
                    <a:avLst/>
                  </a:prstGeom>
                  <a:ln>
                    <a:solidFill>
                      <a:srgbClr val="92D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Straight Arrow Connector 208">
                    <a:extLst>
                      <a:ext uri="{FF2B5EF4-FFF2-40B4-BE49-F238E27FC236}">
                        <a16:creationId xmlns:a16="http://schemas.microsoft.com/office/drawing/2014/main" id="{2EEF6C58-2C34-C73C-CA4D-2CF9513B7BDC}"/>
                      </a:ext>
                    </a:extLst>
                  </p:cNvPr>
                  <p:cNvCxnSpPr>
                    <a:cxnSpLocks/>
                    <a:stCxn id="200" idx="0"/>
                    <a:endCxn id="196" idx="2"/>
                  </p:cNvCxnSpPr>
                  <p:nvPr/>
                </p:nvCxnSpPr>
                <p:spPr>
                  <a:xfrm flipH="1" flipV="1">
                    <a:off x="9789711" y="1489871"/>
                    <a:ext cx="296296" cy="454077"/>
                  </a:xfrm>
                  <a:prstGeom prst="straightConnector1">
                    <a:avLst/>
                  </a:prstGeom>
                  <a:ln>
                    <a:solidFill>
                      <a:srgbClr val="92D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Straight Arrow Connector 209">
                    <a:extLst>
                      <a:ext uri="{FF2B5EF4-FFF2-40B4-BE49-F238E27FC236}">
                        <a16:creationId xmlns:a16="http://schemas.microsoft.com/office/drawing/2014/main" id="{C940DA33-5108-36C5-AB7F-2B8B5A88BD0E}"/>
                      </a:ext>
                    </a:extLst>
                  </p:cNvPr>
                  <p:cNvCxnSpPr>
                    <a:cxnSpLocks/>
                    <a:stCxn id="201" idx="0"/>
                    <a:endCxn id="197" idx="2"/>
                  </p:cNvCxnSpPr>
                  <p:nvPr/>
                </p:nvCxnSpPr>
                <p:spPr>
                  <a:xfrm flipH="1" flipV="1">
                    <a:off x="11049278" y="1489871"/>
                    <a:ext cx="190899" cy="450755"/>
                  </a:xfrm>
                  <a:prstGeom prst="straightConnector1">
                    <a:avLst/>
                  </a:prstGeom>
                  <a:ln>
                    <a:solidFill>
                      <a:srgbClr val="92D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Straight Arrow Connector 210">
                    <a:extLst>
                      <a:ext uri="{FF2B5EF4-FFF2-40B4-BE49-F238E27FC236}">
                        <a16:creationId xmlns:a16="http://schemas.microsoft.com/office/drawing/2014/main" id="{D0657C25-6C5C-C972-B652-F02EE94A6C3E}"/>
                      </a:ext>
                    </a:extLst>
                  </p:cNvPr>
                  <p:cNvCxnSpPr>
                    <a:cxnSpLocks/>
                    <a:stCxn id="195" idx="0"/>
                  </p:cNvCxnSpPr>
                  <p:nvPr/>
                </p:nvCxnSpPr>
                <p:spPr>
                  <a:xfrm flipV="1">
                    <a:off x="8364514" y="788835"/>
                    <a:ext cx="661734" cy="337966"/>
                  </a:xfrm>
                  <a:prstGeom prst="straightConnector1">
                    <a:avLst/>
                  </a:prstGeom>
                  <a:ln>
                    <a:solidFill>
                      <a:srgbClr val="92D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Straight Arrow Connector 211">
                    <a:extLst>
                      <a:ext uri="{FF2B5EF4-FFF2-40B4-BE49-F238E27FC236}">
                        <a16:creationId xmlns:a16="http://schemas.microsoft.com/office/drawing/2014/main" id="{AF35676A-B750-8678-95C6-F16C17CA7FF4}"/>
                      </a:ext>
                    </a:extLst>
                  </p:cNvPr>
                  <p:cNvCxnSpPr>
                    <a:cxnSpLocks/>
                    <a:stCxn id="196" idx="0"/>
                  </p:cNvCxnSpPr>
                  <p:nvPr/>
                </p:nvCxnSpPr>
                <p:spPr>
                  <a:xfrm flipH="1" flipV="1">
                    <a:off x="9572143" y="794250"/>
                    <a:ext cx="217568" cy="332551"/>
                  </a:xfrm>
                  <a:prstGeom prst="straightConnector1">
                    <a:avLst/>
                  </a:prstGeom>
                  <a:ln>
                    <a:solidFill>
                      <a:srgbClr val="92D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" name="Straight Arrow Connector 212">
                    <a:extLst>
                      <a:ext uri="{FF2B5EF4-FFF2-40B4-BE49-F238E27FC236}">
                        <a16:creationId xmlns:a16="http://schemas.microsoft.com/office/drawing/2014/main" id="{DA89852D-2950-8226-F0DA-808B10C2B45F}"/>
                      </a:ext>
                    </a:extLst>
                  </p:cNvPr>
                  <p:cNvCxnSpPr>
                    <a:cxnSpLocks/>
                    <a:stCxn id="197" idx="0"/>
                  </p:cNvCxnSpPr>
                  <p:nvPr/>
                </p:nvCxnSpPr>
                <p:spPr>
                  <a:xfrm flipH="1" flipV="1">
                    <a:off x="9967351" y="769144"/>
                    <a:ext cx="1081927" cy="357657"/>
                  </a:xfrm>
                  <a:prstGeom prst="straightConnector1">
                    <a:avLst/>
                  </a:prstGeom>
                  <a:ln>
                    <a:solidFill>
                      <a:srgbClr val="92D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180" name="Content Placeholder 9" descr="Cloud outline">
                  <a:extLst>
                    <a:ext uri="{FF2B5EF4-FFF2-40B4-BE49-F238E27FC236}">
                      <a16:creationId xmlns:a16="http://schemas.microsoft.com/office/drawing/2014/main" id="{A92A0C59-3857-9FC1-E439-0EFE130C05B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29079" y="2603155"/>
                  <a:ext cx="1038272" cy="1038272"/>
                </a:xfrm>
                <a:prstGeom prst="rect">
                  <a:avLst/>
                </a:prstGeom>
              </p:spPr>
            </p:pic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95A6E12-A488-FD1D-4412-BB496803FBA8}"/>
                    </a:ext>
                  </a:extLst>
                </p:cNvPr>
                <p:cNvSpPr/>
                <p:nvPr/>
              </p:nvSpPr>
              <p:spPr>
                <a:xfrm>
                  <a:off x="8742592" y="3844510"/>
                  <a:ext cx="72278" cy="73152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2" name="Oval 181">
                  <a:extLst>
                    <a:ext uri="{FF2B5EF4-FFF2-40B4-BE49-F238E27FC236}">
                      <a16:creationId xmlns:a16="http://schemas.microsoft.com/office/drawing/2014/main" id="{EE3C220F-3D1B-08C7-54F0-14013119AEA0}"/>
                    </a:ext>
                  </a:extLst>
                </p:cNvPr>
                <p:cNvSpPr/>
                <p:nvPr/>
              </p:nvSpPr>
              <p:spPr>
                <a:xfrm>
                  <a:off x="8742592" y="3964918"/>
                  <a:ext cx="72278" cy="73152"/>
                </a:xfrm>
                <a:prstGeom prst="ellipse">
                  <a:avLst/>
                </a:prstGeom>
                <a:solidFill>
                  <a:srgbClr val="83D2F0"/>
                </a:solidFill>
                <a:ln>
                  <a:solidFill>
                    <a:srgbClr val="83D2F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3" name="Oval 182">
                  <a:extLst>
                    <a:ext uri="{FF2B5EF4-FFF2-40B4-BE49-F238E27FC236}">
                      <a16:creationId xmlns:a16="http://schemas.microsoft.com/office/drawing/2014/main" id="{1DA5F51B-C0A5-BF19-20D8-17DD41381EC1}"/>
                    </a:ext>
                  </a:extLst>
                </p:cNvPr>
                <p:cNvSpPr/>
                <p:nvPr/>
              </p:nvSpPr>
              <p:spPr>
                <a:xfrm>
                  <a:off x="10155467" y="3839356"/>
                  <a:ext cx="72278" cy="73152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D8B8A770-A4AA-4DD8-9EAE-4913B9483956}"/>
                    </a:ext>
                  </a:extLst>
                </p:cNvPr>
                <p:cNvSpPr/>
                <p:nvPr/>
              </p:nvSpPr>
              <p:spPr>
                <a:xfrm>
                  <a:off x="10155467" y="3959764"/>
                  <a:ext cx="72278" cy="73152"/>
                </a:xfrm>
                <a:prstGeom prst="ellipse">
                  <a:avLst/>
                </a:prstGeom>
                <a:solidFill>
                  <a:srgbClr val="83D2F0"/>
                </a:solidFill>
                <a:ln>
                  <a:solidFill>
                    <a:srgbClr val="83D2F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5" name="Oval 184">
                  <a:extLst>
                    <a:ext uri="{FF2B5EF4-FFF2-40B4-BE49-F238E27FC236}">
                      <a16:creationId xmlns:a16="http://schemas.microsoft.com/office/drawing/2014/main" id="{F47730D8-29C9-B6A2-4157-0F585EFCE6DE}"/>
                    </a:ext>
                  </a:extLst>
                </p:cNvPr>
                <p:cNvSpPr/>
                <p:nvPr/>
              </p:nvSpPr>
              <p:spPr>
                <a:xfrm>
                  <a:off x="11430068" y="3846994"/>
                  <a:ext cx="72278" cy="73152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6" name="Oval 185">
                  <a:extLst>
                    <a:ext uri="{FF2B5EF4-FFF2-40B4-BE49-F238E27FC236}">
                      <a16:creationId xmlns:a16="http://schemas.microsoft.com/office/drawing/2014/main" id="{F516CF68-F71D-02E5-D938-AFCCB606E954}"/>
                    </a:ext>
                  </a:extLst>
                </p:cNvPr>
                <p:cNvSpPr/>
                <p:nvPr/>
              </p:nvSpPr>
              <p:spPr>
                <a:xfrm>
                  <a:off x="11430068" y="3967402"/>
                  <a:ext cx="72278" cy="73152"/>
                </a:xfrm>
                <a:prstGeom prst="ellipse">
                  <a:avLst/>
                </a:prstGeom>
                <a:solidFill>
                  <a:srgbClr val="83D2F0"/>
                </a:solidFill>
                <a:ln>
                  <a:solidFill>
                    <a:srgbClr val="83D2F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3F0DFFD6-16D7-2527-FDBC-E89F3C4E33F3}"/>
                    </a:ext>
                  </a:extLst>
                </p:cNvPr>
                <p:cNvSpPr/>
                <p:nvPr/>
              </p:nvSpPr>
              <p:spPr>
                <a:xfrm>
                  <a:off x="11658668" y="4653444"/>
                  <a:ext cx="72278" cy="73152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C75372FA-F1B3-A06C-653D-AE61800C199E}"/>
                    </a:ext>
                  </a:extLst>
                </p:cNvPr>
                <p:cNvSpPr/>
                <p:nvPr/>
              </p:nvSpPr>
              <p:spPr>
                <a:xfrm>
                  <a:off x="11658668" y="4773852"/>
                  <a:ext cx="72278" cy="73152"/>
                </a:xfrm>
                <a:prstGeom prst="ellipse">
                  <a:avLst/>
                </a:prstGeom>
                <a:solidFill>
                  <a:srgbClr val="83D2F0"/>
                </a:solidFill>
                <a:ln>
                  <a:solidFill>
                    <a:srgbClr val="83D2F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9" name="Oval 188">
                  <a:extLst>
                    <a:ext uri="{FF2B5EF4-FFF2-40B4-BE49-F238E27FC236}">
                      <a16:creationId xmlns:a16="http://schemas.microsoft.com/office/drawing/2014/main" id="{9E442518-4297-C2F3-C2B2-3D5BBE2A75CC}"/>
                    </a:ext>
                  </a:extLst>
                </p:cNvPr>
                <p:cNvSpPr/>
                <p:nvPr/>
              </p:nvSpPr>
              <p:spPr>
                <a:xfrm>
                  <a:off x="10496834" y="4653444"/>
                  <a:ext cx="72278" cy="73152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0" name="Oval 189">
                  <a:extLst>
                    <a:ext uri="{FF2B5EF4-FFF2-40B4-BE49-F238E27FC236}">
                      <a16:creationId xmlns:a16="http://schemas.microsoft.com/office/drawing/2014/main" id="{3EA56727-48EE-5D8D-D938-5FEDFC6C6A58}"/>
                    </a:ext>
                  </a:extLst>
                </p:cNvPr>
                <p:cNvSpPr/>
                <p:nvPr/>
              </p:nvSpPr>
              <p:spPr>
                <a:xfrm>
                  <a:off x="10496834" y="4773852"/>
                  <a:ext cx="72278" cy="73152"/>
                </a:xfrm>
                <a:prstGeom prst="ellipse">
                  <a:avLst/>
                </a:prstGeom>
                <a:solidFill>
                  <a:srgbClr val="83D2F0"/>
                </a:solidFill>
                <a:ln>
                  <a:solidFill>
                    <a:srgbClr val="83D2F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1" name="Oval 190">
                  <a:extLst>
                    <a:ext uri="{FF2B5EF4-FFF2-40B4-BE49-F238E27FC236}">
                      <a16:creationId xmlns:a16="http://schemas.microsoft.com/office/drawing/2014/main" id="{DEAAAD52-1CDC-E4FC-DF73-3927AF2C4AA9}"/>
                    </a:ext>
                  </a:extLst>
                </p:cNvPr>
                <p:cNvSpPr/>
                <p:nvPr/>
              </p:nvSpPr>
              <p:spPr>
                <a:xfrm>
                  <a:off x="9164700" y="4653444"/>
                  <a:ext cx="72278" cy="73152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2" name="Oval 191">
                  <a:extLst>
                    <a:ext uri="{FF2B5EF4-FFF2-40B4-BE49-F238E27FC236}">
                      <a16:creationId xmlns:a16="http://schemas.microsoft.com/office/drawing/2014/main" id="{D142B923-AB07-25BF-CE27-86831AE3040B}"/>
                    </a:ext>
                  </a:extLst>
                </p:cNvPr>
                <p:cNvSpPr/>
                <p:nvPr/>
              </p:nvSpPr>
              <p:spPr>
                <a:xfrm>
                  <a:off x="9164700" y="4773852"/>
                  <a:ext cx="72278" cy="73152"/>
                </a:xfrm>
                <a:prstGeom prst="ellipse">
                  <a:avLst/>
                </a:prstGeom>
                <a:solidFill>
                  <a:srgbClr val="83D2F0"/>
                </a:solidFill>
                <a:ln>
                  <a:solidFill>
                    <a:srgbClr val="83D2F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94AD59BA-E0F8-DE67-7DFF-1C3E69867FC8}"/>
                    </a:ext>
                  </a:extLst>
                </p:cNvPr>
                <p:cNvSpPr/>
                <p:nvPr/>
              </p:nvSpPr>
              <p:spPr>
                <a:xfrm>
                  <a:off x="8014324" y="4653444"/>
                  <a:ext cx="72278" cy="73152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4" name="Oval 193">
                  <a:extLst>
                    <a:ext uri="{FF2B5EF4-FFF2-40B4-BE49-F238E27FC236}">
                      <a16:creationId xmlns:a16="http://schemas.microsoft.com/office/drawing/2014/main" id="{F6623583-77A3-09F2-7AE4-F9FE6560E204}"/>
                    </a:ext>
                  </a:extLst>
                </p:cNvPr>
                <p:cNvSpPr/>
                <p:nvPr/>
              </p:nvSpPr>
              <p:spPr>
                <a:xfrm>
                  <a:off x="8014324" y="4773852"/>
                  <a:ext cx="72278" cy="73152"/>
                </a:xfrm>
                <a:prstGeom prst="ellipse">
                  <a:avLst/>
                </a:prstGeom>
                <a:solidFill>
                  <a:srgbClr val="83D2F0"/>
                </a:solidFill>
                <a:ln>
                  <a:solidFill>
                    <a:srgbClr val="83D2F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70F81FB9-C7FE-66FD-D95D-511D1707E749}"/>
                  </a:ext>
                </a:extLst>
              </p:cNvPr>
              <p:cNvSpPr txBox="1"/>
              <p:nvPr/>
            </p:nvSpPr>
            <p:spPr>
              <a:xfrm>
                <a:off x="10054668" y="3605972"/>
                <a:ext cx="17157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200" dirty="0"/>
                  <a:t>Application</a:t>
                </a:r>
              </a:p>
              <a:p>
                <a:pPr algn="r"/>
                <a:r>
                  <a:rPr lang="en-US" sz="1200" dirty="0"/>
                  <a:t>Artificial Intelligence</a:t>
                </a:r>
              </a:p>
            </p:txBody>
          </p:sp>
        </p:grp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EDB0C738-6049-0CE0-6F09-0C91B6F6DA22}"/>
              </a:ext>
            </a:extLst>
          </p:cNvPr>
          <p:cNvSpPr/>
          <p:nvPr/>
        </p:nvSpPr>
        <p:spPr>
          <a:xfrm rot="21160447">
            <a:off x="2576860" y="1365932"/>
            <a:ext cx="2971967" cy="1463528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D4C6952-47C3-389E-07F7-3C676A4674D4}"/>
              </a:ext>
            </a:extLst>
          </p:cNvPr>
          <p:cNvSpPr/>
          <p:nvPr/>
        </p:nvSpPr>
        <p:spPr>
          <a:xfrm rot="20653975">
            <a:off x="5946084" y="3515970"/>
            <a:ext cx="2296483" cy="138066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3E217022-C25B-D583-4990-3936D7DFF115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5484609" y="2221458"/>
            <a:ext cx="1422135" cy="1320486"/>
          </a:xfrm>
          <a:prstGeom prst="curvedConnector2">
            <a:avLst/>
          </a:prstGeom>
          <a:ln w="38100">
            <a:solidFill>
              <a:srgbClr val="178DB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383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D91FD-5B9B-E056-3403-675E28E93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TinyML definition and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4856E-4C1F-6329-560B-27DE35014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1904999"/>
            <a:ext cx="4322919" cy="4505739"/>
          </a:xfrm>
        </p:spPr>
        <p:txBody>
          <a:bodyPr>
            <a:normAutofit/>
          </a:bodyPr>
          <a:lstStyle/>
          <a:p>
            <a:r>
              <a:rPr lang="en-US" sz="1800" b="1" dirty="0"/>
              <a:t>tinyML</a:t>
            </a:r>
            <a:r>
              <a:rPr lang="en-US" sz="1800" dirty="0"/>
              <a:t> is broadly defined as the </a:t>
            </a:r>
            <a:r>
              <a:rPr lang="en-US" sz="1800" b="1" dirty="0"/>
              <a:t>machine learning architectures, techniques, tools and approaches </a:t>
            </a:r>
            <a:r>
              <a:rPr lang="en-US" sz="1800" dirty="0"/>
              <a:t>able to perform </a:t>
            </a:r>
            <a:r>
              <a:rPr lang="en-US" sz="1800" b="1" dirty="0"/>
              <a:t>low-power device</a:t>
            </a:r>
            <a:r>
              <a:rPr lang="en-US" sz="1800" dirty="0"/>
              <a:t> analytics for variety of data (visual, auditory, motion, etc.).</a:t>
            </a:r>
          </a:p>
          <a:p>
            <a:r>
              <a:rPr lang="en-US" sz="1800" b="1" dirty="0"/>
              <a:t>tinyML</a:t>
            </a:r>
            <a:r>
              <a:rPr lang="en-US" sz="1800" dirty="0"/>
              <a:t> Foundation is </a:t>
            </a:r>
            <a:r>
              <a:rPr lang="en-US" sz="1800" b="1" dirty="0"/>
              <a:t>a non-profit organization </a:t>
            </a:r>
            <a:r>
              <a:rPr lang="en-US" sz="1800" dirty="0"/>
              <a:t>with the mission to </a:t>
            </a:r>
            <a:r>
              <a:rPr lang="en-US" sz="1800" b="1" dirty="0"/>
              <a:t>accelerate the growth of a prosperous and integrated Global Community </a:t>
            </a:r>
            <a:r>
              <a:rPr lang="en-US" sz="1800" dirty="0"/>
              <a:t>of people developing leading edge energy efficient machine learning computing.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39C95-BF6E-95A6-479B-05AAE72325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031" y="6458428"/>
            <a:ext cx="1060169" cy="365125"/>
          </a:xfrm>
        </p:spPr>
        <p:txBody>
          <a:bodyPr/>
          <a:lstStyle/>
          <a:p>
            <a:r>
              <a:rPr lang="en-US" dirty="0"/>
              <a:t>2023/03/31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DF4B6E-3C5D-527F-0672-269691311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61DD4B5-F83D-F6BA-F0FF-B24A239360CF}"/>
              </a:ext>
            </a:extLst>
          </p:cNvPr>
          <p:cNvSpPr txBox="1">
            <a:spLocks/>
          </p:cNvSpPr>
          <p:nvPr/>
        </p:nvSpPr>
        <p:spPr>
          <a:xfrm>
            <a:off x="5877611" y="2174485"/>
            <a:ext cx="2844091" cy="3417711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tinyML Challenges:</a:t>
            </a:r>
          </a:p>
          <a:p>
            <a:r>
              <a:rPr lang="en-US" dirty="0"/>
              <a:t>Tiny resources</a:t>
            </a:r>
          </a:p>
          <a:p>
            <a:r>
              <a:rPr lang="en-US" dirty="0"/>
              <a:t>Ultra low-power</a:t>
            </a:r>
          </a:p>
          <a:p>
            <a:r>
              <a:rPr lang="en-US" dirty="0"/>
              <a:t>To achieve high accuracy</a:t>
            </a:r>
          </a:p>
          <a:p>
            <a:r>
              <a:rPr lang="en-US" dirty="0"/>
              <a:t>Live without floating point numbers</a:t>
            </a:r>
          </a:p>
          <a:p>
            <a:r>
              <a:rPr lang="en-US" dirty="0"/>
              <a:t>Automated deployments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FE81118-7CE4-8198-02BF-0C701D95F863}"/>
              </a:ext>
            </a:extLst>
          </p:cNvPr>
          <p:cNvSpPr txBox="1">
            <a:spLocks/>
          </p:cNvSpPr>
          <p:nvPr/>
        </p:nvSpPr>
        <p:spPr>
          <a:xfrm>
            <a:off x="9001818" y="3167178"/>
            <a:ext cx="2844091" cy="948104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Resources</a:t>
            </a:r>
            <a:r>
              <a:rPr lang="en-US" dirty="0"/>
              <a:t> and </a:t>
            </a:r>
            <a:r>
              <a:rPr lang="en-US" b="1" dirty="0"/>
              <a:t>effort</a:t>
            </a:r>
            <a:r>
              <a:rPr lang="en-US" dirty="0"/>
              <a:t> put this challenge </a:t>
            </a:r>
            <a:br>
              <a:rPr lang="en-US" dirty="0"/>
            </a:br>
            <a:r>
              <a:rPr lang="en-US" dirty="0"/>
              <a:t>are huge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11F0CC1-F346-9667-5300-4ED35E3FF6C5}"/>
              </a:ext>
            </a:extLst>
          </p:cNvPr>
          <p:cNvSpPr txBox="1">
            <a:spLocks/>
          </p:cNvSpPr>
          <p:nvPr/>
        </p:nvSpPr>
        <p:spPr>
          <a:xfrm>
            <a:off x="9001818" y="4507974"/>
            <a:ext cx="2844091" cy="71043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Intellectual Property shall be protected!</a:t>
            </a:r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4A7C90FB-795B-FC72-089D-2C3A69EC3955}"/>
              </a:ext>
            </a:extLst>
          </p:cNvPr>
          <p:cNvSpPr/>
          <p:nvPr/>
        </p:nvSpPr>
        <p:spPr>
          <a:xfrm rot="10800000">
            <a:off x="10333093" y="4174330"/>
            <a:ext cx="181535" cy="276305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rrow: Bent-Up 5">
            <a:extLst>
              <a:ext uri="{FF2B5EF4-FFF2-40B4-BE49-F238E27FC236}">
                <a16:creationId xmlns:a16="http://schemas.microsoft.com/office/drawing/2014/main" id="{30EB2B68-7D5E-BB5E-2437-86F77AF3E569}"/>
              </a:ext>
            </a:extLst>
          </p:cNvPr>
          <p:cNvSpPr/>
          <p:nvPr/>
        </p:nvSpPr>
        <p:spPr>
          <a:xfrm rot="10800000" flipH="1">
            <a:off x="8775609" y="2334013"/>
            <a:ext cx="1739019" cy="790575"/>
          </a:xfrm>
          <a:prstGeom prst="bentUpArrow">
            <a:avLst>
              <a:gd name="adj1" fmla="val 11747"/>
              <a:gd name="adj2" fmla="val 11446"/>
              <a:gd name="adj3" fmla="val 1415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84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79D3B-2670-AF39-5013-A539B2D4E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69385-9FA5-9C00-B627-0432AA589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5" y="1904999"/>
            <a:ext cx="4972739" cy="4505739"/>
          </a:xfrm>
        </p:spPr>
        <p:txBody>
          <a:bodyPr/>
          <a:lstStyle/>
          <a:p>
            <a:r>
              <a:rPr lang="en-US" dirty="0"/>
              <a:t>Use cases from MLCommon Performance Inference Tiny Benchmark: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Keyword Spotting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Visual Wake Words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Anomaly Detection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highlight>
                  <a:srgbClr val="FFFF00"/>
                </a:highlight>
              </a:rPr>
              <a:t>Image Classification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The MLCommon foundation’s aim is delivering open, useful measures of quality and performance to help guide responsible AI development.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C28A5-E362-9F4D-F25E-9064788E9C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031" y="6458428"/>
            <a:ext cx="1060169" cy="365125"/>
          </a:xfrm>
        </p:spPr>
        <p:txBody>
          <a:bodyPr/>
          <a:lstStyle/>
          <a:p>
            <a:r>
              <a:rPr lang="en-US" dirty="0"/>
              <a:t>2023/03/31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E0A660-E1C3-8800-8BCF-FCC28AD28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9EFD62-C23C-5CC5-56F7-576F0D1F6296}"/>
              </a:ext>
            </a:extLst>
          </p:cNvPr>
          <p:cNvSpPr txBox="1"/>
          <p:nvPr/>
        </p:nvSpPr>
        <p:spPr>
          <a:xfrm>
            <a:off x="1444882" y="5832849"/>
            <a:ext cx="8432704" cy="990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>
                <a:solidFill>
                  <a:schemeClr val="accent3">
                    <a:lumMod val="75000"/>
                  </a:schemeClr>
                </a:solidFill>
              </a:defRPr>
            </a:lvl1pPr>
            <a:lvl2pPr marL="742950" lvl="1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>
                <a:solidFill>
                  <a:schemeClr val="accent3">
                    <a:lumMod val="7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>
                <a:solidFill>
                  <a:schemeClr val="accent3">
                    <a:lumMod val="7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accent3">
                    <a:lumMod val="7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accent3">
                    <a:lumMod val="7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8954E17-5C8E-3283-6798-07124E56A4F1}"/>
              </a:ext>
            </a:extLst>
          </p:cNvPr>
          <p:cNvGrpSpPr/>
          <p:nvPr/>
        </p:nvGrpSpPr>
        <p:grpSpPr>
          <a:xfrm>
            <a:off x="6113393" y="1246497"/>
            <a:ext cx="2856988" cy="1745512"/>
            <a:chOff x="5777212" y="884547"/>
            <a:chExt cx="2856988" cy="1745512"/>
          </a:xfrm>
        </p:grpSpPr>
        <p:pic>
          <p:nvPicPr>
            <p:cNvPr id="13" name="Google Shape;1742;p198">
              <a:extLst>
                <a:ext uri="{FF2B5EF4-FFF2-40B4-BE49-F238E27FC236}">
                  <a16:creationId xmlns:a16="http://schemas.microsoft.com/office/drawing/2014/main" id="{411FA6F4-1C59-3E79-8546-BA96A74311CB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096000" y="884547"/>
              <a:ext cx="2538200" cy="17455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18A1002-9005-BCEA-BBA5-66CA3C77F744}"/>
                </a:ext>
              </a:extLst>
            </p:cNvPr>
            <p:cNvSpPr txBox="1"/>
            <p:nvPr/>
          </p:nvSpPr>
          <p:spPr>
            <a:xfrm>
              <a:off x="5777212" y="966760"/>
              <a:ext cx="318788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6B1E27E-3A7D-CEB4-C343-7EC43030F59D}"/>
              </a:ext>
            </a:extLst>
          </p:cNvPr>
          <p:cNvGrpSpPr/>
          <p:nvPr/>
        </p:nvGrpSpPr>
        <p:grpSpPr>
          <a:xfrm>
            <a:off x="9096381" y="1257704"/>
            <a:ext cx="2940477" cy="1585510"/>
            <a:chOff x="8760200" y="895754"/>
            <a:chExt cx="2940477" cy="158551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65EDA46-AA50-3DAC-D1A4-6F3EA4121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03556" y="1005904"/>
              <a:ext cx="2597121" cy="147536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23FC6DB-ABA4-38ED-4DF0-13FA1F7D7B63}"/>
                </a:ext>
              </a:extLst>
            </p:cNvPr>
            <p:cNvSpPr txBox="1"/>
            <p:nvPr/>
          </p:nvSpPr>
          <p:spPr>
            <a:xfrm>
              <a:off x="8760200" y="895754"/>
              <a:ext cx="318788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22B664B-FDBE-6CA1-DA19-3802DFDB4E4A}"/>
              </a:ext>
            </a:extLst>
          </p:cNvPr>
          <p:cNvGrpSpPr/>
          <p:nvPr/>
        </p:nvGrpSpPr>
        <p:grpSpPr>
          <a:xfrm>
            <a:off x="9143045" y="3668071"/>
            <a:ext cx="2833300" cy="1850667"/>
            <a:chOff x="5778267" y="3213699"/>
            <a:chExt cx="2833300" cy="1850667"/>
          </a:xfrm>
        </p:grpSpPr>
        <p:pic>
          <p:nvPicPr>
            <p:cNvPr id="14" name="Google Shape;1740;p198">
              <a:extLst>
                <a:ext uri="{FF2B5EF4-FFF2-40B4-BE49-F238E27FC236}">
                  <a16:creationId xmlns:a16="http://schemas.microsoft.com/office/drawing/2014/main" id="{5AF2CA53-EE8B-7D97-8E73-A2CF877D8D37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166064" y="3213699"/>
              <a:ext cx="2445503" cy="18506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F2AA093-1AEC-4399-4070-9DED106E1270}"/>
                </a:ext>
              </a:extLst>
            </p:cNvPr>
            <p:cNvSpPr txBox="1"/>
            <p:nvPr/>
          </p:nvSpPr>
          <p:spPr>
            <a:xfrm>
              <a:off x="5778267" y="3244334"/>
              <a:ext cx="318788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6C2637A-E754-1757-E8F6-87B9DDC0B341}"/>
              </a:ext>
            </a:extLst>
          </p:cNvPr>
          <p:cNvGrpSpPr/>
          <p:nvPr/>
        </p:nvGrpSpPr>
        <p:grpSpPr>
          <a:xfrm>
            <a:off x="6314677" y="3622341"/>
            <a:ext cx="2235363" cy="1786453"/>
            <a:chOff x="9103556" y="3173255"/>
            <a:chExt cx="2235363" cy="1786453"/>
          </a:xfrm>
        </p:grpSpPr>
        <p:pic>
          <p:nvPicPr>
            <p:cNvPr id="9" name="Google Shape;1735;p198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D7EBF081-99DA-3F7B-0442-1C51EE8C72BC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r="32125"/>
            <a:stretch/>
          </p:blipFill>
          <p:spPr>
            <a:xfrm>
              <a:off x="9465312" y="3173255"/>
              <a:ext cx="1873607" cy="17864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A25823E-7746-BE85-D880-270463A680B6}"/>
                </a:ext>
              </a:extLst>
            </p:cNvPr>
            <p:cNvSpPr txBox="1"/>
            <p:nvPr/>
          </p:nvSpPr>
          <p:spPr>
            <a:xfrm>
              <a:off x="9103556" y="3272228"/>
              <a:ext cx="318788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913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9B363-7E05-331C-0704-9EC95B475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Deployability and MPAI robustness evaluation </a:t>
            </a:r>
            <a:br>
              <a:rPr lang="en-US" dirty="0"/>
            </a:br>
            <a:r>
              <a:rPr lang="en-US" dirty="0"/>
              <a:t>of Watermarked NN Models on MCUs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344BF-52DF-BFDB-D18F-AE33E7304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data from </a:t>
            </a:r>
            <a:r>
              <a:rPr lang="en-US" b="1" dirty="0"/>
              <a:t>CIFAR-10 and an incoherently labeled trigger dataset </a:t>
            </a:r>
          </a:p>
          <a:p>
            <a:r>
              <a:rPr lang="en-US" dirty="0"/>
              <a:t>MLCommon Tiny </a:t>
            </a:r>
            <a:r>
              <a:rPr lang="en-US" b="1" dirty="0"/>
              <a:t>NN model </a:t>
            </a:r>
            <a:r>
              <a:rPr lang="en-US" dirty="0"/>
              <a:t>for image classification (</a:t>
            </a:r>
            <a:r>
              <a:rPr lang="en-US" b="1" dirty="0"/>
              <a:t>ResNet-8</a:t>
            </a:r>
            <a:r>
              <a:rPr lang="en-US" dirty="0"/>
              <a:t>)</a:t>
            </a:r>
          </a:p>
          <a:p>
            <a:r>
              <a:rPr lang="en-US" b="1" dirty="0"/>
              <a:t>Watermark embedded </a:t>
            </a:r>
            <a:r>
              <a:rPr lang="en-US" dirty="0"/>
              <a:t>following a state of the art method </a:t>
            </a:r>
          </a:p>
          <a:p>
            <a:r>
              <a:rPr lang="en-US" b="1" dirty="0"/>
              <a:t>Attack simulation </a:t>
            </a:r>
            <a:r>
              <a:rPr lang="en-US" dirty="0"/>
              <a:t>following MPAI NNW </a:t>
            </a:r>
            <a:r>
              <a:rPr lang="en-US" sz="1800" dirty="0">
                <a:latin typeface="+mn-lt"/>
              </a:rPr>
              <a:t>standardized robustness evaluation procedures</a:t>
            </a:r>
            <a:endParaRPr lang="en-US" dirty="0"/>
          </a:p>
          <a:p>
            <a:r>
              <a:rPr lang="en-US" b="1" dirty="0"/>
              <a:t>Evaluation</a:t>
            </a:r>
            <a:r>
              <a:rPr lang="en-US" dirty="0"/>
              <a:t> using AI frameworks and </a:t>
            </a:r>
            <a:r>
              <a:rPr lang="en-US" b="1" dirty="0"/>
              <a:t>ST Edge AI Unified Core technology on MCUs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E1F2C-952F-11C9-ED25-F7A36F6400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031" y="6458428"/>
            <a:ext cx="1060169" cy="365125"/>
          </a:xfrm>
        </p:spPr>
        <p:txBody>
          <a:bodyPr/>
          <a:lstStyle/>
          <a:p>
            <a:r>
              <a:rPr lang="en-US" dirty="0"/>
              <a:t>2023/03/31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98C0E-6C0C-EAD7-16EE-159DDF24A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 descr="A diagram of a computer hardware&#10;&#10;Description automatically generated">
            <a:extLst>
              <a:ext uri="{FF2B5EF4-FFF2-40B4-BE49-F238E27FC236}">
                <a16:creationId xmlns:a16="http://schemas.microsoft.com/office/drawing/2014/main" id="{83CD9C94-30E6-75E9-EAA8-540D0E3E6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714" y="4023360"/>
            <a:ext cx="8441635" cy="2743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8783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9371E-3E51-59A2-8FF2-A7A5AAA73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1280890"/>
          </a:xfrm>
        </p:spPr>
        <p:txBody>
          <a:bodyPr anchor="t">
            <a:normAutofit/>
          </a:bodyPr>
          <a:lstStyle/>
          <a:p>
            <a:r>
              <a:rPr lang="en-GB" dirty="0">
                <a:effectLst/>
              </a:rPr>
              <a:t>MCU’s resources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14793-0B4A-0DFC-E4F4-B8DC3CB128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25221" y="1905000"/>
            <a:ext cx="5202258" cy="48243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 dirty="0"/>
              <a:t>Order of magnitude changes from CPU/GPU to MCU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TB/GB -&gt; MB/ kB size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GHz - &gt; MHz clock frequency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XX  - &gt; 1 or 2 Core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Tests done using ST MCU </a:t>
            </a:r>
            <a:r>
              <a:rPr lang="en-US" sz="1700" b="1" dirty="0"/>
              <a:t>STM32H743ZI</a:t>
            </a:r>
            <a:r>
              <a:rPr lang="en-US" sz="1700" dirty="0"/>
              <a:t> Nucleo board: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RAM 1MB 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ROM 2MB 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SINGLE CORE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Clock Frequency 480 MHz </a:t>
            </a:r>
          </a:p>
          <a:p>
            <a:pPr>
              <a:lnSpc>
                <a:spcPct val="90000"/>
              </a:lnSpc>
            </a:pPr>
            <a:r>
              <a:rPr lang="en-US" sz="1700" b="1" dirty="0"/>
              <a:t>No extra resources </a:t>
            </a:r>
            <a:r>
              <a:rPr lang="en-US" sz="1700" dirty="0"/>
              <a:t>needed to deploy the watermarked NN on the MCU with respect to the unwatermarked NN</a:t>
            </a:r>
          </a:p>
        </p:txBody>
      </p:sp>
      <p:pic>
        <p:nvPicPr>
          <p:cNvPr id="8" name="Picture 7" descr="A screenshot of a graph&#10;&#10;Description automatically generated">
            <a:extLst>
              <a:ext uri="{FF2B5EF4-FFF2-40B4-BE49-F238E27FC236}">
                <a16:creationId xmlns:a16="http://schemas.microsoft.com/office/drawing/2014/main" id="{FA514111-5F2B-1A74-ACE7-5C38FE8C7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8458" y="3899548"/>
            <a:ext cx="5123689" cy="1962540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A8A53-5C1F-D58C-5F5A-0DB739D8AB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031" y="6458428"/>
            <a:ext cx="96808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100" dirty="0"/>
              <a:t>2023/03/31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8C978C-1AE2-3836-D74A-592957FFC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7351" y="6437801"/>
            <a:ext cx="779767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 dirty="0"/>
          </a:p>
        </p:txBody>
      </p:sp>
      <p:pic>
        <p:nvPicPr>
          <p:cNvPr id="54" name="Content Placeholder 53">
            <a:extLst>
              <a:ext uri="{FF2B5EF4-FFF2-40B4-BE49-F238E27FC236}">
                <a16:creationId xmlns:a16="http://schemas.microsoft.com/office/drawing/2014/main" id="{B5EB5D5A-CEC5-4B81-958A-C487454376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2263" y="939866"/>
            <a:ext cx="5296080" cy="271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74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2C740-1365-9B57-89E0-C6A5271ED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NN Watermark detection on MCU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369DD-E664-2E94-E21D-5200E4750D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21904" y="1905000"/>
            <a:ext cx="5951306" cy="4553428"/>
          </a:xfrm>
        </p:spPr>
        <p:txBody>
          <a:bodyPr>
            <a:normAutofit/>
          </a:bodyPr>
          <a:lstStyle/>
          <a:p>
            <a:r>
              <a:rPr lang="en-US" b="1" dirty="0"/>
              <a:t>Robustness evaluation </a:t>
            </a:r>
            <a:r>
              <a:rPr lang="en-US" dirty="0"/>
              <a:t>done combining:</a:t>
            </a:r>
          </a:p>
          <a:p>
            <a:r>
              <a:rPr lang="en-US" b="1" dirty="0"/>
              <a:t>NN Model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Watermarked</a:t>
            </a:r>
          </a:p>
          <a:p>
            <a:pPr lvl="1"/>
            <a:r>
              <a:rPr lang="en-US" dirty="0"/>
              <a:t>Pre-trained</a:t>
            </a:r>
          </a:p>
          <a:p>
            <a:pPr lvl="1"/>
            <a:r>
              <a:rPr lang="en-US" dirty="0"/>
              <a:t>Watermarked + attack simulation following MPAI NNW </a:t>
            </a:r>
            <a:r>
              <a:rPr lang="en-US" sz="1600" dirty="0">
                <a:latin typeface="+mn-lt"/>
              </a:rPr>
              <a:t>standard</a:t>
            </a:r>
            <a:endParaRPr lang="en-US" dirty="0"/>
          </a:p>
          <a:p>
            <a:r>
              <a:rPr lang="en-US" b="1" dirty="0"/>
              <a:t>Data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trigger dataset to evaluate watermark robustness (cells highlighted in green show W detected)</a:t>
            </a:r>
          </a:p>
          <a:p>
            <a:pPr lvl="1"/>
            <a:r>
              <a:rPr lang="en-US" dirty="0"/>
              <a:t>CIFAR 10</a:t>
            </a:r>
          </a:p>
          <a:p>
            <a:r>
              <a:rPr lang="en-US" dirty="0"/>
              <a:t>Using different </a:t>
            </a:r>
            <a:r>
              <a:rPr lang="en-US" b="1" dirty="0"/>
              <a:t>AI frameworks </a:t>
            </a:r>
            <a:r>
              <a:rPr lang="en-US" dirty="0"/>
              <a:t>on different </a:t>
            </a:r>
            <a:r>
              <a:rPr lang="en-US" b="1" dirty="0"/>
              <a:t>devices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9AB296-B088-C7D3-EC2C-2405CDEE48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031" y="6458428"/>
            <a:ext cx="1016626" cy="365125"/>
          </a:xfrm>
        </p:spPr>
        <p:txBody>
          <a:bodyPr/>
          <a:lstStyle/>
          <a:p>
            <a:r>
              <a:rPr lang="en-US" dirty="0"/>
              <a:t>2023/03/31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FF34F-74A1-95AD-4A9C-ADDAE2CA0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F3B73F51-322C-CBDF-B1BF-5ADEC81598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73210" y="1796428"/>
            <a:ext cx="4426185" cy="4284332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C0D6F6-4C00-A2EF-6C50-4500B937B7FC}"/>
              </a:ext>
            </a:extLst>
          </p:cNvPr>
          <p:cNvSpPr txBox="1"/>
          <p:nvPr/>
        </p:nvSpPr>
        <p:spPr>
          <a:xfrm>
            <a:off x="4578724" y="6145307"/>
            <a:ext cx="3254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</a:rPr>
              <a:t>SAME RESULT!</a:t>
            </a:r>
          </a:p>
        </p:txBody>
      </p:sp>
    </p:spTree>
    <p:extLst>
      <p:ext uri="{BB962C8B-B14F-4D97-AF65-F5344CB8AC3E}">
        <p14:creationId xmlns:p14="http://schemas.microsoft.com/office/powerpoint/2010/main" val="2595908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0A6AB-7A8F-1E4F-D80D-FC243DF3E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FAD53-4314-08AF-4C38-627D47DB8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1905000"/>
            <a:ext cx="10202586" cy="824045"/>
          </a:xfrm>
        </p:spPr>
        <p:txBody>
          <a:bodyPr/>
          <a:lstStyle/>
          <a:p>
            <a:r>
              <a:rPr lang="en-US" dirty="0"/>
              <a:t>What is required to make this project </a:t>
            </a:r>
            <a:r>
              <a:rPr lang="en-US" b="1" dirty="0"/>
              <a:t>replicable in one Python Notebook</a:t>
            </a:r>
            <a:r>
              <a:rPr lang="en-US" dirty="0"/>
              <a:t> (available soon)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9EA6B-C819-5AAA-46D0-BEE7F8FC64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031" y="6458428"/>
            <a:ext cx="1051460" cy="365125"/>
          </a:xfrm>
        </p:spPr>
        <p:txBody>
          <a:bodyPr/>
          <a:lstStyle/>
          <a:p>
            <a:r>
              <a:rPr lang="en-US" dirty="0"/>
              <a:t>2023/03/31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582BB6-FD39-A2D8-3FB3-5CF09E5DC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7CC78C2E-F43A-2B37-181E-A33AA79E41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684"/>
          <a:stretch/>
        </p:blipFill>
        <p:spPr>
          <a:xfrm>
            <a:off x="3030377" y="2629990"/>
            <a:ext cx="8213196" cy="35195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90A1C0-E6CF-121B-C4BF-D10133A5F993}"/>
              </a:ext>
            </a:extLst>
          </p:cNvPr>
          <p:cNvSpPr txBox="1"/>
          <p:nvPr/>
        </p:nvSpPr>
        <p:spPr>
          <a:xfrm>
            <a:off x="517221" y="3692576"/>
            <a:ext cx="203837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Explanation </a:t>
            </a:r>
            <a:br>
              <a:rPr lang="en-US" dirty="0"/>
            </a:br>
            <a:r>
              <a:rPr lang="en-US" dirty="0"/>
              <a:t>and description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C63EAAF-776A-9C69-36AA-C3A53A9F848E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2555593" y="5398414"/>
            <a:ext cx="6124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2C0089C-FF72-B9B3-9DD3-35602AF836D8}"/>
              </a:ext>
            </a:extLst>
          </p:cNvPr>
          <p:cNvSpPr txBox="1"/>
          <p:nvPr/>
        </p:nvSpPr>
        <p:spPr>
          <a:xfrm>
            <a:off x="517221" y="5213748"/>
            <a:ext cx="20383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Source code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1250D24-E6B5-7928-55DA-92298B5D48ED}"/>
              </a:ext>
            </a:extLst>
          </p:cNvPr>
          <p:cNvCxnSpPr>
            <a:stCxn id="8" idx="3"/>
          </p:cNvCxnSpPr>
          <p:nvPr/>
        </p:nvCxnSpPr>
        <p:spPr>
          <a:xfrm flipV="1">
            <a:off x="2555593" y="4015741"/>
            <a:ext cx="69941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739194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E54A3AE-D7B6-41F8-9274-D8DA583BB0BE}" vid="{C773E296-0AB3-4706-9D3F-177C67903CA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211cf09-298e-4d59-b230-307c7d2d95f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06BF56275E0645A3CC5A6AE143E9FD" ma:contentTypeVersion="15" ma:contentTypeDescription="Create a new document." ma:contentTypeScope="" ma:versionID="e6e02dd0b5ee5a0c6a72c081e81bb717">
  <xsd:schema xmlns:xsd="http://www.w3.org/2001/XMLSchema" xmlns:xs="http://www.w3.org/2001/XMLSchema" xmlns:p="http://schemas.microsoft.com/office/2006/metadata/properties" xmlns:ns3="7211cf09-298e-4d59-b230-307c7d2d95f8" xmlns:ns4="a7b84c06-056b-462f-9556-5b4412788d49" targetNamespace="http://schemas.microsoft.com/office/2006/metadata/properties" ma:root="true" ma:fieldsID="512d0025eed673531db1a746a44cb977" ns3:_="" ns4:_="">
    <xsd:import namespace="7211cf09-298e-4d59-b230-307c7d2d95f8"/>
    <xsd:import namespace="a7b84c06-056b-462f-9556-5b4412788d4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11cf09-298e-4d59-b230-307c7d2d95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b84c06-056b-462f-9556-5b4412788d4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75369D-F74A-4D9E-8FDF-E9879D796713}">
  <ds:schemaRefs>
    <ds:schemaRef ds:uri="7211cf09-298e-4d59-b230-307c7d2d95f8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103E76C-63E7-4CBD-8A34-713B098CCF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13A9C3-056A-4044-A7DB-904E06D77427}">
  <ds:schemaRefs>
    <ds:schemaRef ds:uri="7211cf09-298e-4d59-b230-307c7d2d95f8"/>
    <ds:schemaRef ds:uri="a7b84c06-056b-462f-9556-5b4412788d4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cf8c7287-838c-46dd-b281-b1140229e67a}" enabled="1" method="Privileged" siteId="{75e027c9-20d5-47d5-b82f-77d7cd041e8f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</TotalTime>
  <Words>620</Words>
  <Application>Microsoft Office PowerPoint</Application>
  <PresentationFormat>Widescreen</PresentationFormat>
  <Paragraphs>178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DengXian</vt:lpstr>
      <vt:lpstr>Arial</vt:lpstr>
      <vt:lpstr>Calibri</vt:lpstr>
      <vt:lpstr>Century Gothic</vt:lpstr>
      <vt:lpstr>Wingdings 3</vt:lpstr>
      <vt:lpstr>Filo</vt:lpstr>
      <vt:lpstr>Neural Network Watermarking</vt:lpstr>
      <vt:lpstr>From a Centralized Intelligence to a Distributed Intelligence</vt:lpstr>
      <vt:lpstr>From a Centralized Intelligence to a Distributed Intelligence</vt:lpstr>
      <vt:lpstr>TinyML definition and challenge</vt:lpstr>
      <vt:lpstr>Use case</vt:lpstr>
      <vt:lpstr>Deployability and MPAI robustness evaluation  of Watermarked NN Models on MCUs</vt:lpstr>
      <vt:lpstr>MCU’s resources </vt:lpstr>
      <vt:lpstr>NN Watermark detection on MCU</vt:lpstr>
      <vt:lpstr>Live Demo</vt:lpstr>
      <vt:lpstr>Conclusion</vt:lpstr>
    </vt:vector>
  </TitlesOfParts>
  <Company>DISI-ISR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MPAI-NNW  Neural Networks Watermarking Call for technologies</dc:title>
  <dc:creator>Carl Dst</dc:creator>
  <cp:lastModifiedBy>Alessandro CARRA</cp:lastModifiedBy>
  <cp:revision>11</cp:revision>
  <dcterms:created xsi:type="dcterms:W3CDTF">2022-07-05T17:14:26Z</dcterms:created>
  <dcterms:modified xsi:type="dcterms:W3CDTF">2024-04-15T11:40:45Z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Text">
    <vt:lpwstr>ST Restricted</vt:lpwstr>
  </property>
  <property fmtid="{D5CDD505-2E9C-101B-9397-08002B2CF9AE}" pid="3" name="ContentTypeId">
    <vt:lpwstr>0x010100BC06BF56275E0645A3CC5A6AE143E9FD</vt:lpwstr>
  </property>
</Properties>
</file>