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1046" r:id="rId2"/>
    <p:sldId id="1048" r:id="rId3"/>
    <p:sldId id="3108" r:id="rId4"/>
    <p:sldId id="3099" r:id="rId5"/>
    <p:sldId id="3100" r:id="rId6"/>
    <p:sldId id="3109" r:id="rId7"/>
    <p:sldId id="3101" r:id="rId8"/>
    <p:sldId id="3106" r:id="rId9"/>
    <p:sldId id="3107" r:id="rId10"/>
    <p:sldId id="3124" r:id="rId11"/>
    <p:sldId id="3123" r:id="rId12"/>
    <p:sldId id="3111" r:id="rId13"/>
    <p:sldId id="3113" r:id="rId14"/>
    <p:sldId id="3114" r:id="rId15"/>
    <p:sldId id="3115" r:id="rId16"/>
    <p:sldId id="3116" r:id="rId17"/>
    <p:sldId id="3117" r:id="rId18"/>
    <p:sldId id="3118" r:id="rId19"/>
    <p:sldId id="3119" r:id="rId20"/>
    <p:sldId id="3121" r:id="rId21"/>
    <p:sldId id="3122" r:id="rId22"/>
    <p:sldId id="26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76F06-A614-45B6-BC03-5565A9791350}" v="34" dt="2024-11-27T10:44:05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07676F06-A614-45B6-BC03-5565A9791350}"/>
    <pc:docChg chg="undo redo custSel addSld delSld modSld sldOrd">
      <pc:chgData name="Leonardo Chiariglione" userId="03ff1134-c2b7-4932-850d-6529216fed29" providerId="ADAL" clId="{07676F06-A614-45B6-BC03-5565A9791350}" dt="2024-11-27T12:01:07.632" v="2954" actId="20577"/>
      <pc:docMkLst>
        <pc:docMk/>
      </pc:docMkLst>
      <pc:sldChg chg="modSp mod">
        <pc:chgData name="Leonardo Chiariglione" userId="03ff1134-c2b7-4932-850d-6529216fed29" providerId="ADAL" clId="{07676F06-A614-45B6-BC03-5565A9791350}" dt="2024-11-27T09:43:44.833" v="626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07676F06-A614-45B6-BC03-5565A9791350}" dt="2024-11-27T09:43:44.833" v="626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">
        <pc:chgData name="Leonardo Chiariglione" userId="03ff1134-c2b7-4932-850d-6529216fed29" providerId="ADAL" clId="{07676F06-A614-45B6-BC03-5565A9791350}" dt="2024-11-27T09:45:46.103" v="700" actId="20577"/>
        <pc:sldMkLst>
          <pc:docMk/>
          <pc:sldMk cId="1290830441" sldId="1048"/>
        </pc:sldMkLst>
        <pc:spChg chg="mod">
          <ac:chgData name="Leonardo Chiariglione" userId="03ff1134-c2b7-4932-850d-6529216fed29" providerId="ADAL" clId="{07676F06-A614-45B6-BC03-5565A9791350}" dt="2024-11-27T09:45:46.103" v="700" actId="20577"/>
          <ac:spMkLst>
            <pc:docMk/>
            <pc:sldMk cId="1290830441" sldId="1048"/>
            <ac:spMk id="2" creationId="{3025382D-B50F-5842-25AF-DE4502597E03}"/>
          </ac:spMkLst>
        </pc:spChg>
      </pc:sldChg>
      <pc:sldChg chg="modSp mod">
        <pc:chgData name="Leonardo Chiariglione" userId="03ff1134-c2b7-4932-850d-6529216fed29" providerId="ADAL" clId="{07676F06-A614-45B6-BC03-5565A9791350}" dt="2024-11-24T13:48:17.274" v="62" actId="1037"/>
        <pc:sldMkLst>
          <pc:docMk/>
          <pc:sldMk cId="1986466659" sldId="2676"/>
        </pc:sldMkLst>
        <pc:spChg chg="mod">
          <ac:chgData name="Leonardo Chiariglione" userId="03ff1134-c2b7-4932-850d-6529216fed29" providerId="ADAL" clId="{07676F06-A614-45B6-BC03-5565A9791350}" dt="2024-11-24T13:48:17.274" v="62" actId="1037"/>
          <ac:spMkLst>
            <pc:docMk/>
            <pc:sldMk cId="1986466659" sldId="2676"/>
            <ac:spMk id="9" creationId="{6CF3DA7D-9F51-8D5A-26D2-137CB93BA287}"/>
          </ac:spMkLst>
        </pc:spChg>
      </pc:sldChg>
      <pc:sldChg chg="modSp mod">
        <pc:chgData name="Leonardo Chiariglione" userId="03ff1134-c2b7-4932-850d-6529216fed29" providerId="ADAL" clId="{07676F06-A614-45B6-BC03-5565A9791350}" dt="2024-11-27T09:51:48.564" v="874" actId="20577"/>
        <pc:sldMkLst>
          <pc:docMk/>
          <pc:sldMk cId="3739906625" sldId="3108"/>
        </pc:sldMkLst>
        <pc:spChg chg="mod">
          <ac:chgData name="Leonardo Chiariglione" userId="03ff1134-c2b7-4932-850d-6529216fed29" providerId="ADAL" clId="{07676F06-A614-45B6-BC03-5565A9791350}" dt="2024-11-27T09:51:48.564" v="874" actId="20577"/>
          <ac:spMkLst>
            <pc:docMk/>
            <pc:sldMk cId="3739906625" sldId="3108"/>
            <ac:spMk id="3" creationId="{ECBD57D1-A414-3A4E-3DBF-09CBEF8F3629}"/>
          </ac:spMkLst>
        </pc:spChg>
      </pc:sldChg>
      <pc:sldChg chg="modSp mod">
        <pc:chgData name="Leonardo Chiariglione" userId="03ff1134-c2b7-4932-850d-6529216fed29" providerId="ADAL" clId="{07676F06-A614-45B6-BC03-5565A9791350}" dt="2024-11-27T09:53:17.945" v="937" actId="113"/>
        <pc:sldMkLst>
          <pc:docMk/>
          <pc:sldMk cId="1608140242" sldId="3109"/>
        </pc:sldMkLst>
        <pc:spChg chg="mod">
          <ac:chgData name="Leonardo Chiariglione" userId="03ff1134-c2b7-4932-850d-6529216fed29" providerId="ADAL" clId="{07676F06-A614-45B6-BC03-5565A9791350}" dt="2024-11-27T09:53:17.945" v="937" actId="113"/>
          <ac:spMkLst>
            <pc:docMk/>
            <pc:sldMk cId="1608140242" sldId="3109"/>
            <ac:spMk id="3" creationId="{850359C4-4745-DF0C-562F-BF0BD297F6E3}"/>
          </ac:spMkLst>
        </pc:spChg>
      </pc:sldChg>
      <pc:sldChg chg="modSp mod ord">
        <pc:chgData name="Leonardo Chiariglione" userId="03ff1134-c2b7-4932-850d-6529216fed29" providerId="ADAL" clId="{07676F06-A614-45B6-BC03-5565A9791350}" dt="2024-11-27T10:06:54.257" v="1630" actId="15"/>
        <pc:sldMkLst>
          <pc:docMk/>
          <pc:sldMk cId="3016014306" sldId="3111"/>
        </pc:sldMkLst>
        <pc:spChg chg="mod">
          <ac:chgData name="Leonardo Chiariglione" userId="03ff1134-c2b7-4932-850d-6529216fed29" providerId="ADAL" clId="{07676F06-A614-45B6-BC03-5565A9791350}" dt="2024-11-27T10:01:59.128" v="1463" actId="20577"/>
          <ac:spMkLst>
            <pc:docMk/>
            <pc:sldMk cId="3016014306" sldId="3111"/>
            <ac:spMk id="2" creationId="{A165FF65-09B5-2060-920A-473C80FF49CA}"/>
          </ac:spMkLst>
        </pc:spChg>
        <pc:spChg chg="mod">
          <ac:chgData name="Leonardo Chiariglione" userId="03ff1134-c2b7-4932-850d-6529216fed29" providerId="ADAL" clId="{07676F06-A614-45B6-BC03-5565A9791350}" dt="2024-11-27T10:06:54.257" v="1630" actId="15"/>
          <ac:spMkLst>
            <pc:docMk/>
            <pc:sldMk cId="3016014306" sldId="3111"/>
            <ac:spMk id="3" creationId="{9669ABC8-663B-0424-3C3A-D6DC44BADE02}"/>
          </ac:spMkLst>
        </pc:spChg>
      </pc:sldChg>
      <pc:sldChg chg="modSp mod">
        <pc:chgData name="Leonardo Chiariglione" userId="03ff1134-c2b7-4932-850d-6529216fed29" providerId="ADAL" clId="{07676F06-A614-45B6-BC03-5565A9791350}" dt="2024-11-27T10:08:53.701" v="1679" actId="20577"/>
        <pc:sldMkLst>
          <pc:docMk/>
          <pc:sldMk cId="93949254" sldId="3113"/>
        </pc:sldMkLst>
        <pc:spChg chg="mod">
          <ac:chgData name="Leonardo Chiariglione" userId="03ff1134-c2b7-4932-850d-6529216fed29" providerId="ADAL" clId="{07676F06-A614-45B6-BC03-5565A9791350}" dt="2024-11-27T10:08:53.701" v="1679" actId="20577"/>
          <ac:spMkLst>
            <pc:docMk/>
            <pc:sldMk cId="93949254" sldId="3113"/>
            <ac:spMk id="3" creationId="{20D40ABD-D351-39A9-A0C0-9EA215F50C03}"/>
          </ac:spMkLst>
        </pc:spChg>
      </pc:sldChg>
      <pc:sldChg chg="modSp mod">
        <pc:chgData name="Leonardo Chiariglione" userId="03ff1134-c2b7-4932-850d-6529216fed29" providerId="ADAL" clId="{07676F06-A614-45B6-BC03-5565A9791350}" dt="2024-11-27T10:09:57.755" v="1682" actId="108"/>
        <pc:sldMkLst>
          <pc:docMk/>
          <pc:sldMk cId="406511097" sldId="3114"/>
        </pc:sldMkLst>
        <pc:graphicFrameChg chg="modGraphic">
          <ac:chgData name="Leonardo Chiariglione" userId="03ff1134-c2b7-4932-850d-6529216fed29" providerId="ADAL" clId="{07676F06-A614-45B6-BC03-5565A9791350}" dt="2024-11-27T10:09:57.755" v="1682" actId="108"/>
          <ac:graphicFrameMkLst>
            <pc:docMk/>
            <pc:sldMk cId="406511097" sldId="3114"/>
            <ac:graphicFrameMk id="6" creationId="{88984FA2-436D-F8F4-4832-18F21E2594B1}"/>
          </ac:graphicFrameMkLst>
        </pc:graphicFrameChg>
      </pc:sldChg>
      <pc:sldChg chg="modSp mod">
        <pc:chgData name="Leonardo Chiariglione" userId="03ff1134-c2b7-4932-850d-6529216fed29" providerId="ADAL" clId="{07676F06-A614-45B6-BC03-5565A9791350}" dt="2024-11-27T10:14:26.228" v="1841" actId="3626"/>
        <pc:sldMkLst>
          <pc:docMk/>
          <pc:sldMk cId="1698283172" sldId="3116"/>
        </pc:sldMkLst>
        <pc:spChg chg="mod">
          <ac:chgData name="Leonardo Chiariglione" userId="03ff1134-c2b7-4932-850d-6529216fed29" providerId="ADAL" clId="{07676F06-A614-45B6-BC03-5565A9791350}" dt="2024-11-27T10:10:46.912" v="1695" actId="20577"/>
          <ac:spMkLst>
            <pc:docMk/>
            <pc:sldMk cId="1698283172" sldId="3116"/>
            <ac:spMk id="2" creationId="{BCFD196F-E91B-5628-700B-3A521B3A2FA1}"/>
          </ac:spMkLst>
        </pc:spChg>
        <pc:spChg chg="mod">
          <ac:chgData name="Leonardo Chiariglione" userId="03ff1134-c2b7-4932-850d-6529216fed29" providerId="ADAL" clId="{07676F06-A614-45B6-BC03-5565A9791350}" dt="2024-11-27T10:14:26.228" v="1841" actId="3626"/>
          <ac:spMkLst>
            <pc:docMk/>
            <pc:sldMk cId="1698283172" sldId="3116"/>
            <ac:spMk id="3" creationId="{5026F454-6B22-D026-A58D-3FFA2E37B2E9}"/>
          </ac:spMkLst>
        </pc:spChg>
      </pc:sldChg>
      <pc:sldChg chg="modSp mod">
        <pc:chgData name="Leonardo Chiariglione" userId="03ff1134-c2b7-4932-850d-6529216fed29" providerId="ADAL" clId="{07676F06-A614-45B6-BC03-5565A9791350}" dt="2024-11-27T10:18:42.167" v="1955" actId="20577"/>
        <pc:sldMkLst>
          <pc:docMk/>
          <pc:sldMk cId="1219992901" sldId="3117"/>
        </pc:sldMkLst>
        <pc:spChg chg="mod">
          <ac:chgData name="Leonardo Chiariglione" userId="03ff1134-c2b7-4932-850d-6529216fed29" providerId="ADAL" clId="{07676F06-A614-45B6-BC03-5565A9791350}" dt="2024-11-27T10:15:12.404" v="1842"/>
          <ac:spMkLst>
            <pc:docMk/>
            <pc:sldMk cId="1219992901" sldId="3117"/>
            <ac:spMk id="2" creationId="{2ADF1BEC-3A37-B212-0799-565DB8A7682F}"/>
          </ac:spMkLst>
        </pc:spChg>
        <pc:spChg chg="mod">
          <ac:chgData name="Leonardo Chiariglione" userId="03ff1134-c2b7-4932-850d-6529216fed29" providerId="ADAL" clId="{07676F06-A614-45B6-BC03-5565A9791350}" dt="2024-11-27T10:18:42.167" v="1955" actId="20577"/>
          <ac:spMkLst>
            <pc:docMk/>
            <pc:sldMk cId="1219992901" sldId="3117"/>
            <ac:spMk id="3" creationId="{95856D3F-C096-0D7A-4352-73DE6BBC29D0}"/>
          </ac:spMkLst>
        </pc:spChg>
      </pc:sldChg>
      <pc:sldChg chg="modSp mod">
        <pc:chgData name="Leonardo Chiariglione" userId="03ff1134-c2b7-4932-850d-6529216fed29" providerId="ADAL" clId="{07676F06-A614-45B6-BC03-5565A9791350}" dt="2024-11-27T11:58:05.634" v="2937" actId="20577"/>
        <pc:sldMkLst>
          <pc:docMk/>
          <pc:sldMk cId="1198257882" sldId="3118"/>
        </pc:sldMkLst>
        <pc:spChg chg="mod">
          <ac:chgData name="Leonardo Chiariglione" userId="03ff1134-c2b7-4932-850d-6529216fed29" providerId="ADAL" clId="{07676F06-A614-45B6-BC03-5565A9791350}" dt="2024-11-27T10:20:27.877" v="2042" actId="20577"/>
          <ac:spMkLst>
            <pc:docMk/>
            <pc:sldMk cId="1198257882" sldId="3118"/>
            <ac:spMk id="2" creationId="{FABAEB1F-24D9-1B46-E631-42CFBC1D949D}"/>
          </ac:spMkLst>
        </pc:spChg>
        <pc:spChg chg="mod">
          <ac:chgData name="Leonardo Chiariglione" userId="03ff1134-c2b7-4932-850d-6529216fed29" providerId="ADAL" clId="{07676F06-A614-45B6-BC03-5565A9791350}" dt="2024-11-27T11:58:05.634" v="2937" actId="20577"/>
          <ac:spMkLst>
            <pc:docMk/>
            <pc:sldMk cId="1198257882" sldId="3118"/>
            <ac:spMk id="3" creationId="{F3ECA2E9-FB8B-6B6A-202B-4583938B423D}"/>
          </ac:spMkLst>
        </pc:spChg>
      </pc:sldChg>
      <pc:sldChg chg="modSp mod">
        <pc:chgData name="Leonardo Chiariglione" userId="03ff1134-c2b7-4932-850d-6529216fed29" providerId="ADAL" clId="{07676F06-A614-45B6-BC03-5565A9791350}" dt="2024-11-27T12:01:07.632" v="2954" actId="20577"/>
        <pc:sldMkLst>
          <pc:docMk/>
          <pc:sldMk cId="2689357242" sldId="3119"/>
        </pc:sldMkLst>
        <pc:spChg chg="mod">
          <ac:chgData name="Leonardo Chiariglione" userId="03ff1134-c2b7-4932-850d-6529216fed29" providerId="ADAL" clId="{07676F06-A614-45B6-BC03-5565A9791350}" dt="2024-11-27T10:20:38.970" v="2045"/>
          <ac:spMkLst>
            <pc:docMk/>
            <pc:sldMk cId="2689357242" sldId="3119"/>
            <ac:spMk id="2" creationId="{01DD45FC-45B2-C410-8CB2-E5C314980573}"/>
          </ac:spMkLst>
        </pc:spChg>
        <pc:spChg chg="mod">
          <ac:chgData name="Leonardo Chiariglione" userId="03ff1134-c2b7-4932-850d-6529216fed29" providerId="ADAL" clId="{07676F06-A614-45B6-BC03-5565A9791350}" dt="2024-11-27T12:01:07.632" v="2954" actId="20577"/>
          <ac:spMkLst>
            <pc:docMk/>
            <pc:sldMk cId="2689357242" sldId="3119"/>
            <ac:spMk id="3" creationId="{CE89A584-FCC4-DAF6-9F05-28AB87BB8DA5}"/>
          </ac:spMkLst>
        </pc:spChg>
      </pc:sldChg>
      <pc:sldChg chg="modSp del mod">
        <pc:chgData name="Leonardo Chiariglione" userId="03ff1134-c2b7-4932-850d-6529216fed29" providerId="ADAL" clId="{07676F06-A614-45B6-BC03-5565A9791350}" dt="2024-11-27T10:50:54.856" v="2491" actId="47"/>
        <pc:sldMkLst>
          <pc:docMk/>
          <pc:sldMk cId="1592718125" sldId="3120"/>
        </pc:sldMkLst>
        <pc:spChg chg="mod">
          <ac:chgData name="Leonardo Chiariglione" userId="03ff1134-c2b7-4932-850d-6529216fed29" providerId="ADAL" clId="{07676F06-A614-45B6-BC03-5565A9791350}" dt="2024-11-24T14:14:45.233" v="71" actId="11"/>
          <ac:spMkLst>
            <pc:docMk/>
            <pc:sldMk cId="1592718125" sldId="3120"/>
            <ac:spMk id="3" creationId="{7901D8E2-3408-56C7-F7F2-CDF3AE8049B3}"/>
          </ac:spMkLst>
        </pc:spChg>
      </pc:sldChg>
      <pc:sldChg chg="addSp modSp new mod modClrScheme chgLayout">
        <pc:chgData name="Leonardo Chiariglione" userId="03ff1134-c2b7-4932-850d-6529216fed29" providerId="ADAL" clId="{07676F06-A614-45B6-BC03-5565A9791350}" dt="2024-11-27T10:01:10.264" v="1424" actId="20577"/>
        <pc:sldMkLst>
          <pc:docMk/>
          <pc:sldMk cId="1444171482" sldId="3123"/>
        </pc:sldMkLst>
        <pc:spChg chg="mod ord">
          <ac:chgData name="Leonardo Chiariglione" userId="03ff1134-c2b7-4932-850d-6529216fed29" providerId="ADAL" clId="{07676F06-A614-45B6-BC03-5565A9791350}" dt="2024-11-25T07:47:34.419" v="148" actId="700"/>
          <ac:spMkLst>
            <pc:docMk/>
            <pc:sldMk cId="1444171482" sldId="3123"/>
            <ac:spMk id="2" creationId="{52146BC7-7930-6AE8-C2A9-62252781C264}"/>
          </ac:spMkLst>
        </pc:spChg>
        <pc:spChg chg="mod ord">
          <ac:chgData name="Leonardo Chiariglione" userId="03ff1134-c2b7-4932-850d-6529216fed29" providerId="ADAL" clId="{07676F06-A614-45B6-BC03-5565A9791350}" dt="2024-11-27T09:59:53.367" v="1395" actId="20577"/>
          <ac:spMkLst>
            <pc:docMk/>
            <pc:sldMk cId="1444171482" sldId="3123"/>
            <ac:spMk id="3" creationId="{39A0716C-688B-3DD2-3F78-DFB6AE6ED75E}"/>
          </ac:spMkLst>
        </pc:spChg>
        <pc:spChg chg="mod ord">
          <ac:chgData name="Leonardo Chiariglione" userId="03ff1134-c2b7-4932-850d-6529216fed29" providerId="ADAL" clId="{07676F06-A614-45B6-BC03-5565A9791350}" dt="2024-11-25T07:47:34.419" v="148" actId="700"/>
          <ac:spMkLst>
            <pc:docMk/>
            <pc:sldMk cId="1444171482" sldId="3123"/>
            <ac:spMk id="4" creationId="{756A9841-0C47-87B3-4B1B-159CB6F2CB64}"/>
          </ac:spMkLst>
        </pc:spChg>
        <pc:spChg chg="mod ord">
          <ac:chgData name="Leonardo Chiariglione" userId="03ff1134-c2b7-4932-850d-6529216fed29" providerId="ADAL" clId="{07676F06-A614-45B6-BC03-5565A9791350}" dt="2024-11-25T08:08:45.995" v="598" actId="1036"/>
          <ac:spMkLst>
            <pc:docMk/>
            <pc:sldMk cId="1444171482" sldId="3123"/>
            <ac:spMk id="5" creationId="{40FF7B92-51DE-7C06-8F7B-CA8AABF4E7C7}"/>
          </ac:spMkLst>
        </pc:spChg>
        <pc:spChg chg="add mod ord">
          <ac:chgData name="Leonardo Chiariglione" userId="03ff1134-c2b7-4932-850d-6529216fed29" providerId="ADAL" clId="{07676F06-A614-45B6-BC03-5565A9791350}" dt="2024-11-27T10:01:10.264" v="1424" actId="20577"/>
          <ac:spMkLst>
            <pc:docMk/>
            <pc:sldMk cId="1444171482" sldId="3123"/>
            <ac:spMk id="6" creationId="{39C48C77-44F0-DD0E-B8BF-87A29982A9AC}"/>
          </ac:spMkLst>
        </pc:spChg>
      </pc:sldChg>
      <pc:sldChg chg="modSp new mod">
        <pc:chgData name="Leonardo Chiariglione" userId="03ff1134-c2b7-4932-850d-6529216fed29" providerId="ADAL" clId="{07676F06-A614-45B6-BC03-5565A9791350}" dt="2024-11-27T09:59:34.779" v="1391" actId="20577"/>
        <pc:sldMkLst>
          <pc:docMk/>
          <pc:sldMk cId="715360597" sldId="3124"/>
        </pc:sldMkLst>
        <pc:spChg chg="mod">
          <ac:chgData name="Leonardo Chiariglione" userId="03ff1134-c2b7-4932-850d-6529216fed29" providerId="ADAL" clId="{07676F06-A614-45B6-BC03-5565A9791350}" dt="2024-11-27T09:55:48.629" v="1069" actId="20577"/>
          <ac:spMkLst>
            <pc:docMk/>
            <pc:sldMk cId="715360597" sldId="3124"/>
            <ac:spMk id="2" creationId="{8A08DEBF-3017-65A6-5BFC-D3A67A64C344}"/>
          </ac:spMkLst>
        </pc:spChg>
        <pc:spChg chg="mod">
          <ac:chgData name="Leonardo Chiariglione" userId="03ff1134-c2b7-4932-850d-6529216fed29" providerId="ADAL" clId="{07676F06-A614-45B6-BC03-5565A9791350}" dt="2024-11-27T09:59:34.779" v="1391" actId="20577"/>
          <ac:spMkLst>
            <pc:docMk/>
            <pc:sldMk cId="715360597" sldId="3124"/>
            <ac:spMk id="3" creationId="{5D98C397-67B3-81B6-DD48-7BA9AC9F8DFC}"/>
          </ac:spMkLst>
        </pc:spChg>
      </pc:sldChg>
      <pc:sldChg chg="modSp new del mod">
        <pc:chgData name="Leonardo Chiariglione" userId="03ff1134-c2b7-4932-850d-6529216fed29" providerId="ADAL" clId="{07676F06-A614-45B6-BC03-5565A9791350}" dt="2024-11-25T08:08:00.475" v="573" actId="47"/>
        <pc:sldMkLst>
          <pc:docMk/>
          <pc:sldMk cId="767402517" sldId="3124"/>
        </pc:sldMkLst>
        <pc:spChg chg="mod">
          <ac:chgData name="Leonardo Chiariglione" userId="03ff1134-c2b7-4932-850d-6529216fed29" providerId="ADAL" clId="{07676F06-A614-45B6-BC03-5565A9791350}" dt="2024-11-25T07:47:10.718" v="146"/>
          <ac:spMkLst>
            <pc:docMk/>
            <pc:sldMk cId="767402517" sldId="3124"/>
            <ac:spMk id="3" creationId="{40B2B850-F3BE-E592-6E7D-D110DF3C7C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51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3299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74678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27-Nov-24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27-Nov-24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mpai.communit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eev/" TargetMode="External"/><Relationship Id="rId2" Type="http://schemas.openxmlformats.org/officeDocument/2006/relationships/hyperlink" Target="mailto:secretariat@mpai.commun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mpai.communit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standards/mpai-evc/ufv/v.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evc/ufv/v1-0/use-cases-and-functional-requirements/" TargetMode="External"/><Relationship Id="rId2" Type="http://schemas.openxmlformats.org/officeDocument/2006/relationships/hyperlink" Target="https://mpai.community/standards/mpai-evc/ufv/v1-0/call-for-technolog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pai.community/standards/mpai-evc/ufv/v1-0/template-for-responses/" TargetMode="External"/><Relationship Id="rId4" Type="http://schemas.openxmlformats.org/officeDocument/2006/relationships/hyperlink" Target="https://mpai.community/standards/mpai-evc/ufv/v1-0/framework-licenc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of Call for Proposals: Up-sampling Filter for Video applications (MPAI-UFV) V1.0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68619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Leonardo Chiariglione, MPAI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Online, 2024/11/27 T14 UTC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27-Nov-24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DEBF-3017-65A6-5BFC-D3A67A64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in behind this Call for Technologies?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8C397-67B3-81B6-DD48-7BA9AC9F8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AI-based Enhanced Video Coding (EVC) group of the Requirements Standing Committee.</a:t>
            </a:r>
          </a:p>
          <a:p>
            <a:r>
              <a:rPr lang="en-GB" dirty="0"/>
              <a:t>Over the years, the EEV group has </a:t>
            </a:r>
          </a:p>
          <a:p>
            <a:pPr lvl="1"/>
            <a:r>
              <a:rPr lang="en-GB" dirty="0"/>
              <a:t>Explored technologies that use AI to improve the performance of Traditional video codecs.</a:t>
            </a:r>
          </a:p>
          <a:p>
            <a:pPr lvl="1"/>
            <a:r>
              <a:rPr lang="en-GB" dirty="0"/>
              <a:t>Published papers at major conferences.</a:t>
            </a:r>
          </a:p>
          <a:p>
            <a:pPr lvl="1"/>
            <a:r>
              <a:rPr lang="en-GB" dirty="0"/>
              <a:t>Explored the use of Super Resolution technologies to improve the quality of up-sampled videos.</a:t>
            </a:r>
          </a:p>
          <a:p>
            <a:pPr lvl="1"/>
            <a:r>
              <a:rPr lang="en-GB" dirty="0"/>
              <a:t>Developed the MPAI-UFV Call for Technologies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49DF-3058-525C-E92F-6685DABC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8CED1-8503-A024-1586-450F2345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6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6BC7-7930-6AE8-C2A9-62252781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expected gain from the MPAI-UFV V1.0 specification?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0716C-688B-3DD2-3F78-DFB6AE6ED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2170825"/>
            <a:ext cx="5059017" cy="45534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EVC Experiments: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GB" dirty="0">
                <a:effectLst/>
                <a:ea typeface="Calibri" panose="020F0502020204030204" pitchFamily="34" charset="0"/>
              </a:rPr>
              <a:t>EVC&amp;VVC encoded luma sequences. 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GB" dirty="0">
                <a:effectLst/>
                <a:ea typeface="Calibri" panose="020F0502020204030204" pitchFamily="34" charset="0"/>
              </a:rPr>
              <a:t>Super Resolution network trained with EVC&amp;VVC sequences</a:t>
            </a:r>
          </a:p>
          <a:p>
            <a:pPr lvl="0">
              <a:buFont typeface="Times New Roman" panose="02020603050405020304" pitchFamily="18" charset="0"/>
              <a:buChar char="-"/>
            </a:pPr>
            <a:r>
              <a:rPr lang="en-GB" dirty="0">
                <a:ea typeface="Calibri" panose="020F0502020204030204" pitchFamily="34" charset="0"/>
              </a:rPr>
              <a:t>SD</a:t>
            </a:r>
            <a:r>
              <a:rPr lang="en-GB" dirty="0"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ea typeface="Calibri" panose="020F0502020204030204" pitchFamily="34" charset="0"/>
              </a:rPr>
              <a:t>HD &amp; HD</a:t>
            </a:r>
            <a:r>
              <a:rPr lang="en-GB" dirty="0"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GB" dirty="0">
                <a:ea typeface="Calibri" panose="020F0502020204030204" pitchFamily="34" charset="0"/>
              </a:rPr>
              <a:t>4K u</a:t>
            </a:r>
            <a:r>
              <a:rPr lang="en-GB" dirty="0">
                <a:effectLst/>
                <a:ea typeface="Calibri" panose="020F0502020204030204" pitchFamily="34" charset="0"/>
              </a:rPr>
              <a:t>p-sampling with EVC&amp;VVC sequences </a:t>
            </a:r>
          </a:p>
          <a:p>
            <a:pPr lvl="0">
              <a:buFont typeface="Times New Roman" panose="02020603050405020304" pitchFamily="18" charset="0"/>
              <a:buChar char="-"/>
            </a:pPr>
            <a:r>
              <a:rPr lang="en-GB" sz="2400" dirty="0">
                <a:ea typeface="Calibri" panose="020F0502020204030204" pitchFamily="34" charset="0"/>
              </a:rPr>
              <a:t>Confirmed by objective and subjective (experts viewing) tests</a:t>
            </a:r>
            <a:endParaRPr lang="en-GB" sz="2400" dirty="0">
              <a:effectLst/>
              <a:ea typeface="Calibri" panose="020F0502020204030204" pitchFamily="34" charset="0"/>
            </a:endParaRPr>
          </a:p>
          <a:p>
            <a:endParaRPr lang="en-GB" sz="4400" dirty="0">
              <a:ea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48C77-44F0-DD0E-B8BF-87A29982A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2170824"/>
            <a:ext cx="5123689" cy="45534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Configuration</a:t>
            </a:r>
            <a:endParaRPr lang="en-GB" sz="44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GB" dirty="0">
                <a:effectLst/>
                <a:ea typeface="Calibri" panose="020F0502020204030204" pitchFamily="34" charset="0"/>
              </a:rPr>
              <a:t>The PSNR of SR-up-sampled vs original sequences improves by ~20% compared to bicubic up-sampling.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en-GB" dirty="0">
                <a:effectLst/>
                <a:ea typeface="Calibri" panose="020F0502020204030204" pitchFamily="34" charset="0"/>
              </a:rPr>
              <a:t>I training and testing are performed on the same type of coded sequences, performance improves by just ~1%.</a:t>
            </a:r>
          </a:p>
          <a:p>
            <a:pPr marL="0" lvl="0" indent="0" algn="just">
              <a:buNone/>
            </a:pPr>
            <a:endParaRPr lang="en-GB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A9841-0C47-87B3-4B1B-159CB6F2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F7B92-51DE-7C06-8F7B-CA8AABF4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829041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71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FF65-09B5-2060-920A-473C80FF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the planned </a:t>
            </a:r>
            <a:r>
              <a:rPr lang="en-GB" dirty="0">
                <a:effectLst/>
                <a:ea typeface="Calibri" panose="020F0502020204030204" pitchFamily="34" charset="0"/>
              </a:rPr>
              <a:t>MPAI-UFV V1.0 Technical Specification be developed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ABC8-663B-0424-3C3A-D6DC44BAD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The planned MPAI-UFV V1.0 Technical Specification will be developed using technologies that satisfy the following mandatory requirements: </a:t>
            </a:r>
          </a:p>
          <a:p>
            <a:pPr marL="857250" lvl="1" indent="-457200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Satisfy the MPAI-UFV Use Cases and Functional Requirements</a:t>
            </a:r>
          </a:p>
          <a:p>
            <a:pPr marL="857250" lvl="1" indent="-457200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Are proposed by respondents who accept the MPAI-UFV Framework Licence.</a:t>
            </a:r>
          </a:p>
          <a:p>
            <a:pPr marL="457200" lvl="0" indent="-457200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a typeface="Calibri" panose="020F0502020204030204" pitchFamily="34" charset="0"/>
              </a:rPr>
              <a:t>The technologies may be </a:t>
            </a:r>
            <a:r>
              <a:rPr lang="en-GB" dirty="0">
                <a:effectLst/>
                <a:ea typeface="Calibri" panose="020F0502020204030204" pitchFamily="34" charset="0"/>
              </a:rPr>
              <a:t>integrated by subsequent Members’ contributions during the development of the MPAI-UFV Technical Specification.</a:t>
            </a:r>
          </a:p>
          <a:p>
            <a:pPr marL="457200" indent="-457200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Such contributions shall be submitted stating acceptance of the MPAI-UFV Framework Licence.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BBDE7-0A19-10DA-47B0-8777FF46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5E77D-7C88-E339-AC0D-3BDA2B87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1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AB06-8907-E2F4-D05B-E74AABAA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 to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0ABD-D351-39A9-A0C0-9EA215F5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>
                <a:effectLst/>
                <a:ea typeface="Calibri" panose="020F0502020204030204" pitchFamily="34" charset="0"/>
              </a:rPr>
              <a:t>MPAI membership is not a prerequisite for </a:t>
            </a:r>
            <a:r>
              <a:rPr lang="en-GB" b="1" i="1" dirty="0">
                <a:effectLst/>
                <a:ea typeface="Calibri" panose="020F0502020204030204" pitchFamily="34" charset="0"/>
              </a:rPr>
              <a:t>responding</a:t>
            </a:r>
            <a:r>
              <a:rPr lang="en-GB" b="1" dirty="0">
                <a:effectLst/>
                <a:ea typeface="Calibri" panose="020F0502020204030204" pitchFamily="34" charset="0"/>
              </a:rPr>
              <a:t> to this Call for Technologies</a:t>
            </a:r>
            <a:r>
              <a:rPr lang="en-GB" dirty="0">
                <a:effectLst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GB" dirty="0">
                <a:effectLst/>
                <a:ea typeface="Calibri" panose="020F0502020204030204" pitchFamily="34" charset="0"/>
              </a:rPr>
              <a:t>If a  (part of a) submission is accepted for inclusion in the planned MPAI-UFV V1.0 TS, the Proponent should join MPAI or lose the opportunity to have accepted technologies included in the TS. </a:t>
            </a:r>
          </a:p>
          <a:p>
            <a:pPr algn="just"/>
            <a:r>
              <a:rPr lang="en-GB" dirty="0">
                <a:effectLst/>
                <a:ea typeface="Calibri" panose="020F0502020204030204" pitchFamily="34" charset="0"/>
              </a:rPr>
              <a:t>MPAI will select the most suitable technologies based on their technical merits. </a:t>
            </a:r>
          </a:p>
          <a:p>
            <a:pPr algn="just"/>
            <a:r>
              <a:rPr lang="en-GB" dirty="0">
                <a:effectLst/>
                <a:ea typeface="Calibri" panose="020F0502020204030204" pitchFamily="34" charset="0"/>
              </a:rPr>
              <a:t>The Call does not obligate MPAI to select </a:t>
            </a:r>
          </a:p>
          <a:p>
            <a:pPr lvl="1" algn="just"/>
            <a:r>
              <a:rPr lang="en-GB" dirty="0">
                <a:ea typeface="Calibri" panose="020F0502020204030204" pitchFamily="34" charset="0"/>
              </a:rPr>
              <a:t>A </a:t>
            </a:r>
            <a:r>
              <a:rPr lang="en-GB" dirty="0">
                <a:effectLst/>
                <a:ea typeface="Calibri" panose="020F0502020204030204" pitchFamily="34" charset="0"/>
              </a:rPr>
              <a:t>particular technology </a:t>
            </a:r>
          </a:p>
          <a:p>
            <a:pPr lvl="1" algn="just"/>
            <a:r>
              <a:rPr lang="en-GB" dirty="0">
                <a:ea typeface="Calibri" panose="020F0502020204030204" pitchFamily="34" charset="0"/>
              </a:rPr>
              <a:t>A</a:t>
            </a:r>
            <a:r>
              <a:rPr lang="en-GB" dirty="0">
                <a:effectLst/>
                <a:ea typeface="Calibri" panose="020F0502020204030204" pitchFamily="34" charset="0"/>
              </a:rPr>
              <a:t>ny of the proposed technologies if those submitted are found to be inadequate.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9FB1D-86A5-60AB-87B8-DBEF22A6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D2616-5221-F8EC-4E26-11A2DC82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9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984FA2-436D-F8F4-4832-18F21E259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35427"/>
              </p:ext>
            </p:extLst>
          </p:nvPr>
        </p:nvGraphicFramePr>
        <p:xfrm>
          <a:off x="1291117" y="294495"/>
          <a:ext cx="10202863" cy="649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2863">
                  <a:extLst>
                    <a:ext uri="{9D8B030D-6E8A-4147-A177-3AD203B41FA5}">
                      <a16:colId xmlns:a16="http://schemas.microsoft.com/office/drawing/2014/main" val="56307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</a:rPr>
                        <a:t>Mandatory elements of a submission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878007"/>
                  </a:ext>
                </a:extLst>
              </a:tr>
              <a:tr h="91087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completed version of Annex 1 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305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complete description of the proposed up-sampling filter with a level of detail allowing an expert in the field to develop an implement the proposed filter.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8153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following software elements to be uploaded the MPAI storage (Annex 1 should be sent to the </a:t>
                      </a:r>
                      <a:r>
                        <a:rPr lang="en-GB" sz="20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secretariat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have registration approved): 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Docker image that contains the encoding and decoding environments, encoder, decoder, and bitstreams.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Up-sampling filter in source code (preferred) or executable form. Note that proponents of accepted proposals will be requested to provide the source code of the up-sampling filter. 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Python scripts to enable testers to carry out the Performance Test.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1010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following results: 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Tables of </a:t>
                      </a:r>
                      <a:r>
                        <a:rPr lang="en-GB" sz="20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objective quality</a:t>
                      </a: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results obtained by the submitter with their proposed solution.  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GB" sz="20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decoded Test Sequences</a:t>
                      </a: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GB" sz="20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up-sampling results</a:t>
                      </a: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for SD to HD and HD to 4K obtained  with the proposed solution. 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GB" sz="20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VMAF-BD Rate assessment</a:t>
                      </a: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provided with a graph for each QP and a table with minimum, maximum and average value for each sequence. 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</a:t>
                      </a:r>
                      <a:r>
                        <a:rPr lang="en-GB" sz="2000" u="sng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Complexity assessment</a:t>
                      </a: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using MAC/pixel and number of parameters of the submitted up-sampling fiter. Use of SADL (6) is recommended. 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773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text of Annex 2.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385243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38FE8-DD34-26A1-764D-D046877F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195E49-432C-F937-140D-B757DF8C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1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3395-CE76-2CCF-4302-EFE6E1FD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elements of a submission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FC3820E-33EC-4357-01D9-E2BB39B2A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939739"/>
              </p:ext>
            </p:extLst>
          </p:nvPr>
        </p:nvGraphicFramePr>
        <p:xfrm>
          <a:off x="1301750" y="1905000"/>
          <a:ext cx="10202863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2863">
                  <a:extLst>
                    <a:ext uri="{9D8B030D-6E8A-4147-A177-3AD203B41FA5}">
                      <a16:colId xmlns:a16="http://schemas.microsoft.com/office/drawing/2014/main" val="3513190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7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Comments on the completeness and appropriateness of the MPAI-UFV Functional Requirements and any motivated suggestion to amend and/or extend those Requirements.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063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preliminary real-time demonstration, with a detailed document describing it.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123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Any other additional relevant information that may help evaluate the submission.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116531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DFAAC-2DA6-6BBE-A046-A301D657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2820E-9443-252C-6404-7B3D827D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40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196F-E91B-5628-700B-3A521B3A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to submit a response?/1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F454-6B22-D026-A58D-3FFA2E37B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Those planning to respond to this Call are: 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Advised that the MPAI-UFV Call for Technologies will be presented online on 2024/11/27 (today).  </a:t>
            </a:r>
          </a:p>
          <a:p>
            <a:pPr marL="342900" lvl="0" indent="-342900" algn="just">
              <a:buFont typeface="+mj-lt"/>
              <a:buAutoNum type="arabicPeriod" startAt="2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Requested to communicate their intention to respond to this Call with an initial version of the form of Annex 1to the </a:t>
            </a:r>
            <a:r>
              <a:rPr lang="en-GB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MPAI secretariat</a:t>
            </a:r>
            <a:r>
              <a:rPr lang="en-GB" dirty="0">
                <a:effectLst/>
                <a:ea typeface="Calibri" panose="020F0502020204030204" pitchFamily="34" charset="0"/>
              </a:rPr>
              <a:t> by 2024/12/17</a:t>
            </a:r>
          </a:p>
          <a:p>
            <a:pPr marL="857250" lvl="1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Not a requirement</a:t>
            </a:r>
          </a:p>
          <a:p>
            <a:pPr marL="857250" lvl="1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a typeface="Calibri" panose="020F0502020204030204" pitchFamily="34" charset="0"/>
              </a:rPr>
              <a:t>A</a:t>
            </a:r>
            <a:r>
              <a:rPr lang="en-GB" dirty="0">
                <a:effectLst/>
                <a:ea typeface="Calibri" panose="020F0502020204030204" pitchFamily="34" charset="0"/>
              </a:rPr>
              <a:t> duly filled Annex 1 helps MPAI properly plan for submission assessment. </a:t>
            </a:r>
          </a:p>
          <a:p>
            <a:pPr marL="857250" lvl="1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Secretariat must know a submitter identity to allow access to the MPAI git. </a:t>
            </a:r>
          </a:p>
          <a:p>
            <a:pPr marL="342900" lvl="0" indent="-342900" algn="just">
              <a:buFont typeface="+mj-lt"/>
              <a:buAutoNum type="arabicPeriod" startAt="3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Encouraged to regularly visit the </a:t>
            </a:r>
            <a:r>
              <a:rPr lang="en-GB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3"/>
              </a:rPr>
              <a:t>MPAI-EV</a:t>
            </a:r>
            <a:r>
              <a:rPr lang="en-GB" u="sng" dirty="0">
                <a:effectLst/>
                <a:ea typeface="Calibri" panose="020F0502020204030204" pitchFamily="34" charset="0"/>
                <a:hlinkClick r:id="rId3"/>
              </a:rPr>
              <a:t>C</a:t>
            </a:r>
            <a:r>
              <a:rPr lang="en-GB" dirty="0">
                <a:effectLst/>
                <a:ea typeface="Calibri" panose="020F0502020204030204" pitchFamily="34" charset="0"/>
              </a:rPr>
              <a:t> webpage where relevant additional information may be posted.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B4320-BA60-7817-CA55-B7734FF2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1D67B-3238-0B99-F759-F88E238C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8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1BEC-3A37-B212-0799-565DB8A7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to submit a response?/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6D3F-C096-0D7A-4352-73DE6BBC2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 startAt="4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Required mandatorily to deliver their submissions to the </a:t>
            </a:r>
            <a:r>
              <a:rPr lang="en-GB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2"/>
              </a:rPr>
              <a:t>MPAI secretariat</a:t>
            </a:r>
            <a:r>
              <a:rPr lang="en-GB" dirty="0">
                <a:effectLst/>
                <a:ea typeface="Calibri" panose="020F0502020204030204" pitchFamily="34" charset="0"/>
              </a:rPr>
              <a:t> by 2025/02/11 T23:59 UTC. </a:t>
            </a:r>
            <a:r>
              <a:rPr lang="en-GB" dirty="0">
                <a:ea typeface="Calibri" panose="020F0502020204030204" pitchFamily="34" charset="0"/>
              </a:rPr>
              <a:t>S</a:t>
            </a:r>
            <a:r>
              <a:rPr lang="en-GB" dirty="0">
                <a:effectLst/>
                <a:ea typeface="Calibri" panose="020F0502020204030204" pitchFamily="34" charset="0"/>
              </a:rPr>
              <a:t>ecretariat will acknowledge receipt of the submission via email. 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Required to attend the review of submissions according to the schedule that the 53</a:t>
            </a:r>
            <a:r>
              <a:rPr lang="en-GB" baseline="30000" dirty="0">
                <a:effectLst/>
                <a:ea typeface="Calibri" panose="020F0502020204030204" pitchFamily="34" charset="0"/>
              </a:rPr>
              <a:t>rd</a:t>
            </a:r>
            <a:r>
              <a:rPr lang="en-GB" dirty="0">
                <a:effectLst/>
                <a:ea typeface="Calibri" panose="020F0502020204030204" pitchFamily="34" charset="0"/>
              </a:rPr>
              <a:t> MPAI General Assembly (MPAI-53) will define at its online meeting on 2025/02/19. 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228600" algn="l"/>
              </a:tabLst>
            </a:pPr>
            <a:r>
              <a:rPr lang="en-GB" dirty="0">
                <a:ea typeface="Calibri" panose="020F0502020204030204" pitchFamily="34" charset="0"/>
              </a:rPr>
              <a:t>S</a:t>
            </a:r>
            <a:r>
              <a:rPr lang="en-GB" dirty="0">
                <a:effectLst/>
                <a:ea typeface="Calibri" panose="020F0502020204030204" pitchFamily="34" charset="0"/>
              </a:rPr>
              <a:t>ecretariat will inform about the time submissions are scheduled for presentation at review sessions.</a:t>
            </a:r>
          </a:p>
          <a:p>
            <a:pPr marL="342900" lvl="0" indent="-342900" algn="just">
              <a:buFont typeface="+mj-lt"/>
              <a:buAutoNum type="arabicPeriod" startAt="5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Respondents shall present their submission at review sessions. If no presenter of a submission is in attendance, the submission will be discarded. </a:t>
            </a:r>
          </a:p>
          <a:p>
            <a:endParaRPr lang="en-GB" sz="320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26CC-B9C2-5D31-532B-384BB278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8DC8-B2FC-A718-501F-15DEC01C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9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AEB1F-24D9-1B46-E631-42CFBC1D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submissions be evaluated?/1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CA2E9-FB8B-6B6A-202B-4583938B4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An Evaluation Team from: 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MPAI Member representatives in attendance. </a:t>
            </a:r>
          </a:p>
          <a:p>
            <a:pPr marL="342900" lvl="0" indent="-342900" algn="just">
              <a:buFont typeface="+mj-lt"/>
              <a:buAutoNum type="arabicPeriod" startAt="2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Non-MPAI Member representatives who are respondents to any of the received submissions. </a:t>
            </a:r>
          </a:p>
          <a:p>
            <a:pPr marL="342900" lvl="0" indent="-342900" algn="just">
              <a:buFont typeface="+mj-lt"/>
              <a:buAutoNum type="arabicPeriod" startAt="3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Non respondent experts/non MPAI Member representatives invited in a consulting capacity. </a:t>
            </a:r>
          </a:p>
          <a:p>
            <a:pPr marL="0" lvl="0" indent="0" algn="just">
              <a:buNone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No one from 1. and 2. will be denied membership in the Evaluation Panel if they request it. </a:t>
            </a:r>
          </a:p>
          <a:p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74F0F-FBD6-589D-FA4F-9783AE36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D9B80-4077-339A-60FF-5780EAEF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5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45FC-45B2-C410-8CB2-E5C31498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will submissions be evaluated?/2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9A584-FCC4-DAF6-9F05-28AB87BB8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64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The Evaluation Team will assess proposals using the following process: </a:t>
            </a:r>
          </a:p>
          <a:p>
            <a:pPr marL="457200" lvl="0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For each proposal, a member of the Evaluation Team: </a:t>
            </a:r>
          </a:p>
          <a:p>
            <a:pPr marL="914400" lvl="1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Compares the test set encoded with QP Values: 22, 27, 32, 37, 42 up-sampled with bicubic and proposed up-sampling filter using the VMAF-BD Rate metrics.</a:t>
            </a:r>
          </a:p>
          <a:p>
            <a:pPr marL="914400" lvl="1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Computes Latency defined </a:t>
            </a:r>
            <a:r>
              <a:rPr lang="en-GB">
                <a:effectLst/>
                <a:ea typeface="Calibri" panose="020F0502020204030204" pitchFamily="34" charset="0"/>
              </a:rPr>
              <a:t>by #frames </a:t>
            </a:r>
            <a:r>
              <a:rPr lang="en-GB" dirty="0">
                <a:effectLst/>
                <a:ea typeface="Calibri" panose="020F0502020204030204" pitchFamily="34" charset="0"/>
              </a:rPr>
              <a:t>used by the up-sampling process. </a:t>
            </a:r>
          </a:p>
          <a:p>
            <a:pPr marL="914400" lvl="1" indent="-4572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Verifies complexity using MAC/pixel and number of parameters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Respondent presents their proposal</a:t>
            </a:r>
            <a:r>
              <a:rPr lang="en-GB" dirty="0">
                <a:ea typeface="Calibri" panose="020F0502020204030204" pitchFamily="34" charset="0"/>
              </a:rPr>
              <a:t> to the </a:t>
            </a:r>
            <a:r>
              <a:rPr lang="en-GB" dirty="0">
                <a:effectLst/>
                <a:ea typeface="Calibri" panose="020F0502020204030204" pitchFamily="34" charset="0"/>
              </a:rPr>
              <a:t>Evaluation Team with Q/A. </a:t>
            </a:r>
          </a:p>
          <a:p>
            <a:pPr marL="0" indent="0" algn="just">
              <a:buNone/>
              <a:tabLst>
                <a:tab pos="228600" algn="l"/>
              </a:tabLst>
            </a:pPr>
            <a:r>
              <a:rPr lang="en-GB" dirty="0">
                <a:effectLst/>
                <a:ea typeface="Calibri" panose="020F0502020204030204" pitchFamily="34" charset="0"/>
              </a:rPr>
              <a:t>The test set is provided by a respected academic after submission deadline and co-decoded with AVC, HEVC, and VVC.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D0A3C-C81E-CF7B-4C0F-A2696F3E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8E605-DA52-080E-2557-C2067457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5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B92D69-D9C5-4B27-0CBB-8A160458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GB" dirty="0"/>
              <a:t>Why a Call for Up-sampling Filter for Video applications?</a:t>
            </a:r>
          </a:p>
        </p:txBody>
      </p:sp>
      <p:pic>
        <p:nvPicPr>
          <p:cNvPr id="8" name="Picture 7" descr="Close-up of a camera lens">
            <a:extLst>
              <a:ext uri="{FF2B5EF4-FFF2-40B4-BE49-F238E27FC236}">
                <a16:creationId xmlns:a16="http://schemas.microsoft.com/office/drawing/2014/main" id="{1EA69366-819E-0770-7078-794341BC23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633" r="4481" b="-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25382D-B50F-5842-25AF-DE4502597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r>
              <a:rPr lang="en-GB" dirty="0"/>
              <a:t>In video transmission systems, it is “easier” to reduce the resolution of the video to be transmitted before coding.</a:t>
            </a:r>
          </a:p>
          <a:p>
            <a:r>
              <a:rPr lang="en-GB" dirty="0"/>
              <a:t>In receiving devices, the received video’s resolution is (typically) lower than the display’s.</a:t>
            </a:r>
          </a:p>
          <a:p>
            <a:r>
              <a:rPr lang="en-GB" dirty="0"/>
              <a:t>A high-performance super resolution standard video up-sampling filter can provide high-quality video and be used in many applications.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B102-2351-5CF4-2835-9D4A2B70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27-Nov-24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2506-D1E9-65A1-DEE9-F7CEBA8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29083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6E02-2EC4-AA16-E5C5-781BBBE3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 evaluation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9335D9-0A22-2BF9-EF23-0C2622E01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402308"/>
              </p:ext>
            </p:extLst>
          </p:nvPr>
        </p:nvGraphicFramePr>
        <p:xfrm>
          <a:off x="1301750" y="1905000"/>
          <a:ext cx="1020286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097">
                  <a:extLst>
                    <a:ext uri="{9D8B030D-6E8A-4147-A177-3AD203B41FA5}">
                      <a16:colId xmlns:a16="http://schemas.microsoft.com/office/drawing/2014/main" val="335081711"/>
                    </a:ext>
                  </a:extLst>
                </a:gridCol>
                <a:gridCol w="5741765">
                  <a:extLst>
                    <a:ext uri="{9D8B030D-6E8A-4147-A177-3AD203B41FA5}">
                      <a16:colId xmlns:a16="http://schemas.microsoft.com/office/drawing/2014/main" val="1928265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Submission features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Evaluation Elements</a:t>
                      </a:r>
                      <a:endParaRPr lang="en-GB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356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Completeness of description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Detailed description recommended</a:t>
                      </a:r>
                      <a:r>
                        <a:rPr lang="en-GB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226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Understandability of description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Detailed description recommended</a:t>
                      </a:r>
                      <a:r>
                        <a:rPr lang="en-GB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581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Performance of proposal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Values of requested metrics (VMAF BD-rate)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7869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Latency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 frames actually used by proponent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618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Complexity of proposal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MAC/Pixel mandatorily, complexity computed use of SADL recommended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4578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Software implementability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Detailed description recommended</a:t>
                      </a:r>
                      <a:r>
                        <a:rPr lang="en-GB" sz="2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303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Model scalability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Performances values for different versions of algorithm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66326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A24B-6101-9B2A-5D6F-0C11B1FE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967FE-7674-594F-73DB-75332C12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2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1FC8-2687-C5CA-1201-6F511244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86A1-CDF5-27D2-C84A-E04D2E41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FEA6B-A702-E063-B9CC-4D0A42CB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9CBA43-A626-06A3-7098-D132577EB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944964"/>
              </p:ext>
            </p:extLst>
          </p:nvPr>
        </p:nvGraphicFramePr>
        <p:xfrm>
          <a:off x="1004094" y="2278336"/>
          <a:ext cx="10183812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0473">
                  <a:extLst>
                    <a:ext uri="{9D8B030D-6E8A-4147-A177-3AD203B41FA5}">
                      <a16:colId xmlns:a16="http://schemas.microsoft.com/office/drawing/2014/main" val="2318846444"/>
                    </a:ext>
                  </a:extLst>
                </a:gridCol>
                <a:gridCol w="2083982">
                  <a:extLst>
                    <a:ext uri="{9D8B030D-6E8A-4147-A177-3AD203B41FA5}">
                      <a16:colId xmlns:a16="http://schemas.microsoft.com/office/drawing/2014/main" val="3945048515"/>
                    </a:ext>
                  </a:extLst>
                </a:gridCol>
                <a:gridCol w="1799357">
                  <a:extLst>
                    <a:ext uri="{9D8B030D-6E8A-4147-A177-3AD203B41FA5}">
                      <a16:colId xmlns:a16="http://schemas.microsoft.com/office/drawing/2014/main" val="24939513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985078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MPAI-UFV Call for Technologies issued.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2024/11/20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17:00 UTC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2465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MPAI-UFV Call for Technologies presented online.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2024/11/27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14:00 UTC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3063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Notification of intention to submit a proposal (Annex 1).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2024/12/17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23:59 UTC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598093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submission deadline.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2025/02/11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23:59 UTC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0424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of response evaluation.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2024/02/19 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(MPAI-53)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694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257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exciting MPAI project!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27-Nov-24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22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22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22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22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211569" y="5714977"/>
            <a:ext cx="5832772" cy="9146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https://mpai.communitystandards/mpai-evc/ufv/v.1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0CED5-C82A-33EF-1E0C-58A9772D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MPAI-UFV Call for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D57D1-A414-3A4E-3DBF-09CBEF8F3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ea typeface="Calibri" panose="020F0502020204030204" pitchFamily="34" charset="0"/>
              </a:rPr>
              <a:t>The </a:t>
            </a:r>
            <a:r>
              <a:rPr lang="en-GB" dirty="0">
                <a:hlinkClick r:id="rId2"/>
              </a:rPr>
              <a:t>Call for Technologies</a:t>
            </a:r>
            <a:r>
              <a:rPr lang="en-GB" dirty="0"/>
              <a:t> </a:t>
            </a:r>
            <a:r>
              <a:rPr lang="en-GB" dirty="0">
                <a:effectLst/>
                <a:ea typeface="Calibri" panose="020F0502020204030204" pitchFamily="34" charset="0"/>
              </a:rPr>
              <a:t>requests parties </a:t>
            </a:r>
          </a:p>
          <a:p>
            <a:pPr lvl="1"/>
            <a:r>
              <a:rPr lang="en-GB" dirty="0">
                <a:effectLst/>
                <a:ea typeface="Calibri" panose="020F0502020204030204" pitchFamily="34" charset="0"/>
              </a:rPr>
              <a:t>having rights to technologies satisfying the </a:t>
            </a:r>
            <a:r>
              <a:rPr lang="en-GB" dirty="0">
                <a:hlinkClick r:id="rId3"/>
              </a:rPr>
              <a:t>Use Cases and Functional Requirements</a:t>
            </a:r>
            <a:r>
              <a:rPr lang="en-GB" dirty="0">
                <a:effectLst/>
                <a:ea typeface="Calibri" panose="020F0502020204030204" pitchFamily="34" charset="0"/>
              </a:rPr>
              <a:t> and the </a:t>
            </a:r>
            <a:r>
              <a:rPr lang="en-GB" dirty="0">
                <a:hlinkClick r:id="rId4"/>
              </a:rPr>
              <a:t>Framework Licence</a:t>
            </a:r>
            <a:r>
              <a:rPr lang="en-GB" dirty="0">
                <a:effectLst/>
                <a:ea typeface="Calibri" panose="020F0502020204030204" pitchFamily="34" charset="0"/>
              </a:rPr>
              <a:t> of the planned </a:t>
            </a:r>
            <a:r>
              <a:rPr lang="en-GB" i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Technical Specification: Up-sampling Filter for Video Applications (MPAI-UFV) V1.0</a:t>
            </a:r>
            <a:r>
              <a:rPr lang="en-GB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pPr lvl="1"/>
            <a:r>
              <a:rPr lang="en-GB" dirty="0">
                <a:effectLst/>
                <a:ea typeface="Calibri" panose="020F0502020204030204" pitchFamily="34" charset="0"/>
              </a:rPr>
              <a:t>to respond to the MPAI-UFV V1.0 Call for Technologies preferably using the </a:t>
            </a:r>
            <a:r>
              <a:rPr lang="en-GB" dirty="0">
                <a:hlinkClick r:id="rId5"/>
              </a:rPr>
              <a:t>Template for responses</a:t>
            </a:r>
            <a:r>
              <a:rPr lang="en-GB" dirty="0">
                <a:effectLst/>
                <a:ea typeface="Calibri" panose="020F0502020204030204" pitchFamily="34" charset="0"/>
              </a:rPr>
              <a:t>. </a:t>
            </a:r>
          </a:p>
          <a:p>
            <a:r>
              <a:rPr lang="en-GB" dirty="0">
                <a:effectLst/>
                <a:ea typeface="Calibri" panose="020F0502020204030204" pitchFamily="34" charset="0"/>
              </a:rPr>
              <a:t>The goal of MPAI-UFV V1.0 is a </a:t>
            </a:r>
            <a:r>
              <a:rPr lang="en-GB" u="sng" dirty="0">
                <a:effectLst/>
                <a:ea typeface="Calibri" panose="020F0502020204030204" pitchFamily="34" charset="0"/>
              </a:rPr>
              <a:t>standard up-sampling filter</a:t>
            </a:r>
            <a:r>
              <a:rPr lang="en-GB" dirty="0">
                <a:effectLst/>
                <a:ea typeface="Calibri" panose="020F0502020204030204" pitchFamily="34" charset="0"/>
              </a:rPr>
              <a:t> offering optimal performance when generating a video with a higher resolution from a lower resolution video using responses to the MPAI-UFV V1.0 Call..</a:t>
            </a:r>
          </a:p>
          <a:p>
            <a:r>
              <a:rPr lang="en-GB" dirty="0">
                <a:effectLst/>
                <a:ea typeface="Calibri" panose="020F0502020204030204" pitchFamily="34" charset="0"/>
              </a:rPr>
              <a:t>Submissions will be assessed, collaboratively improved, and used to develop </a:t>
            </a:r>
            <a:r>
              <a:rPr lang="en-GB" dirty="0" err="1">
                <a:effectLst/>
                <a:ea typeface="Calibri" panose="020F0502020204030204" pitchFamily="34" charset="0"/>
              </a:rPr>
              <a:t>develop</a:t>
            </a:r>
            <a:r>
              <a:rPr lang="en-GB" dirty="0">
                <a:effectLst/>
                <a:ea typeface="Calibri" panose="020F0502020204030204" pitchFamily="34" charset="0"/>
              </a:rPr>
              <a:t> the planned </a:t>
            </a:r>
            <a:r>
              <a:rPr lang="en-GB" i="1" dirty="0">
                <a:effectLst/>
                <a:ea typeface="Calibri" panose="020F0502020204030204" pitchFamily="34" charset="0"/>
              </a:rPr>
              <a:t>MPAI-UFV Technical Specification </a:t>
            </a:r>
            <a:r>
              <a:rPr lang="en-GB" dirty="0">
                <a:effectLst/>
                <a:ea typeface="Calibri" panose="020F0502020204030204" pitchFamily="34" charset="0"/>
              </a:rPr>
              <a:t>if found suitable.</a:t>
            </a:r>
          </a:p>
          <a:p>
            <a:endParaRPr lang="en-GB" sz="320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AC877-B9F5-8D5B-7CA0-B15D6E93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A7218-D127-40FB-A897-0A6975CB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0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02E9-E293-5303-790C-809D8ED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31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MPAI </a:t>
            </a:r>
            <a:r>
              <a:rPr lang="en-US" b="1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 Moving Picture, Audio, and Data Coding by Artificial Intelligence.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C925C-6FF2-F963-7830-38AA4E05A5B0}"/>
              </a:ext>
            </a:extLst>
          </p:cNvPr>
          <p:cNvSpPr/>
          <p:nvPr/>
        </p:nvSpPr>
        <p:spPr>
          <a:xfrm>
            <a:off x="4722659" y="2001492"/>
            <a:ext cx="7462265" cy="11396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International, unaffiliated, non-profit SDO.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A00117-ABF3-1BB7-FC78-9CF62AFC4AAD}"/>
              </a:ext>
            </a:extLst>
          </p:cNvPr>
          <p:cNvSpPr/>
          <p:nvPr/>
        </p:nvSpPr>
        <p:spPr>
          <a:xfrm>
            <a:off x="2977116" y="3544394"/>
            <a:ext cx="9218429" cy="11396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Developing AI-based data coding standards.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B9721F-751B-49F4-C4B7-DF5F7E06C518}"/>
              </a:ext>
            </a:extLst>
          </p:cNvPr>
          <p:cNvSpPr/>
          <p:nvPr/>
        </p:nvSpPr>
        <p:spPr>
          <a:xfrm>
            <a:off x="1499195" y="5250346"/>
            <a:ext cx="10675147" cy="11396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rgbClr val="002060"/>
                </a:solidFill>
              </a:rPr>
              <a:t>With clear Intellectual Property Rights licensing frameworks.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8BD7E-CB50-76F3-52AE-3284CE5C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612" y="6586076"/>
            <a:ext cx="994520" cy="365125"/>
          </a:xfrm>
        </p:spPr>
        <p:txBody>
          <a:bodyPr/>
          <a:lstStyle/>
          <a:p>
            <a:fld id="{42AC49D9-311B-4A4C-B975-9A6E535768C4}" type="datetime5">
              <a:rPr lang="en-US" smtClean="0"/>
              <a:t>27-Nov-24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BF31-40F1-45AD-B9B7-774E3AC9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845570" cy="1286160"/>
          </a:xfrm>
        </p:spPr>
        <p:txBody>
          <a:bodyPr anchor="b">
            <a:normAutofit fontScale="90000"/>
          </a:bodyPr>
          <a:lstStyle/>
          <a:p>
            <a:r>
              <a:rPr lang="en-GB" sz="4100" dirty="0"/>
              <a:t>Goal: making standards accessible &amp; timely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644D-D608-487C-B000-0A295A4C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09" y="5136985"/>
            <a:ext cx="6301111" cy="7840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highlight>
                  <a:srgbClr val="00FF00"/>
                </a:highlight>
              </a:rPr>
              <a:t>After </a:t>
            </a:r>
            <a:r>
              <a:rPr lang="en-GB" dirty="0">
                <a:solidFill>
                  <a:schemeClr val="tx1"/>
                </a:solidFill>
                <a:highlight>
                  <a:srgbClr val="00FF00"/>
                </a:highlight>
              </a:rPr>
              <a:t>the development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i="1" u="sng" dirty="0">
                <a:solidFill>
                  <a:schemeClr val="tx1"/>
                </a:solidFill>
              </a:rPr>
              <a:t>Members holding IP</a:t>
            </a:r>
            <a:r>
              <a:rPr lang="en-GB" dirty="0">
                <a:solidFill>
                  <a:schemeClr val="tx1"/>
                </a:solidFill>
              </a:rPr>
              <a:t> in the standard</a:t>
            </a:r>
            <a:r>
              <a:rPr lang="en-GB" b="1" dirty="0">
                <a:solidFill>
                  <a:schemeClr val="tx1"/>
                </a:solidFill>
              </a:rPr>
              <a:t> select</a:t>
            </a:r>
            <a:r>
              <a:rPr lang="en-GB" dirty="0">
                <a:solidFill>
                  <a:schemeClr val="tx1"/>
                </a:solidFill>
              </a:rPr>
              <a:t> the preferred patent pool administrator.</a:t>
            </a:r>
          </a:p>
        </p:txBody>
      </p:sp>
      <p:pic>
        <p:nvPicPr>
          <p:cNvPr id="6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57E474D-6DBA-4991-9B33-14453825B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C3E3C9-9F5D-4180-BBAD-7D64C38A9BC7}"/>
              </a:ext>
            </a:extLst>
          </p:cNvPr>
          <p:cNvSpPr txBox="1"/>
          <p:nvPr/>
        </p:nvSpPr>
        <p:spPr>
          <a:xfrm>
            <a:off x="5194821" y="2137659"/>
            <a:ext cx="63570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GB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initiating a standard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Active Principal Members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develop &amp; adopt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the Framework Licence (FWL), a licence  without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values: $, %, dates etc.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declaring that the eventual licence will be issued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At a price comparable with similar standard technologies.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after products are on the market.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B1133-A598-47EC-B8EC-9523ADB4F3EA}"/>
              </a:ext>
            </a:extLst>
          </p:cNvPr>
          <p:cNvSpPr txBox="1"/>
          <p:nvPr/>
        </p:nvSpPr>
        <p:spPr>
          <a:xfrm>
            <a:off x="5250809" y="417740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GB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the development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i="1" u="sng" dirty="0">
                <a:latin typeface="Calibri" panose="020F0502020204030204" pitchFamily="34" charset="0"/>
                <a:cs typeface="Calibri" panose="020F0502020204030204" pitchFamily="34" charset="0"/>
              </a:rPr>
              <a:t>any Member </a:t>
            </a:r>
            <a:r>
              <a:rPr lang="en-GB" i="0" dirty="0">
                <a:latin typeface="Calibri" panose="020F0502020204030204" pitchFamily="34" charset="0"/>
                <a:cs typeface="Calibri" panose="020F0502020204030204" pitchFamily="34" charset="0"/>
              </a:rPr>
              <a:t>making a contribution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it will make its licence available according to the FWL.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AA77FA3-19FD-4F29-8F1B-6C453A66DC39}"/>
              </a:ext>
            </a:extLst>
          </p:cNvPr>
          <p:cNvSpPr txBox="1">
            <a:spLocks/>
          </p:cNvSpPr>
          <p:nvPr/>
        </p:nvSpPr>
        <p:spPr>
          <a:xfrm>
            <a:off x="86786" y="6500833"/>
            <a:ext cx="1129366" cy="37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AD392641-A223-4DCC-BA61-9FD1DB3024E4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marL="0" indent="0">
                <a:buNone/>
              </a:pPr>
              <a:t>11/27/2024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67EC1D-8064-4E5E-8ACE-7B6F23100660}"/>
              </a:ext>
            </a:extLst>
          </p:cNvPr>
          <p:cNvSpPr txBox="1">
            <a:spLocks/>
          </p:cNvSpPr>
          <p:nvPr/>
        </p:nvSpPr>
        <p:spPr>
          <a:xfrm>
            <a:off x="10360152" y="6506104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7E0CC-333B-40B2-7A8D-EAE049C0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MPAI develops Technical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59C4-4745-DF0C-562F-BF0BD297F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The main steps of Technical Specification are: </a:t>
            </a:r>
          </a:p>
          <a:p>
            <a:pPr marL="342900" lvl="0" indent="-342900" algn="just">
              <a:buFont typeface="+mj-lt"/>
              <a:buAutoNum type="arabicPeriod"/>
              <a:tabLst>
                <a:tab pos="228600" algn="l"/>
              </a:tabLst>
            </a:pPr>
            <a:r>
              <a:rPr lang="en-GB" b="1" dirty="0">
                <a:effectLst/>
                <a:ea typeface="Calibri" panose="020F0502020204030204" pitchFamily="34" charset="0"/>
              </a:rPr>
              <a:t>Development</a:t>
            </a:r>
            <a:r>
              <a:rPr lang="en-GB" dirty="0">
                <a:effectLst/>
                <a:ea typeface="Calibri" panose="020F0502020204030204" pitchFamily="34" charset="0"/>
              </a:rPr>
              <a:t> of functional requirements in an open environment. </a:t>
            </a:r>
          </a:p>
          <a:p>
            <a:pPr marL="342900" lvl="0" indent="-342900" algn="just">
              <a:buFont typeface="+mj-lt"/>
              <a:buAutoNum type="arabicPeriod" startAt="2"/>
              <a:tabLst>
                <a:tab pos="228600" algn="l"/>
              </a:tabLst>
            </a:pPr>
            <a:r>
              <a:rPr lang="en-GB" b="1" dirty="0">
                <a:effectLst/>
                <a:ea typeface="Calibri" panose="020F0502020204030204" pitchFamily="34" charset="0"/>
              </a:rPr>
              <a:t>Adoption</a:t>
            </a:r>
            <a:r>
              <a:rPr lang="en-GB" dirty="0">
                <a:effectLst/>
                <a:ea typeface="Calibri" panose="020F0502020204030204" pitchFamily="34" charset="0"/>
              </a:rPr>
              <a:t> of “commercial requirements” (Framework Licence) by MPAI Principal Members setting guidelines for the future commercial licence to be issued by standard essential patent (SEP) holders. </a:t>
            </a:r>
          </a:p>
          <a:p>
            <a:pPr marL="342900" lvl="0" indent="-342900" algn="just">
              <a:buFont typeface="+mj-lt"/>
              <a:buAutoNum type="arabicPeriod" startAt="3"/>
              <a:tabLst>
                <a:tab pos="228600" algn="l"/>
              </a:tabLst>
            </a:pPr>
            <a:r>
              <a:rPr lang="en-GB" b="1" dirty="0">
                <a:effectLst/>
                <a:ea typeface="Calibri" panose="020F0502020204030204" pitchFamily="34" charset="0"/>
              </a:rPr>
              <a:t>Publication</a:t>
            </a:r>
            <a:r>
              <a:rPr lang="en-GB" dirty="0">
                <a:effectLst/>
                <a:ea typeface="Calibri" panose="020F0502020204030204" pitchFamily="34" charset="0"/>
              </a:rPr>
              <a:t> of a Call for Technologies – such as this document – referring to the Functional and Commercial Requirements and inviting parties who accept to license their technologies according to the Framework Licence – if their technologies are accepted to be part of the target Technical Specification – to submit a Response</a:t>
            </a:r>
            <a:r>
              <a:rPr lang="en-GB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. </a:t>
            </a:r>
          </a:p>
          <a:p>
            <a:pPr marL="342900" lvl="0" indent="-342900" algn="just">
              <a:buFont typeface="+mj-lt"/>
              <a:buAutoNum type="arabicPeriod" startAt="3"/>
              <a:tabLst>
                <a:tab pos="228600" algn="l"/>
              </a:tabLst>
            </a:pPr>
            <a:r>
              <a:rPr lang="en-GB" b="1" dirty="0">
                <a:ea typeface="Calibri" panose="020F0502020204030204" pitchFamily="34" charset="0"/>
              </a:rPr>
              <a:t>Collaborative development</a:t>
            </a:r>
            <a:r>
              <a:rPr lang="en-GB" dirty="0">
                <a:ea typeface="Calibri" panose="020F0502020204030204" pitchFamily="34" charset="0"/>
              </a:rPr>
              <a:t> of a standards using responses.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F852D-0955-3D03-DEB3-C2B26E9B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F8E07-4D1B-37E6-382D-D30CB5C6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4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E3C7-97D9-5F9A-D838-4040E342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9308555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The MPAI standard development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0CD86-9E0D-0030-1F12-311544015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2267" y="1741714"/>
            <a:ext cx="4286589" cy="4924093"/>
          </a:xfrm>
        </p:spPr>
        <p:txBody>
          <a:bodyPr>
            <a:normAutofit/>
          </a:bodyPr>
          <a:lstStyle/>
          <a:p>
            <a:r>
              <a:rPr lang="en-US" sz="2000" dirty="0"/>
              <a:t>Develop Use Cases and Functional Requirements.</a:t>
            </a:r>
          </a:p>
          <a:p>
            <a:r>
              <a:rPr lang="en-US" sz="2000" dirty="0"/>
              <a:t>Develop Commercial Requirements (Framework </a:t>
            </a:r>
            <a:r>
              <a:rPr lang="en-US" sz="2000" dirty="0" err="1"/>
              <a:t>Licence</a:t>
            </a:r>
            <a:r>
              <a:rPr lang="en-US" sz="2000" dirty="0"/>
              <a:t>).</a:t>
            </a:r>
          </a:p>
          <a:p>
            <a:r>
              <a:rPr lang="en-US" sz="2000" dirty="0"/>
              <a:t>Issue Call for Technologies with attached:</a:t>
            </a:r>
          </a:p>
          <a:p>
            <a:pPr lvl="1"/>
            <a:r>
              <a:rPr lang="en-US" sz="2000" dirty="0"/>
              <a:t>Functional Requirements.</a:t>
            </a:r>
          </a:p>
          <a:p>
            <a:pPr lvl="1"/>
            <a:r>
              <a:rPr lang="en-US" sz="2000" dirty="0"/>
              <a:t>Commercial Requirements.</a:t>
            </a:r>
          </a:p>
          <a:p>
            <a:r>
              <a:rPr lang="en-US" sz="2000" dirty="0"/>
              <a:t>Develop standard (MPAI members only).</a:t>
            </a:r>
          </a:p>
          <a:p>
            <a:r>
              <a:rPr lang="en-US" sz="2000" dirty="0"/>
              <a:t>SEP holders select patent pool administrator.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ECE14-D1B1-6900-A25E-3FA76AA4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27-Nov-24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88B5A-3C5C-18BE-05F7-F9D98FD7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400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94AFE3F1-0B91-DF1F-6AC4-B29F10FDECEB}"/>
              </a:ext>
            </a:extLst>
          </p:cNvPr>
          <p:cNvGrpSpPr/>
          <p:nvPr/>
        </p:nvGrpSpPr>
        <p:grpSpPr>
          <a:xfrm>
            <a:off x="518474" y="1970714"/>
            <a:ext cx="7296348" cy="4503982"/>
            <a:chOff x="1066800" y="959460"/>
            <a:chExt cx="9235440" cy="5607259"/>
          </a:xfrm>
        </p:grpSpPr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E678394E-9780-71A8-AC54-D2C31D0D46E3}"/>
                </a:ext>
              </a:extLst>
            </p:cNvPr>
            <p:cNvCxnSpPr>
              <a:cxnSpLocks/>
              <a:stCxn id="1047" idx="6"/>
            </p:cNvCxnSpPr>
            <p:nvPr/>
          </p:nvCxnSpPr>
          <p:spPr>
            <a:xfrm flipV="1">
              <a:off x="3463397" y="2517302"/>
              <a:ext cx="848643" cy="596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D668F2B4-9900-4058-88CE-36F0CB095D06}"/>
                </a:ext>
              </a:extLst>
            </p:cNvPr>
            <p:cNvSpPr/>
            <p:nvPr/>
          </p:nvSpPr>
          <p:spPr>
            <a:xfrm>
              <a:off x="2067525" y="1831864"/>
              <a:ext cx="1395872" cy="1382813"/>
            </a:xfrm>
            <a:prstGeom prst="ellipse">
              <a:avLst/>
            </a:prstGeom>
            <a:solidFill>
              <a:srgbClr val="CDFFE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CDC2E170-61A6-108A-AAC9-790E77745819}"/>
                </a:ext>
              </a:extLst>
            </p:cNvPr>
            <p:cNvSpPr/>
            <p:nvPr/>
          </p:nvSpPr>
          <p:spPr>
            <a:xfrm>
              <a:off x="8761000" y="3914105"/>
              <a:ext cx="1395872" cy="1382813"/>
            </a:xfrm>
            <a:prstGeom prst="ellipse">
              <a:avLst/>
            </a:prstGeom>
            <a:solidFill>
              <a:srgbClr val="00D6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F55D41AD-D0A8-E5BC-FE8F-95D2BA7A8581}"/>
                </a:ext>
              </a:extLst>
            </p:cNvPr>
            <p:cNvSpPr/>
            <p:nvPr/>
          </p:nvSpPr>
          <p:spPr>
            <a:xfrm>
              <a:off x="6514744" y="3921933"/>
              <a:ext cx="1395872" cy="1382813"/>
            </a:xfrm>
            <a:prstGeom prst="ellipse">
              <a:avLst/>
            </a:prstGeom>
            <a:solidFill>
              <a:srgbClr val="00F66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4A75BF6C-CEE8-1487-6FCB-B7108EDAC8A8}"/>
                </a:ext>
              </a:extLst>
            </p:cNvPr>
            <p:cNvSpPr txBox="1"/>
            <p:nvPr/>
          </p:nvSpPr>
          <p:spPr>
            <a:xfrm>
              <a:off x="8795130" y="4308710"/>
              <a:ext cx="1345161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Call for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Technologies</a:t>
              </a:r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AA1054E5-95A4-6C40-7DFB-A698512FEAE8}"/>
                </a:ext>
              </a:extLst>
            </p:cNvPr>
            <p:cNvSpPr/>
            <p:nvPr/>
          </p:nvSpPr>
          <p:spPr>
            <a:xfrm>
              <a:off x="2077857" y="3305040"/>
              <a:ext cx="1395872" cy="605668"/>
            </a:xfrm>
            <a:prstGeom prst="ellipse">
              <a:avLst/>
            </a:prstGeom>
            <a:solidFill>
              <a:srgbClr val="0092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9E4F18C7-B6AD-4722-BBA5-A0D2143F4EBA}"/>
                </a:ext>
              </a:extLst>
            </p:cNvPr>
            <p:cNvSpPr txBox="1"/>
            <p:nvPr/>
          </p:nvSpPr>
          <p:spPr>
            <a:xfrm>
              <a:off x="6542086" y="4295196"/>
              <a:ext cx="139336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Standard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</a:p>
          </p:txBody>
        </p:sp>
        <p:sp>
          <p:nvSpPr>
            <p:cNvPr id="1053" name="TextBox 1052">
              <a:extLst>
                <a:ext uri="{FF2B5EF4-FFF2-40B4-BE49-F238E27FC236}">
                  <a16:creationId xmlns:a16="http://schemas.microsoft.com/office/drawing/2014/main" id="{FE6D35E5-10B6-7ABD-59D6-A3D45CE3AAF4}"/>
                </a:ext>
              </a:extLst>
            </p:cNvPr>
            <p:cNvSpPr txBox="1"/>
            <p:nvPr/>
          </p:nvSpPr>
          <p:spPr>
            <a:xfrm>
              <a:off x="2104935" y="3314730"/>
              <a:ext cx="132973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Technical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Specification</a:t>
              </a:r>
            </a:p>
          </p:txBody>
        </p:sp>
        <p:cxnSp>
          <p:nvCxnSpPr>
            <p:cNvPr id="1054" name="Straight Arrow Connector 1053">
              <a:extLst>
                <a:ext uri="{FF2B5EF4-FFF2-40B4-BE49-F238E27FC236}">
                  <a16:creationId xmlns:a16="http://schemas.microsoft.com/office/drawing/2014/main" id="{B4E5470E-C36F-7A7D-2539-762BC81C850D}"/>
                </a:ext>
              </a:extLst>
            </p:cNvPr>
            <p:cNvCxnSpPr>
              <a:endCxn id="1048" idx="1"/>
            </p:cNvCxnSpPr>
            <p:nvPr/>
          </p:nvCxnSpPr>
          <p:spPr>
            <a:xfrm>
              <a:off x="8615631" y="3666242"/>
              <a:ext cx="349789" cy="450372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5" name="Straight Arrow Connector 1054">
              <a:extLst>
                <a:ext uri="{FF2B5EF4-FFF2-40B4-BE49-F238E27FC236}">
                  <a16:creationId xmlns:a16="http://schemas.microsoft.com/office/drawing/2014/main" id="{789411EE-8E85-8785-E8E6-C845A9A564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0752" y="3703220"/>
              <a:ext cx="361488" cy="450372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6" name="Straight Arrow Connector 1055">
              <a:extLst>
                <a:ext uri="{FF2B5EF4-FFF2-40B4-BE49-F238E27FC236}">
                  <a16:creationId xmlns:a16="http://schemas.microsoft.com/office/drawing/2014/main" id="{D186CA3D-AD1A-83D4-E0E8-AA7FF25A457F}"/>
                </a:ext>
              </a:extLst>
            </p:cNvPr>
            <p:cNvCxnSpPr>
              <a:cxnSpLocks/>
              <a:endCxn id="1048" idx="3"/>
            </p:cNvCxnSpPr>
            <p:nvPr/>
          </p:nvCxnSpPr>
          <p:spPr>
            <a:xfrm flipV="1">
              <a:off x="8583235" y="5094412"/>
              <a:ext cx="382187" cy="41339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DF52FEF1-F22A-EF93-F0D0-A42501186A1E}"/>
                </a:ext>
              </a:extLst>
            </p:cNvPr>
            <p:cNvCxnSpPr>
              <a:stCxn id="1048" idx="5"/>
            </p:cNvCxnSpPr>
            <p:nvPr/>
          </p:nvCxnSpPr>
          <p:spPr>
            <a:xfrm>
              <a:off x="9952451" y="5094412"/>
              <a:ext cx="349789" cy="41339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8" name="Straight Arrow Connector 1057">
              <a:extLst>
                <a:ext uri="{FF2B5EF4-FFF2-40B4-BE49-F238E27FC236}">
                  <a16:creationId xmlns:a16="http://schemas.microsoft.com/office/drawing/2014/main" id="{BD0D3C12-4047-AD60-01DE-8685BAA5F021}"/>
                </a:ext>
              </a:extLst>
            </p:cNvPr>
            <p:cNvCxnSpPr>
              <a:endCxn id="1049" idx="1"/>
            </p:cNvCxnSpPr>
            <p:nvPr/>
          </p:nvCxnSpPr>
          <p:spPr>
            <a:xfrm>
              <a:off x="6369376" y="3674070"/>
              <a:ext cx="349789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9" name="Straight Arrow Connector 1058">
              <a:extLst>
                <a:ext uri="{FF2B5EF4-FFF2-40B4-BE49-F238E27FC236}">
                  <a16:creationId xmlns:a16="http://schemas.microsoft.com/office/drawing/2014/main" id="{1E8CCB2F-9FF9-B7AE-FE74-531A1033A2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5996" y="3699306"/>
              <a:ext cx="361488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0" name="Straight Arrow Connector 1059">
              <a:extLst>
                <a:ext uri="{FF2B5EF4-FFF2-40B4-BE49-F238E27FC236}">
                  <a16:creationId xmlns:a16="http://schemas.microsoft.com/office/drawing/2014/main" id="{17370EDB-CA6A-014D-8177-29CA2346418C}"/>
                </a:ext>
              </a:extLst>
            </p:cNvPr>
            <p:cNvCxnSpPr>
              <a:cxnSpLocks/>
              <a:endCxn id="1049" idx="3"/>
            </p:cNvCxnSpPr>
            <p:nvPr/>
          </p:nvCxnSpPr>
          <p:spPr>
            <a:xfrm flipV="1">
              <a:off x="6336978" y="5102238"/>
              <a:ext cx="382187" cy="41339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AE727B28-FA36-CC8D-938A-7EA555432C1D}"/>
                </a:ext>
              </a:extLst>
            </p:cNvPr>
            <p:cNvCxnSpPr>
              <a:stCxn id="1049" idx="5"/>
            </p:cNvCxnSpPr>
            <p:nvPr/>
          </p:nvCxnSpPr>
          <p:spPr>
            <a:xfrm>
              <a:off x="7706194" y="5102238"/>
              <a:ext cx="349789" cy="41339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2" name="Left Brace 1061">
              <a:extLst>
                <a:ext uri="{FF2B5EF4-FFF2-40B4-BE49-F238E27FC236}">
                  <a16:creationId xmlns:a16="http://schemas.microsoft.com/office/drawing/2014/main" id="{C86B5E34-3C9A-9E14-85F0-C4E89F4B38B4}"/>
                </a:ext>
              </a:extLst>
            </p:cNvPr>
            <p:cNvSpPr/>
            <p:nvPr/>
          </p:nvSpPr>
          <p:spPr>
            <a:xfrm rot="16200000">
              <a:off x="8181861" y="4370947"/>
              <a:ext cx="305696" cy="3644326"/>
            </a:xfrm>
            <a:prstGeom prst="leftBrace">
              <a:avLst>
                <a:gd name="adj1" fmla="val 0"/>
                <a:gd name="adj2" fmla="val 511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748EE7DA-EDFA-5D16-54E2-1E6B2BA82D9B}"/>
                </a:ext>
              </a:extLst>
            </p:cNvPr>
            <p:cNvSpPr txBox="1"/>
            <p:nvPr/>
          </p:nvSpPr>
          <p:spPr>
            <a:xfrm>
              <a:off x="7515036" y="6202709"/>
              <a:ext cx="1760912" cy="36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 Members</a:t>
              </a:r>
            </a:p>
          </p:txBody>
        </p:sp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9EAC3C82-2E78-449B-4E78-E034956CC755}"/>
                </a:ext>
              </a:extLst>
            </p:cNvPr>
            <p:cNvSpPr txBox="1"/>
            <p:nvPr/>
          </p:nvSpPr>
          <p:spPr>
            <a:xfrm>
              <a:off x="6740026" y="5711586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5</a:t>
              </a:r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A19E01A1-3043-F979-134E-92D22EF89BDD}"/>
                </a:ext>
              </a:extLst>
            </p:cNvPr>
            <p:cNvSpPr/>
            <p:nvPr/>
          </p:nvSpPr>
          <p:spPr>
            <a:xfrm>
              <a:off x="4305216" y="3909654"/>
              <a:ext cx="1395872" cy="1382813"/>
            </a:xfrm>
            <a:prstGeom prst="ellipse">
              <a:avLst/>
            </a:prstGeom>
            <a:solidFill>
              <a:srgbClr val="00B4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28B0B9F9-7CA3-09AC-6E72-8409E217AF59}"/>
                </a:ext>
              </a:extLst>
            </p:cNvPr>
            <p:cNvSpPr txBox="1"/>
            <p:nvPr/>
          </p:nvSpPr>
          <p:spPr>
            <a:xfrm>
              <a:off x="4397324" y="4301976"/>
              <a:ext cx="1232022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Community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Comments</a:t>
              </a:r>
            </a:p>
          </p:txBody>
        </p:sp>
        <p:cxnSp>
          <p:nvCxnSpPr>
            <p:cNvPr id="1067" name="Straight Arrow Connector 1066">
              <a:extLst>
                <a:ext uri="{FF2B5EF4-FFF2-40B4-BE49-F238E27FC236}">
                  <a16:creationId xmlns:a16="http://schemas.microsoft.com/office/drawing/2014/main" id="{5A4819CF-CF44-E3AD-FCD9-1FC8BC6D5B44}"/>
                </a:ext>
              </a:extLst>
            </p:cNvPr>
            <p:cNvCxnSpPr>
              <a:endCxn id="1065" idx="1"/>
            </p:cNvCxnSpPr>
            <p:nvPr/>
          </p:nvCxnSpPr>
          <p:spPr>
            <a:xfrm>
              <a:off x="4159848" y="3661790"/>
              <a:ext cx="349789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8" name="Straight Arrow Connector 1067">
              <a:extLst>
                <a:ext uri="{FF2B5EF4-FFF2-40B4-BE49-F238E27FC236}">
                  <a16:creationId xmlns:a16="http://schemas.microsoft.com/office/drawing/2014/main" id="{4BC58454-D383-1E7D-2B43-A0D38E70C7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4968" y="3698768"/>
              <a:ext cx="361488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9" name="Straight Arrow Connector 1068">
              <a:extLst>
                <a:ext uri="{FF2B5EF4-FFF2-40B4-BE49-F238E27FC236}">
                  <a16:creationId xmlns:a16="http://schemas.microsoft.com/office/drawing/2014/main" id="{110651A7-1B9A-A4B4-D436-545FBBC66821}"/>
                </a:ext>
              </a:extLst>
            </p:cNvPr>
            <p:cNvCxnSpPr>
              <a:cxnSpLocks/>
              <a:endCxn id="1065" idx="3"/>
            </p:cNvCxnSpPr>
            <p:nvPr/>
          </p:nvCxnSpPr>
          <p:spPr>
            <a:xfrm flipV="1">
              <a:off x="4127451" y="5089960"/>
              <a:ext cx="382187" cy="41339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0" name="Straight Arrow Connector 1069">
              <a:extLst>
                <a:ext uri="{FF2B5EF4-FFF2-40B4-BE49-F238E27FC236}">
                  <a16:creationId xmlns:a16="http://schemas.microsoft.com/office/drawing/2014/main" id="{DD96F630-03A9-183A-8979-3C68AC69E010}"/>
                </a:ext>
              </a:extLst>
            </p:cNvPr>
            <p:cNvCxnSpPr>
              <a:stCxn id="1065" idx="5"/>
            </p:cNvCxnSpPr>
            <p:nvPr/>
          </p:nvCxnSpPr>
          <p:spPr>
            <a:xfrm>
              <a:off x="5496667" y="5089960"/>
              <a:ext cx="349789" cy="41339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1" name="Left Brace 1070">
              <a:extLst>
                <a:ext uri="{FF2B5EF4-FFF2-40B4-BE49-F238E27FC236}">
                  <a16:creationId xmlns:a16="http://schemas.microsoft.com/office/drawing/2014/main" id="{8F6EC2D9-125C-C04E-3CAE-9EDDD2D18B64}"/>
                </a:ext>
              </a:extLst>
            </p:cNvPr>
            <p:cNvSpPr/>
            <p:nvPr/>
          </p:nvSpPr>
          <p:spPr>
            <a:xfrm rot="16200000">
              <a:off x="2641841" y="5462637"/>
              <a:ext cx="271816" cy="1395872"/>
            </a:xfrm>
            <a:prstGeom prst="leftBrace">
              <a:avLst>
                <a:gd name="adj1" fmla="val 0"/>
                <a:gd name="adj2" fmla="val 511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B330DC3F-9416-3394-DFFF-A80BC4436FD9}"/>
                </a:ext>
              </a:extLst>
            </p:cNvPr>
            <p:cNvSpPr txBox="1"/>
            <p:nvPr/>
          </p:nvSpPr>
          <p:spPr>
            <a:xfrm>
              <a:off x="1811609" y="6184494"/>
              <a:ext cx="2007672" cy="36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Principal Members</a:t>
              </a:r>
            </a:p>
          </p:txBody>
        </p:sp>
        <p:sp>
          <p:nvSpPr>
            <p:cNvPr id="1073" name="Left Brace 1072">
              <a:extLst>
                <a:ext uri="{FF2B5EF4-FFF2-40B4-BE49-F238E27FC236}">
                  <a16:creationId xmlns:a16="http://schemas.microsoft.com/office/drawing/2014/main" id="{2A8D1770-7805-2876-F5DE-474B4FBB7D86}"/>
                </a:ext>
              </a:extLst>
            </p:cNvPr>
            <p:cNvSpPr/>
            <p:nvPr/>
          </p:nvSpPr>
          <p:spPr>
            <a:xfrm rot="16200000">
              <a:off x="4934712" y="5473781"/>
              <a:ext cx="271816" cy="1395872"/>
            </a:xfrm>
            <a:prstGeom prst="leftBrace">
              <a:avLst>
                <a:gd name="adj1" fmla="val 0"/>
                <a:gd name="adj2" fmla="val 511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B15AED87-FD22-DDAE-2848-19E03A489222}"/>
                </a:ext>
              </a:extLst>
            </p:cNvPr>
            <p:cNvSpPr txBox="1"/>
            <p:nvPr/>
          </p:nvSpPr>
          <p:spPr>
            <a:xfrm>
              <a:off x="4875096" y="6185480"/>
              <a:ext cx="45287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</a:t>
              </a:r>
            </a:p>
          </p:txBody>
        </p:sp>
        <p:sp>
          <p:nvSpPr>
            <p:cNvPr id="1075" name="TextBox 1074">
              <a:extLst>
                <a:ext uri="{FF2B5EF4-FFF2-40B4-BE49-F238E27FC236}">
                  <a16:creationId xmlns:a16="http://schemas.microsoft.com/office/drawing/2014/main" id="{8777D9B8-1779-2834-E11A-9A86D86CD859}"/>
                </a:ext>
              </a:extLst>
            </p:cNvPr>
            <p:cNvSpPr txBox="1"/>
            <p:nvPr/>
          </p:nvSpPr>
          <p:spPr>
            <a:xfrm>
              <a:off x="4647436" y="5715573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6</a:t>
              </a:r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6E6ED28E-F0EB-8631-9B57-5026D0C72CC4}"/>
                </a:ext>
              </a:extLst>
            </p:cNvPr>
            <p:cNvSpPr/>
            <p:nvPr/>
          </p:nvSpPr>
          <p:spPr>
            <a:xfrm>
              <a:off x="4296087" y="1827722"/>
              <a:ext cx="1395872" cy="1382813"/>
            </a:xfrm>
            <a:prstGeom prst="ellipse">
              <a:avLst/>
            </a:prstGeom>
            <a:solidFill>
              <a:srgbClr val="8BFFB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Use Cases</a:t>
              </a:r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2D83030C-93E8-74DC-B634-4EC953DB1996}"/>
                </a:ext>
              </a:extLst>
            </p:cNvPr>
            <p:cNvSpPr/>
            <p:nvPr/>
          </p:nvSpPr>
          <p:spPr>
            <a:xfrm>
              <a:off x="6524649" y="1830785"/>
              <a:ext cx="1395872" cy="1382813"/>
            </a:xfrm>
            <a:prstGeom prst="ellipse">
              <a:avLst/>
            </a:prstGeom>
            <a:solidFill>
              <a:srgbClr val="57FF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A59B4F0E-DF17-A81F-9BA3-D3861718E6AA}"/>
                </a:ext>
              </a:extLst>
            </p:cNvPr>
            <p:cNvSpPr/>
            <p:nvPr/>
          </p:nvSpPr>
          <p:spPr>
            <a:xfrm>
              <a:off x="8753213" y="1834358"/>
              <a:ext cx="1395872" cy="1382813"/>
            </a:xfrm>
            <a:prstGeom prst="ellipse">
              <a:avLst/>
            </a:prstGeom>
            <a:solidFill>
              <a:srgbClr val="21FF8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3CC20D47-E165-F64D-34A0-7CE80B9E58EA}"/>
                </a:ext>
              </a:extLst>
            </p:cNvPr>
            <p:cNvSpPr txBox="1"/>
            <p:nvPr/>
          </p:nvSpPr>
          <p:spPr>
            <a:xfrm>
              <a:off x="6525161" y="2205642"/>
              <a:ext cx="143459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Functional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Requirements</a:t>
              </a:r>
            </a:p>
          </p:txBody>
        </p:sp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71A4E5E8-6276-3663-0837-F5C3D9406AD6}"/>
                </a:ext>
              </a:extLst>
            </p:cNvPr>
            <p:cNvSpPr txBox="1"/>
            <p:nvPr/>
          </p:nvSpPr>
          <p:spPr>
            <a:xfrm>
              <a:off x="8694974" y="2214683"/>
              <a:ext cx="143459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Commercial</a:t>
              </a:r>
            </a:p>
            <a:p>
              <a:pPr algn="ctr"/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Requirements</a:t>
              </a:r>
            </a:p>
          </p:txBody>
        </p:sp>
        <p:cxnSp>
          <p:nvCxnSpPr>
            <p:cNvPr id="1081" name="Straight Arrow Connector 1080">
              <a:extLst>
                <a:ext uri="{FF2B5EF4-FFF2-40B4-BE49-F238E27FC236}">
                  <a16:creationId xmlns:a16="http://schemas.microsoft.com/office/drawing/2014/main" id="{3A3FDCDF-5AB5-0554-A5C1-6718AEC70175}"/>
                </a:ext>
              </a:extLst>
            </p:cNvPr>
            <p:cNvCxnSpPr>
              <a:endCxn id="1047" idx="1"/>
            </p:cNvCxnSpPr>
            <p:nvPr/>
          </p:nvCxnSpPr>
          <p:spPr>
            <a:xfrm>
              <a:off x="1922158" y="1584000"/>
              <a:ext cx="349789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2" name="Straight Arrow Connector 1081">
              <a:extLst>
                <a:ext uri="{FF2B5EF4-FFF2-40B4-BE49-F238E27FC236}">
                  <a16:creationId xmlns:a16="http://schemas.microsoft.com/office/drawing/2014/main" id="{DBDF8EA3-44D4-6074-0C94-5F543D5B3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47277" y="1620977"/>
              <a:ext cx="361488" cy="45037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3" name="Straight Arrow Connector 1082">
              <a:extLst>
                <a:ext uri="{FF2B5EF4-FFF2-40B4-BE49-F238E27FC236}">
                  <a16:creationId xmlns:a16="http://schemas.microsoft.com/office/drawing/2014/main" id="{82750925-72EA-8BF9-C9BD-FE7EE103AA93}"/>
                </a:ext>
              </a:extLst>
            </p:cNvPr>
            <p:cNvCxnSpPr>
              <a:cxnSpLocks/>
              <a:endCxn id="1047" idx="3"/>
            </p:cNvCxnSpPr>
            <p:nvPr/>
          </p:nvCxnSpPr>
          <p:spPr>
            <a:xfrm flipV="1">
              <a:off x="1889760" y="3012169"/>
              <a:ext cx="382187" cy="41339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4" name="Straight Arrow Connector 1083">
              <a:extLst>
                <a:ext uri="{FF2B5EF4-FFF2-40B4-BE49-F238E27FC236}">
                  <a16:creationId xmlns:a16="http://schemas.microsoft.com/office/drawing/2014/main" id="{BE198507-D9C1-6BBD-EFD2-C10158F93741}"/>
                </a:ext>
              </a:extLst>
            </p:cNvPr>
            <p:cNvCxnSpPr>
              <a:stCxn id="1047" idx="5"/>
            </p:cNvCxnSpPr>
            <p:nvPr/>
          </p:nvCxnSpPr>
          <p:spPr>
            <a:xfrm>
              <a:off x="3258976" y="3012169"/>
              <a:ext cx="349789" cy="41339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5" name="Left Brace 1084">
              <a:extLst>
                <a:ext uri="{FF2B5EF4-FFF2-40B4-BE49-F238E27FC236}">
                  <a16:creationId xmlns:a16="http://schemas.microsoft.com/office/drawing/2014/main" id="{34055675-3796-B907-E017-3AF24D0DBA53}"/>
                </a:ext>
              </a:extLst>
            </p:cNvPr>
            <p:cNvSpPr/>
            <p:nvPr/>
          </p:nvSpPr>
          <p:spPr>
            <a:xfrm rot="16200000" flipH="1">
              <a:off x="4798747" y="-1808470"/>
              <a:ext cx="305698" cy="5852997"/>
            </a:xfrm>
            <a:prstGeom prst="leftBrace">
              <a:avLst>
                <a:gd name="adj1" fmla="val 0"/>
                <a:gd name="adj2" fmla="val 5218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6" name="Left Brace 1085">
              <a:extLst>
                <a:ext uri="{FF2B5EF4-FFF2-40B4-BE49-F238E27FC236}">
                  <a16:creationId xmlns:a16="http://schemas.microsoft.com/office/drawing/2014/main" id="{8B000C24-D94C-D25C-788E-94E0547C5195}"/>
                </a:ext>
              </a:extLst>
            </p:cNvPr>
            <p:cNvSpPr/>
            <p:nvPr/>
          </p:nvSpPr>
          <p:spPr>
            <a:xfrm rot="16200000" flipH="1">
              <a:off x="9290286" y="422212"/>
              <a:ext cx="321376" cy="1395872"/>
            </a:xfrm>
            <a:prstGeom prst="leftBrace">
              <a:avLst>
                <a:gd name="adj1" fmla="val 0"/>
                <a:gd name="adj2" fmla="val 511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3C7C5115-119A-0163-E835-D7DB2C0FB985}"/>
                </a:ext>
              </a:extLst>
            </p:cNvPr>
            <p:cNvSpPr txBox="1"/>
            <p:nvPr/>
          </p:nvSpPr>
          <p:spPr>
            <a:xfrm>
              <a:off x="2197053" y="1084231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0</a:t>
              </a:r>
            </a:p>
          </p:txBody>
        </p: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A7DFA8EF-405D-D769-FB46-19D72909795F}"/>
                </a:ext>
              </a:extLst>
            </p:cNvPr>
            <p:cNvSpPr txBox="1"/>
            <p:nvPr/>
          </p:nvSpPr>
          <p:spPr>
            <a:xfrm>
              <a:off x="4577943" y="1084231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1</a:t>
              </a:r>
            </a:p>
          </p:txBody>
        </p: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1802E2CE-7A41-F3E4-CB1E-310DA0333A54}"/>
                </a:ext>
              </a:extLst>
            </p:cNvPr>
            <p:cNvSpPr txBox="1"/>
            <p:nvPr/>
          </p:nvSpPr>
          <p:spPr>
            <a:xfrm>
              <a:off x="6786423" y="1084231"/>
              <a:ext cx="867610" cy="36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2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3DDEF5CA-93A8-4681-64B3-183A971DDD4C}"/>
                </a:ext>
              </a:extLst>
            </p:cNvPr>
            <p:cNvSpPr txBox="1"/>
            <p:nvPr/>
          </p:nvSpPr>
          <p:spPr>
            <a:xfrm>
              <a:off x="8941319" y="1118028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3</a:t>
              </a:r>
            </a:p>
          </p:txBody>
        </p:sp>
        <p:cxnSp>
          <p:nvCxnSpPr>
            <p:cNvPr id="1091" name="Straight Arrow Connector 1090">
              <a:extLst>
                <a:ext uri="{FF2B5EF4-FFF2-40B4-BE49-F238E27FC236}">
                  <a16:creationId xmlns:a16="http://schemas.microsoft.com/office/drawing/2014/main" id="{F40BDC4E-C429-432C-A10E-C319B5A1B8F9}"/>
                </a:ext>
              </a:extLst>
            </p:cNvPr>
            <p:cNvCxnSpPr>
              <a:stCxn id="1078" idx="4"/>
              <a:endCxn id="1048" idx="0"/>
            </p:cNvCxnSpPr>
            <p:nvPr/>
          </p:nvCxnSpPr>
          <p:spPr>
            <a:xfrm>
              <a:off x="9451149" y="3217171"/>
              <a:ext cx="7787" cy="69693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08B0B76F-069A-B448-1CF6-DCF96A85A945}"/>
                </a:ext>
              </a:extLst>
            </p:cNvPr>
            <p:cNvSpPr txBox="1"/>
            <p:nvPr/>
          </p:nvSpPr>
          <p:spPr>
            <a:xfrm>
              <a:off x="8913954" y="5711586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4</a:t>
              </a:r>
            </a:p>
          </p:txBody>
        </p: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A77E7B4C-33ED-1040-FB52-F3D684E8B094}"/>
                </a:ext>
              </a:extLst>
            </p:cNvPr>
            <p:cNvSpPr txBox="1"/>
            <p:nvPr/>
          </p:nvSpPr>
          <p:spPr>
            <a:xfrm>
              <a:off x="2120206" y="2197054"/>
              <a:ext cx="1324645" cy="6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Interest</a:t>
              </a:r>
            </a:p>
            <a:p>
              <a:pPr algn="ctr"/>
              <a:r>
                <a:rPr lang="en-GB" sz="13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Collection</a:t>
              </a:r>
              <a:endPara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94" name="Straight Arrow Connector 1093">
              <a:extLst>
                <a:ext uri="{FF2B5EF4-FFF2-40B4-BE49-F238E27FC236}">
                  <a16:creationId xmlns:a16="http://schemas.microsoft.com/office/drawing/2014/main" id="{084C2203-BCB2-697F-F90D-5FD7C40A5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00" y="2517301"/>
              <a:ext cx="985520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5" name="Straight Arrow Connector 1094">
              <a:extLst>
                <a:ext uri="{FF2B5EF4-FFF2-40B4-BE49-F238E27FC236}">
                  <a16:creationId xmlns:a16="http://schemas.microsoft.com/office/drawing/2014/main" id="{3D47991D-AB15-9DE5-6706-123397A7CBDB}"/>
                </a:ext>
              </a:extLst>
            </p:cNvPr>
            <p:cNvCxnSpPr>
              <a:cxnSpLocks/>
            </p:cNvCxnSpPr>
            <p:nvPr/>
          </p:nvCxnSpPr>
          <p:spPr>
            <a:xfrm>
              <a:off x="5685954" y="2517187"/>
              <a:ext cx="851126" cy="11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6" name="Straight Arrow Connector 1095">
              <a:extLst>
                <a:ext uri="{FF2B5EF4-FFF2-40B4-BE49-F238E27FC236}">
                  <a16:creationId xmlns:a16="http://schemas.microsoft.com/office/drawing/2014/main" id="{3ED3E95B-7C6A-1807-79AB-85A3D8D57BAC}"/>
                </a:ext>
              </a:extLst>
            </p:cNvPr>
            <p:cNvCxnSpPr>
              <a:cxnSpLocks/>
            </p:cNvCxnSpPr>
            <p:nvPr/>
          </p:nvCxnSpPr>
          <p:spPr>
            <a:xfrm>
              <a:off x="7921154" y="2517187"/>
              <a:ext cx="851126" cy="11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7" name="Straight Arrow Connector 1096">
              <a:extLst>
                <a:ext uri="{FF2B5EF4-FFF2-40B4-BE49-F238E27FC236}">
                  <a16:creationId xmlns:a16="http://schemas.microsoft.com/office/drawing/2014/main" id="{AAC11EF8-BED1-F50D-3ED1-A80E65F6817F}"/>
                </a:ext>
              </a:extLst>
            </p:cNvPr>
            <p:cNvCxnSpPr>
              <a:cxnSpLocks/>
            </p:cNvCxnSpPr>
            <p:nvPr/>
          </p:nvCxnSpPr>
          <p:spPr>
            <a:xfrm>
              <a:off x="7910994" y="4610539"/>
              <a:ext cx="851126" cy="11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8" name="Straight Arrow Connector 1097">
              <a:extLst>
                <a:ext uri="{FF2B5EF4-FFF2-40B4-BE49-F238E27FC236}">
                  <a16:creationId xmlns:a16="http://schemas.microsoft.com/office/drawing/2014/main" id="{C47B5C83-ED42-FCCF-71F3-548291648F1D}"/>
                </a:ext>
              </a:extLst>
            </p:cNvPr>
            <p:cNvCxnSpPr>
              <a:cxnSpLocks/>
            </p:cNvCxnSpPr>
            <p:nvPr/>
          </p:nvCxnSpPr>
          <p:spPr>
            <a:xfrm>
              <a:off x="5685954" y="4610539"/>
              <a:ext cx="851126" cy="11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9" name="Straight Arrow Connector 1098">
              <a:extLst>
                <a:ext uri="{FF2B5EF4-FFF2-40B4-BE49-F238E27FC236}">
                  <a16:creationId xmlns:a16="http://schemas.microsoft.com/office/drawing/2014/main" id="{38FDAEB2-EC4A-D1F8-49B7-E1F9E586AE22}"/>
                </a:ext>
              </a:extLst>
            </p:cNvPr>
            <p:cNvCxnSpPr>
              <a:cxnSpLocks/>
              <a:stCxn id="1101" idx="6"/>
              <a:endCxn id="1065" idx="2"/>
            </p:cNvCxnSpPr>
            <p:nvPr/>
          </p:nvCxnSpPr>
          <p:spPr>
            <a:xfrm>
              <a:off x="3492779" y="4226999"/>
              <a:ext cx="812437" cy="374062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0" name="Straight Arrow Connector 1099">
              <a:extLst>
                <a:ext uri="{FF2B5EF4-FFF2-40B4-BE49-F238E27FC236}">
                  <a16:creationId xmlns:a16="http://schemas.microsoft.com/office/drawing/2014/main" id="{1C77B6D5-1D53-527D-41A0-2A800E0FFF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800" y="3573721"/>
              <a:ext cx="98552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D5327949-9F38-AFE3-6228-37338A3739E5}"/>
                </a:ext>
              </a:extLst>
            </p:cNvPr>
            <p:cNvSpPr/>
            <p:nvPr/>
          </p:nvSpPr>
          <p:spPr>
            <a:xfrm>
              <a:off x="2096907" y="3924165"/>
              <a:ext cx="1395872" cy="605668"/>
            </a:xfrm>
            <a:prstGeom prst="ellipse">
              <a:avLst/>
            </a:prstGeom>
            <a:solidFill>
              <a:srgbClr val="0092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2" name="TextBox 1101">
              <a:extLst>
                <a:ext uri="{FF2B5EF4-FFF2-40B4-BE49-F238E27FC236}">
                  <a16:creationId xmlns:a16="http://schemas.microsoft.com/office/drawing/2014/main" id="{A522A31B-FD09-94F2-C9A7-CBB69E4555F2}"/>
                </a:ext>
              </a:extLst>
            </p:cNvPr>
            <p:cNvSpPr txBox="1"/>
            <p:nvPr/>
          </p:nvSpPr>
          <p:spPr>
            <a:xfrm>
              <a:off x="2241549" y="3945969"/>
              <a:ext cx="1094617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Reference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Software</a:t>
              </a:r>
            </a:p>
          </p:txBody>
        </p:sp>
        <p:cxnSp>
          <p:nvCxnSpPr>
            <p:cNvPr id="1103" name="Straight Arrow Connector 1102">
              <a:extLst>
                <a:ext uri="{FF2B5EF4-FFF2-40B4-BE49-F238E27FC236}">
                  <a16:creationId xmlns:a16="http://schemas.microsoft.com/office/drawing/2014/main" id="{01C0E99F-1046-50A4-F440-0D79220F1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850" y="4192846"/>
              <a:ext cx="98552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4" name="Straight Arrow Connector 1103">
              <a:extLst>
                <a:ext uri="{FF2B5EF4-FFF2-40B4-BE49-F238E27FC236}">
                  <a16:creationId xmlns:a16="http://schemas.microsoft.com/office/drawing/2014/main" id="{7E1924A5-1F87-BEFA-879B-D2BB2AFE42CF}"/>
                </a:ext>
              </a:extLst>
            </p:cNvPr>
            <p:cNvCxnSpPr>
              <a:cxnSpLocks/>
              <a:stCxn id="1051" idx="6"/>
              <a:endCxn id="1065" idx="2"/>
            </p:cNvCxnSpPr>
            <p:nvPr/>
          </p:nvCxnSpPr>
          <p:spPr>
            <a:xfrm>
              <a:off x="3473729" y="3607874"/>
              <a:ext cx="831487" cy="99318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5" name="TextBox 1104">
              <a:extLst>
                <a:ext uri="{FF2B5EF4-FFF2-40B4-BE49-F238E27FC236}">
                  <a16:creationId xmlns:a16="http://schemas.microsoft.com/office/drawing/2014/main" id="{203F25EA-9652-FF67-1724-FC65DF636797}"/>
                </a:ext>
              </a:extLst>
            </p:cNvPr>
            <p:cNvSpPr txBox="1"/>
            <p:nvPr/>
          </p:nvSpPr>
          <p:spPr>
            <a:xfrm>
              <a:off x="2260600" y="4681981"/>
              <a:ext cx="1094617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Reference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Software</a:t>
              </a:r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00866F7C-46E8-2960-FFA5-5925AF02335C}"/>
                </a:ext>
              </a:extLst>
            </p:cNvPr>
            <p:cNvSpPr/>
            <p:nvPr/>
          </p:nvSpPr>
          <p:spPr>
            <a:xfrm>
              <a:off x="2105971" y="4540512"/>
              <a:ext cx="1395872" cy="605668"/>
            </a:xfrm>
            <a:prstGeom prst="ellipse">
              <a:avLst/>
            </a:prstGeom>
            <a:solidFill>
              <a:srgbClr val="0092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7" name="TextBox 1106">
              <a:extLst>
                <a:ext uri="{FF2B5EF4-FFF2-40B4-BE49-F238E27FC236}">
                  <a16:creationId xmlns:a16="http://schemas.microsoft.com/office/drawing/2014/main" id="{A58FCA41-FEFD-61F0-40E1-0BC2522AE33A}"/>
                </a:ext>
              </a:extLst>
            </p:cNvPr>
            <p:cNvSpPr txBox="1"/>
            <p:nvPr/>
          </p:nvSpPr>
          <p:spPr>
            <a:xfrm>
              <a:off x="2079240" y="4567958"/>
              <a:ext cx="1437359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Conformance 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Testing</a:t>
              </a:r>
            </a:p>
          </p:txBody>
        </p:sp>
        <p:cxnSp>
          <p:nvCxnSpPr>
            <p:cNvPr id="1108" name="Straight Arrow Connector 1107">
              <a:extLst>
                <a:ext uri="{FF2B5EF4-FFF2-40B4-BE49-F238E27FC236}">
                  <a16:creationId xmlns:a16="http://schemas.microsoft.com/office/drawing/2014/main" id="{44A1D352-C887-DA2D-C937-CBC88805A7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4914" y="4809193"/>
              <a:ext cx="98552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D1CF98DC-0620-6AE9-234F-33975F741A2B}"/>
                </a:ext>
              </a:extLst>
            </p:cNvPr>
            <p:cNvSpPr/>
            <p:nvPr/>
          </p:nvSpPr>
          <p:spPr>
            <a:xfrm>
              <a:off x="2125021" y="5159637"/>
              <a:ext cx="1395872" cy="605668"/>
            </a:xfrm>
            <a:prstGeom prst="ellipse">
              <a:avLst/>
            </a:prstGeom>
            <a:solidFill>
              <a:srgbClr val="0092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0" name="TextBox 1109">
              <a:extLst>
                <a:ext uri="{FF2B5EF4-FFF2-40B4-BE49-F238E27FC236}">
                  <a16:creationId xmlns:a16="http://schemas.microsoft.com/office/drawing/2014/main" id="{27FE388A-97E1-37BE-334B-481A563EED7E}"/>
                </a:ext>
              </a:extLst>
            </p:cNvPr>
            <p:cNvSpPr txBox="1"/>
            <p:nvPr/>
          </p:nvSpPr>
          <p:spPr>
            <a:xfrm>
              <a:off x="2147476" y="5181440"/>
              <a:ext cx="1338991" cy="613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Performance</a:t>
              </a:r>
            </a:p>
            <a:p>
              <a:pPr algn="ctr"/>
              <a:r>
                <a:rPr lang="en-GB" sz="13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Assessment</a:t>
              </a:r>
            </a:p>
          </p:txBody>
        </p:sp>
        <p:cxnSp>
          <p:nvCxnSpPr>
            <p:cNvPr id="1111" name="Straight Arrow Connector 1110">
              <a:extLst>
                <a:ext uri="{FF2B5EF4-FFF2-40B4-BE49-F238E27FC236}">
                  <a16:creationId xmlns:a16="http://schemas.microsoft.com/office/drawing/2014/main" id="{97D4F1CF-88DA-2081-FD96-644909FC9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3964" y="5428318"/>
              <a:ext cx="98552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2" name="TextBox 1111">
              <a:extLst>
                <a:ext uri="{FF2B5EF4-FFF2-40B4-BE49-F238E27FC236}">
                  <a16:creationId xmlns:a16="http://schemas.microsoft.com/office/drawing/2014/main" id="{C0123F9E-9C37-6CD1-2A10-242DAD433C23}"/>
                </a:ext>
              </a:extLst>
            </p:cNvPr>
            <p:cNvSpPr txBox="1"/>
            <p:nvPr/>
          </p:nvSpPr>
          <p:spPr>
            <a:xfrm>
              <a:off x="2364979" y="5711586"/>
              <a:ext cx="860387" cy="364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Stage 7</a:t>
              </a:r>
            </a:p>
          </p:txBody>
        </p:sp>
        <p:cxnSp>
          <p:nvCxnSpPr>
            <p:cNvPr id="1113" name="Straight Arrow Connector 1112">
              <a:extLst>
                <a:ext uri="{FF2B5EF4-FFF2-40B4-BE49-F238E27FC236}">
                  <a16:creationId xmlns:a16="http://schemas.microsoft.com/office/drawing/2014/main" id="{3C622659-DFD5-C7F1-9D90-9A972DA1A860}"/>
                </a:ext>
              </a:extLst>
            </p:cNvPr>
            <p:cNvCxnSpPr>
              <a:cxnSpLocks/>
              <a:stCxn id="1106" idx="6"/>
              <a:endCxn id="1065" idx="2"/>
            </p:cNvCxnSpPr>
            <p:nvPr/>
          </p:nvCxnSpPr>
          <p:spPr>
            <a:xfrm flipV="1">
              <a:off x="3501843" y="4601061"/>
              <a:ext cx="803373" cy="242285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4" name="Straight Arrow Connector 1113">
              <a:extLst>
                <a:ext uri="{FF2B5EF4-FFF2-40B4-BE49-F238E27FC236}">
                  <a16:creationId xmlns:a16="http://schemas.microsoft.com/office/drawing/2014/main" id="{02108324-A020-A829-90E6-CB1BB61152BD}"/>
                </a:ext>
              </a:extLst>
            </p:cNvPr>
            <p:cNvCxnSpPr>
              <a:cxnSpLocks/>
              <a:stCxn id="1109" idx="6"/>
              <a:endCxn id="1065" idx="2"/>
            </p:cNvCxnSpPr>
            <p:nvPr/>
          </p:nvCxnSpPr>
          <p:spPr>
            <a:xfrm flipV="1">
              <a:off x="3520893" y="4601061"/>
              <a:ext cx="784323" cy="86141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094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8C8B5-2631-E1FA-11DF-7FFEC6A3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46" y="339730"/>
            <a:ext cx="10182707" cy="1280890"/>
          </a:xfrm>
        </p:spPr>
        <p:txBody>
          <a:bodyPr/>
          <a:lstStyle/>
          <a:p>
            <a:r>
              <a:rPr lang="en-GB"/>
              <a:t>The MPAI organisation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6842DEB-FA7F-72E4-4F68-E4DE56E3312A}"/>
              </a:ext>
            </a:extLst>
          </p:cNvPr>
          <p:cNvSpPr/>
          <p:nvPr/>
        </p:nvSpPr>
        <p:spPr>
          <a:xfrm>
            <a:off x="2295" y="1405171"/>
            <a:ext cx="5314239" cy="6451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General Assembly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88A8D3ED-0EEA-B37B-1E94-160892DE3076}"/>
              </a:ext>
            </a:extLst>
          </p:cNvPr>
          <p:cNvSpPr/>
          <p:nvPr/>
        </p:nvSpPr>
        <p:spPr>
          <a:xfrm>
            <a:off x="8102114" y="4281861"/>
            <a:ext cx="4088062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Requirements Standing Committee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BB747BFA-9EFE-1093-CB43-2B39976CFF85}"/>
              </a:ext>
            </a:extLst>
          </p:cNvPr>
          <p:cNvSpPr/>
          <p:nvPr/>
        </p:nvSpPr>
        <p:spPr>
          <a:xfrm>
            <a:off x="4022854" y="3336977"/>
            <a:ext cx="8169145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Standing Committees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88D4B5F-00A4-D31D-D16C-AC2F3A7AB89C}"/>
              </a:ext>
            </a:extLst>
          </p:cNvPr>
          <p:cNvCxnSpPr>
            <a:cxnSpLocks/>
          </p:cNvCxnSpPr>
          <p:nvPr/>
        </p:nvCxnSpPr>
        <p:spPr>
          <a:xfrm>
            <a:off x="2759066" y="2044550"/>
            <a:ext cx="0" cy="2229007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98108B2-8E78-D6FD-C94B-47EBA589605A}"/>
              </a:ext>
            </a:extLst>
          </p:cNvPr>
          <p:cNvCxnSpPr>
            <a:cxnSpLocks/>
          </p:cNvCxnSpPr>
          <p:nvPr/>
        </p:nvCxnSpPr>
        <p:spPr>
          <a:xfrm>
            <a:off x="4647436" y="2044738"/>
            <a:ext cx="7574" cy="1292239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087F968B-A844-7C36-7549-319D8B20CD0C}"/>
              </a:ext>
            </a:extLst>
          </p:cNvPr>
          <p:cNvSpPr/>
          <p:nvPr/>
        </p:nvSpPr>
        <p:spPr>
          <a:xfrm>
            <a:off x="5486744" y="1414502"/>
            <a:ext cx="6708794" cy="6451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Board of Directors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22725252-ED48-2B9E-463B-0F7C7C135589}"/>
              </a:ext>
            </a:extLst>
          </p:cNvPr>
          <p:cNvSpPr/>
          <p:nvPr/>
        </p:nvSpPr>
        <p:spPr>
          <a:xfrm>
            <a:off x="11085851" y="2501789"/>
            <a:ext cx="1139983" cy="55980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Secretariat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D522C7CD-C53E-5435-D028-F26335ECA835}"/>
              </a:ext>
            </a:extLst>
          </p:cNvPr>
          <p:cNvSpPr/>
          <p:nvPr/>
        </p:nvSpPr>
        <p:spPr>
          <a:xfrm>
            <a:off x="5559226" y="2505029"/>
            <a:ext cx="1353771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Membership&amp; Nominating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1C2BDFC0-6276-C1B8-4B76-01D823E79871}"/>
              </a:ext>
            </a:extLst>
          </p:cNvPr>
          <p:cNvSpPr/>
          <p:nvPr/>
        </p:nvSpPr>
        <p:spPr>
          <a:xfrm>
            <a:off x="6987755" y="2505029"/>
            <a:ext cx="958935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Finance &amp; Audit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E75D4C1C-103B-FF49-FC22-CBEF865EB097}"/>
              </a:ext>
            </a:extLst>
          </p:cNvPr>
          <p:cNvSpPr/>
          <p:nvPr/>
        </p:nvSpPr>
        <p:spPr>
          <a:xfrm>
            <a:off x="9215893" y="2501789"/>
            <a:ext cx="849913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IPR Support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3B6625A8-E7EF-00A4-A080-DE165717EA9E}"/>
              </a:ext>
            </a:extLst>
          </p:cNvPr>
          <p:cNvSpPr/>
          <p:nvPr/>
        </p:nvSpPr>
        <p:spPr>
          <a:xfrm>
            <a:off x="8021892" y="2507616"/>
            <a:ext cx="1116738" cy="567054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Industry &amp; Standards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D3CF01-E783-3471-631E-EE5BB266ECF0}"/>
              </a:ext>
            </a:extLst>
          </p:cNvPr>
          <p:cNvSpPr/>
          <p:nvPr/>
        </p:nvSpPr>
        <p:spPr>
          <a:xfrm>
            <a:off x="10151489" y="2501789"/>
            <a:ext cx="849913" cy="55008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F2FB7A9-711D-003E-EA57-8C9E2C68951B}"/>
              </a:ext>
            </a:extLst>
          </p:cNvPr>
          <p:cNvCxnSpPr/>
          <p:nvPr/>
        </p:nvCxnSpPr>
        <p:spPr>
          <a:xfrm>
            <a:off x="9640849" y="2053882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F42CED5-0A16-5B14-E7DB-5392A919BB7D}"/>
              </a:ext>
            </a:extLst>
          </p:cNvPr>
          <p:cNvCxnSpPr/>
          <p:nvPr/>
        </p:nvCxnSpPr>
        <p:spPr>
          <a:xfrm>
            <a:off x="11629059" y="2042429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E761564-4F46-7DBB-DBE7-216C9441E61E}"/>
              </a:ext>
            </a:extLst>
          </p:cNvPr>
          <p:cNvCxnSpPr/>
          <p:nvPr/>
        </p:nvCxnSpPr>
        <p:spPr>
          <a:xfrm>
            <a:off x="7463059" y="2050780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522C024-1CE9-A06D-83C4-17B1FC63337F}"/>
              </a:ext>
            </a:extLst>
          </p:cNvPr>
          <p:cNvCxnSpPr/>
          <p:nvPr/>
        </p:nvCxnSpPr>
        <p:spPr>
          <a:xfrm>
            <a:off x="6241707" y="2050291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6E9D47A-3952-CCC3-C608-7ECFE8881AC6}"/>
              </a:ext>
            </a:extLst>
          </p:cNvPr>
          <p:cNvCxnSpPr>
            <a:cxnSpLocks/>
          </p:cNvCxnSpPr>
          <p:nvPr/>
        </p:nvCxnSpPr>
        <p:spPr>
          <a:xfrm>
            <a:off x="9831450" y="3829431"/>
            <a:ext cx="1" cy="444126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Rectangle 4">
            <a:extLst>
              <a:ext uri="{FF2B5EF4-FFF2-40B4-BE49-F238E27FC236}">
                <a16:creationId xmlns:a16="http://schemas.microsoft.com/office/drawing/2014/main" id="{F3F5FAA2-5582-5924-C531-5034B9A486B2}"/>
              </a:ext>
            </a:extLst>
          </p:cNvPr>
          <p:cNvSpPr/>
          <p:nvPr/>
        </p:nvSpPr>
        <p:spPr>
          <a:xfrm>
            <a:off x="18272" y="4273557"/>
            <a:ext cx="7903712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Development Committees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F52A977C-7271-E0FD-F6B8-E663D42D2216}"/>
              </a:ext>
            </a:extLst>
          </p:cNvPr>
          <p:cNvSpPr/>
          <p:nvPr/>
        </p:nvSpPr>
        <p:spPr>
          <a:xfrm>
            <a:off x="4270937" y="5289858"/>
            <a:ext cx="932722" cy="50832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MMC-DC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19CD89D8-01C5-6244-14C8-01D8C5114F65}"/>
              </a:ext>
            </a:extLst>
          </p:cNvPr>
          <p:cNvSpPr/>
          <p:nvPr/>
        </p:nvSpPr>
        <p:spPr>
          <a:xfrm>
            <a:off x="3327477" y="5277382"/>
            <a:ext cx="907114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GME-DC</a:t>
            </a: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D67978BE-F6A0-6C66-F2D7-6923B1BC1FF2}"/>
              </a:ext>
            </a:extLst>
          </p:cNvPr>
          <p:cNvSpPr/>
          <p:nvPr/>
        </p:nvSpPr>
        <p:spPr>
          <a:xfrm>
            <a:off x="2296" y="5264782"/>
            <a:ext cx="792069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AIF-DC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AF50A5A-6AF4-2E2C-BC63-D7E47467870F}"/>
              </a:ext>
            </a:extLst>
          </p:cNvPr>
          <p:cNvCxnSpPr/>
          <p:nvPr/>
        </p:nvCxnSpPr>
        <p:spPr>
          <a:xfrm>
            <a:off x="393136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56107B4-42CF-B9AF-95FF-FB149D4BF558}"/>
              </a:ext>
            </a:extLst>
          </p:cNvPr>
          <p:cNvCxnSpPr/>
          <p:nvPr/>
        </p:nvCxnSpPr>
        <p:spPr>
          <a:xfrm>
            <a:off x="4732452" y="4777662"/>
            <a:ext cx="5893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2" name="Rectangle 33">
            <a:extLst>
              <a:ext uri="{FF2B5EF4-FFF2-40B4-BE49-F238E27FC236}">
                <a16:creationId xmlns:a16="http://schemas.microsoft.com/office/drawing/2014/main" id="{A9EF8F50-59BD-80BE-8E95-136FE795BF4E}"/>
              </a:ext>
            </a:extLst>
          </p:cNvPr>
          <p:cNvSpPr/>
          <p:nvPr/>
        </p:nvSpPr>
        <p:spPr>
          <a:xfrm>
            <a:off x="5238546" y="5295880"/>
            <a:ext cx="952585" cy="5006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NNW-DC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9E565C6-B657-B247-EFED-7C8724834C2F}"/>
              </a:ext>
            </a:extLst>
          </p:cNvPr>
          <p:cNvCxnSpPr/>
          <p:nvPr/>
        </p:nvCxnSpPr>
        <p:spPr>
          <a:xfrm>
            <a:off x="5690815" y="4768426"/>
            <a:ext cx="5987" cy="50746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8" name="Rectangle 33">
            <a:extLst>
              <a:ext uri="{FF2B5EF4-FFF2-40B4-BE49-F238E27FC236}">
                <a16:creationId xmlns:a16="http://schemas.microsoft.com/office/drawing/2014/main" id="{873B4942-4B7B-B8AB-90D5-DCCEBC22DFA4}"/>
              </a:ext>
            </a:extLst>
          </p:cNvPr>
          <p:cNvSpPr/>
          <p:nvPr/>
        </p:nvSpPr>
        <p:spPr>
          <a:xfrm>
            <a:off x="820437" y="5273004"/>
            <a:ext cx="793517" cy="527377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AIH-DC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3F60CF9-CF28-7DE5-EF8B-2949D79E66E7}"/>
              </a:ext>
            </a:extLst>
          </p:cNvPr>
          <p:cNvCxnSpPr/>
          <p:nvPr/>
        </p:nvCxnSpPr>
        <p:spPr>
          <a:xfrm>
            <a:off x="1195486" y="4768426"/>
            <a:ext cx="5987" cy="51437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" name="Rectangle 16">
            <a:extLst>
              <a:ext uri="{FF2B5EF4-FFF2-40B4-BE49-F238E27FC236}">
                <a16:creationId xmlns:a16="http://schemas.microsoft.com/office/drawing/2014/main" id="{BC6475A2-4F11-3371-5D18-52F1B16A2BB5}"/>
              </a:ext>
            </a:extLst>
          </p:cNvPr>
          <p:cNvSpPr/>
          <p:nvPr/>
        </p:nvSpPr>
        <p:spPr>
          <a:xfrm>
            <a:off x="1649002" y="5272342"/>
            <a:ext cx="801618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CAE-DC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5C5A10A-CC99-6A28-20D2-3E42C0B88A43}"/>
              </a:ext>
            </a:extLst>
          </p:cNvPr>
          <p:cNvSpPr/>
          <p:nvPr/>
        </p:nvSpPr>
        <p:spPr>
          <a:xfrm>
            <a:off x="2493435" y="5272342"/>
            <a:ext cx="792069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CUI-DC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F02740-0C30-920D-47DE-A5FCFF5BF31C}"/>
              </a:ext>
            </a:extLst>
          </p:cNvPr>
          <p:cNvCxnSpPr/>
          <p:nvPr/>
        </p:nvCxnSpPr>
        <p:spPr>
          <a:xfrm>
            <a:off x="2018242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8B8EFB-0850-E401-0CEA-AE0705E1C416}"/>
              </a:ext>
            </a:extLst>
          </p:cNvPr>
          <p:cNvCxnSpPr/>
          <p:nvPr/>
        </p:nvCxnSpPr>
        <p:spPr>
          <a:xfrm>
            <a:off x="2889469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86269F-6C44-45E1-600B-9D747137901B}"/>
              </a:ext>
            </a:extLst>
          </p:cNvPr>
          <p:cNvCxnSpPr/>
          <p:nvPr/>
        </p:nvCxnSpPr>
        <p:spPr>
          <a:xfrm>
            <a:off x="3785207" y="4782284"/>
            <a:ext cx="5893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33">
            <a:extLst>
              <a:ext uri="{FF2B5EF4-FFF2-40B4-BE49-F238E27FC236}">
                <a16:creationId xmlns:a16="http://schemas.microsoft.com/office/drawing/2014/main" id="{F6BE5242-6163-1E32-6E15-6A718E627E7A}"/>
              </a:ext>
            </a:extLst>
          </p:cNvPr>
          <p:cNvSpPr/>
          <p:nvPr/>
        </p:nvSpPr>
        <p:spPr>
          <a:xfrm>
            <a:off x="6253335" y="5291438"/>
            <a:ext cx="793517" cy="51330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PAF-DC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DF2039-9158-F408-490D-E8F4CBC70782}"/>
              </a:ext>
            </a:extLst>
          </p:cNvPr>
          <p:cNvCxnSpPr/>
          <p:nvPr/>
        </p:nvCxnSpPr>
        <p:spPr>
          <a:xfrm>
            <a:off x="6628384" y="4791457"/>
            <a:ext cx="5987" cy="50064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Rectangle 33">
            <a:extLst>
              <a:ext uri="{FF2B5EF4-FFF2-40B4-BE49-F238E27FC236}">
                <a16:creationId xmlns:a16="http://schemas.microsoft.com/office/drawing/2014/main" id="{7A3AE83D-3351-AB8E-C0EF-C79CEBCF3ADC}"/>
              </a:ext>
            </a:extLst>
          </p:cNvPr>
          <p:cNvSpPr/>
          <p:nvPr/>
        </p:nvSpPr>
        <p:spPr>
          <a:xfrm>
            <a:off x="7109055" y="5286884"/>
            <a:ext cx="818916" cy="517856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XRV-DC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7AC036-2C32-489C-06B0-140D2D892E6A}"/>
              </a:ext>
            </a:extLst>
          </p:cNvPr>
          <p:cNvCxnSpPr/>
          <p:nvPr/>
        </p:nvCxnSpPr>
        <p:spPr>
          <a:xfrm>
            <a:off x="7509502" y="4786903"/>
            <a:ext cx="5987" cy="50064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CDE8A0A-5F26-ED0B-D322-00D588D7CD36}"/>
              </a:ext>
            </a:extLst>
          </p:cNvPr>
          <p:cNvCxnSpPr/>
          <p:nvPr/>
        </p:nvCxnSpPr>
        <p:spPr>
          <a:xfrm>
            <a:off x="11304510" y="4782245"/>
            <a:ext cx="4080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0DA8AE5-9D69-72F8-D577-25C72435EE2B}"/>
              </a:ext>
            </a:extLst>
          </p:cNvPr>
          <p:cNvCxnSpPr/>
          <p:nvPr/>
        </p:nvCxnSpPr>
        <p:spPr>
          <a:xfrm>
            <a:off x="11911485" y="4772914"/>
            <a:ext cx="4681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Rectangle 29">
            <a:extLst>
              <a:ext uri="{FF2B5EF4-FFF2-40B4-BE49-F238E27FC236}">
                <a16:creationId xmlns:a16="http://schemas.microsoft.com/office/drawing/2014/main" id="{DC5DE6A3-27CB-5A19-E918-8C1253F6FF6A}"/>
              </a:ext>
            </a:extLst>
          </p:cNvPr>
          <p:cNvSpPr/>
          <p:nvPr/>
        </p:nvSpPr>
        <p:spPr>
          <a:xfrm>
            <a:off x="9576970" y="5304946"/>
            <a:ext cx="767274" cy="49155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MMM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B7DF946-B5B9-5D8F-ED67-26FE21CD66DF}"/>
              </a:ext>
            </a:extLst>
          </p:cNvPr>
          <p:cNvCxnSpPr/>
          <p:nvPr/>
        </p:nvCxnSpPr>
        <p:spPr>
          <a:xfrm>
            <a:off x="10676600" y="4795303"/>
            <a:ext cx="4080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4B669B-282B-5258-6225-CDDB665643B7}"/>
              </a:ext>
            </a:extLst>
          </p:cNvPr>
          <p:cNvCxnSpPr/>
          <p:nvPr/>
        </p:nvCxnSpPr>
        <p:spPr>
          <a:xfrm>
            <a:off x="9237420" y="4795461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9E7014-EF63-9CE9-8698-FBCD37CD35F6}"/>
              </a:ext>
            </a:extLst>
          </p:cNvPr>
          <p:cNvCxnSpPr/>
          <p:nvPr/>
        </p:nvCxnSpPr>
        <p:spPr>
          <a:xfrm>
            <a:off x="9948124" y="4786046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1DAAFB-0A2C-DBFF-02D7-B559E1BC45B4}"/>
              </a:ext>
            </a:extLst>
          </p:cNvPr>
          <p:cNvCxnSpPr/>
          <p:nvPr/>
        </p:nvCxnSpPr>
        <p:spPr>
          <a:xfrm>
            <a:off x="8579370" y="2067926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7B9CC8-7280-8F64-ED42-3743F022E95B}"/>
              </a:ext>
            </a:extLst>
          </p:cNvPr>
          <p:cNvCxnSpPr/>
          <p:nvPr/>
        </p:nvCxnSpPr>
        <p:spPr>
          <a:xfrm>
            <a:off x="10570489" y="2057692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Rectangle 28">
            <a:extLst>
              <a:ext uri="{FF2B5EF4-FFF2-40B4-BE49-F238E27FC236}">
                <a16:creationId xmlns:a16="http://schemas.microsoft.com/office/drawing/2014/main" id="{1A5661A6-7A13-8976-E535-DAF59D954B2F}"/>
              </a:ext>
            </a:extLst>
          </p:cNvPr>
          <p:cNvSpPr/>
          <p:nvPr/>
        </p:nvSpPr>
        <p:spPr>
          <a:xfrm>
            <a:off x="8096528" y="5314649"/>
            <a:ext cx="677963" cy="50533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</a:rPr>
              <a:t>HMC</a:t>
            </a:r>
            <a:endParaRPr lang="it-IT" sz="1600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AC6F08-D4C8-B11E-B56F-6F7304A1457A}"/>
              </a:ext>
            </a:extLst>
          </p:cNvPr>
          <p:cNvCxnSpPr/>
          <p:nvPr/>
        </p:nvCxnSpPr>
        <p:spPr>
          <a:xfrm>
            <a:off x="8391367" y="4797476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Rectangle 28">
            <a:extLst>
              <a:ext uri="{FF2B5EF4-FFF2-40B4-BE49-F238E27FC236}">
                <a16:creationId xmlns:a16="http://schemas.microsoft.com/office/drawing/2014/main" id="{943A4487-C29A-E8FD-F10D-B59B2860133C}"/>
              </a:ext>
            </a:extLst>
          </p:cNvPr>
          <p:cNvSpPr/>
          <p:nvPr/>
        </p:nvSpPr>
        <p:spPr>
          <a:xfrm>
            <a:off x="8854718" y="5307029"/>
            <a:ext cx="677963" cy="50533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</a:rPr>
              <a:t>CAV</a:t>
            </a:r>
            <a:endParaRPr lang="it-IT" sz="16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67364243-E3BD-8A95-2012-ECF4EC926D87}"/>
              </a:ext>
            </a:extLst>
          </p:cNvPr>
          <p:cNvSpPr/>
          <p:nvPr/>
        </p:nvSpPr>
        <p:spPr>
          <a:xfrm>
            <a:off x="10419252" y="5297032"/>
            <a:ext cx="540809" cy="49947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EEV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51835158-1F4D-4124-7682-CB97A38240D9}"/>
              </a:ext>
            </a:extLst>
          </p:cNvPr>
          <p:cNvSpPr/>
          <p:nvPr/>
        </p:nvSpPr>
        <p:spPr>
          <a:xfrm>
            <a:off x="11039240" y="5288466"/>
            <a:ext cx="540809" cy="51627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EVC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2B6FF3E2-794B-64C1-CE19-A4A2A4C1ACFE}"/>
              </a:ext>
            </a:extLst>
          </p:cNvPr>
          <p:cNvSpPr/>
          <p:nvPr/>
        </p:nvSpPr>
        <p:spPr>
          <a:xfrm>
            <a:off x="11653549" y="5282800"/>
            <a:ext cx="536626" cy="52193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SPG</a:t>
            </a:r>
            <a:endParaRPr lang="it-IT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02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EF78-AD57-8B43-03B7-A03CB5DD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138216"/>
            <a:ext cx="10202586" cy="798835"/>
          </a:xfrm>
        </p:spPr>
        <p:txBody>
          <a:bodyPr>
            <a:normAutofit/>
          </a:bodyPr>
          <a:lstStyle/>
          <a:p>
            <a:r>
              <a:rPr lang="en-US" dirty="0"/>
              <a:t>MPAI Delivers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3C1F17-E26C-AE45-CC17-2F534E7AB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780621"/>
              </p:ext>
            </p:extLst>
          </p:nvPr>
        </p:nvGraphicFramePr>
        <p:xfrm>
          <a:off x="897709" y="972133"/>
          <a:ext cx="10946962" cy="576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854">
                  <a:extLst>
                    <a:ext uri="{9D8B030D-6E8A-4147-A177-3AD203B41FA5}">
                      <a16:colId xmlns:a16="http://schemas.microsoft.com/office/drawing/2014/main" val="2417941999"/>
                    </a:ext>
                  </a:extLst>
                </a:gridCol>
                <a:gridCol w="5240929">
                  <a:extLst>
                    <a:ext uri="{9D8B030D-6E8A-4147-A177-3AD203B41FA5}">
                      <a16:colId xmlns:a16="http://schemas.microsoft.com/office/drawing/2014/main" val="3477464632"/>
                    </a:ext>
                  </a:extLst>
                </a:gridCol>
                <a:gridCol w="839536">
                  <a:extLst>
                    <a:ext uri="{9D8B030D-6E8A-4147-A177-3AD203B41FA5}">
                      <a16:colId xmlns:a16="http://schemas.microsoft.com/office/drawing/2014/main" val="3662021938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3219583226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764288911"/>
                    </a:ext>
                  </a:extLst>
                </a:gridCol>
                <a:gridCol w="616688">
                  <a:extLst>
                    <a:ext uri="{9D8B030D-6E8A-4147-A177-3AD203B41FA5}">
                      <a16:colId xmlns:a16="http://schemas.microsoft.com/office/drawing/2014/main" val="3052280934"/>
                    </a:ext>
                  </a:extLst>
                </a:gridCol>
                <a:gridCol w="1403499">
                  <a:extLst>
                    <a:ext uri="{9D8B030D-6E8A-4147-A177-3AD203B41FA5}">
                      <a16:colId xmlns:a16="http://schemas.microsoft.com/office/drawing/2014/main" val="3076033760"/>
                    </a:ext>
                  </a:extLst>
                </a:gridCol>
              </a:tblGrid>
              <a:tr h="365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Acronym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PA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IEEE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032747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MPAI-AIF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 Framework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3301-2022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98500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MPAI-AIH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 for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45743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MPAI-CAE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Context-based Audio Enhancement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3302-2022 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77109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MPAI-CAV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Connected Autonomous Vehicle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3307-2024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993769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MPAI-CUI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Compression and Understanding of Financial Data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3303-2023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738947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MPAI-UFV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Up-sampling Filter for Video applications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solidFill>
                          <a:srgbClr val="FF0000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3788655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MPAI-GME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Governance of the MPAI Ecosystem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2252402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MPAI-HMC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Human and Machine Communication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4548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MPAI-MMC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Multimodal Conversation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3300-2022 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740105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MPAI-MMM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 Metaverse Model 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3305-2024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23620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MPAI-NNW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Neural Network Watermarking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3304-2023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299487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MPAI-NNT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Neural Network Traceability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5395178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MPAI-OSD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Object and Scene Description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(3308-2024) 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638223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MPAI-PAF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Portable Avatar Format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3306-2024 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113976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MPAI-PRF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AI Module Profiles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888239"/>
                  </a:ext>
                </a:extLst>
              </a:tr>
              <a:tr h="295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MPAI-SPG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Server-based Predictive multi-Player Gaming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i="1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988918"/>
                  </a:ext>
                </a:extLst>
              </a:tr>
              <a:tr h="256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MPAI-TFA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Data Types, Formats and Attributes</a:t>
                      </a:r>
                      <a:endParaRPr lang="en-GB" sz="1800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3131722"/>
                  </a:ext>
                </a:extLst>
              </a:tr>
              <a:tr h="176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MPAI-XRV</a:t>
                      </a:r>
                      <a:endParaRPr lang="en-GB" sz="1800" i="1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kern="100" dirty="0">
                          <a:effectLst/>
                          <a:latin typeface="Aptos" panose="020B000402020202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XR Venues</a:t>
                      </a:r>
                      <a:endParaRPr lang="en-GB" sz="1800" i="1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i="1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i="1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i="1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i="1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1800" i="1" kern="100" dirty="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26274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C04D-B143-E877-5260-704E20C9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27-Nov-24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A941B-8748-A5BE-BA55-C9441426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6954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03B4B2-E246-4BFF-9F9B-D644B4636EFC}" vid="{4A2A47ED-04B3-410F-B640-45EEF4622E7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</Template>
  <TotalTime>381</TotalTime>
  <Words>1957</Words>
  <Application>Microsoft Office PowerPoint</Application>
  <PresentationFormat>Widescreen</PresentationFormat>
  <Paragraphs>384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Century Gothic</vt:lpstr>
      <vt:lpstr>Times New Roman</vt:lpstr>
      <vt:lpstr>Wingdings 3</vt:lpstr>
      <vt:lpstr>Filo</vt:lpstr>
      <vt:lpstr>Presentation of Call for Proposals: Up-sampling Filter for Video applications (MPAI-UFV) V1.0</vt:lpstr>
      <vt:lpstr>Why a Call for Up-sampling Filter for Video applications?</vt:lpstr>
      <vt:lpstr>About the MPAI-UFV Call for technologies</vt:lpstr>
      <vt:lpstr>MPAI - Moving Picture, Audio, and Data Coding by Artificial Intelligence.</vt:lpstr>
      <vt:lpstr>Goal: making standards accessible &amp; timely available</vt:lpstr>
      <vt:lpstr>MPAI develops Technical Specifications</vt:lpstr>
      <vt:lpstr>The MPAI standard development process</vt:lpstr>
      <vt:lpstr>The MPAI organisation</vt:lpstr>
      <vt:lpstr>MPAI Delivers</vt:lpstr>
      <vt:lpstr>Who in behind this Call for Technologies?</vt:lpstr>
      <vt:lpstr>What is the expected gain from the MPAI-UFV V1.0 specification? </vt:lpstr>
      <vt:lpstr>How will the planned MPAI-UFV V1.0 Technical Specification be developed</vt:lpstr>
      <vt:lpstr>Response to the Call</vt:lpstr>
      <vt:lpstr>PowerPoint Presentation</vt:lpstr>
      <vt:lpstr>Optional elements of a submission</vt:lpstr>
      <vt:lpstr>What to do to submit a response?/1</vt:lpstr>
      <vt:lpstr>What to do to submit a response?/ 2</vt:lpstr>
      <vt:lpstr>How will submissions be evaluated?/1</vt:lpstr>
      <vt:lpstr>How will submissions be evaluated?/2</vt:lpstr>
      <vt:lpstr>Feature evaluation</vt:lpstr>
      <vt:lpstr>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1</cp:revision>
  <dcterms:created xsi:type="dcterms:W3CDTF">2024-11-24T09:42:41Z</dcterms:created>
  <dcterms:modified xsi:type="dcterms:W3CDTF">2024-11-27T12:01:12Z</dcterms:modified>
</cp:coreProperties>
</file>