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5"/>
  </p:notesMasterIdLst>
  <p:sldIdLst>
    <p:sldId id="1046" r:id="rId2"/>
    <p:sldId id="1472" r:id="rId3"/>
    <p:sldId id="1048" r:id="rId4"/>
    <p:sldId id="2684" r:id="rId5"/>
    <p:sldId id="1047" r:id="rId6"/>
    <p:sldId id="2685" r:id="rId7"/>
    <p:sldId id="1050" r:id="rId8"/>
    <p:sldId id="1051" r:id="rId9"/>
    <p:sldId id="2686" r:id="rId10"/>
    <p:sldId id="1477" r:id="rId11"/>
    <p:sldId id="2687" r:id="rId12"/>
    <p:sldId id="1478" r:id="rId13"/>
    <p:sldId id="268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AEE"/>
    <a:srgbClr val="CDD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48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44BED-0306-421B-96EC-473715794E1B}" type="datetimeFigureOut">
              <a:rPr lang="it-IT" smtClean="0"/>
              <a:t>10/12/24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7A9E7-FEC4-44CE-996C-D46F21CEDDA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97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DB062-950D-4DC9-93CF-C4405BEE7C0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4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pic>
        <p:nvPicPr>
          <p:cNvPr id="11" name="Immagine 10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2BF849D0-0CC3-4E7E-B491-799673715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DD7281-BA65-C815-B63F-B9461D75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9BD818-05FF-E809-A56A-9BFE9642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88B21B-2ED2-3011-B94B-6A16278993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748" y="609600"/>
            <a:ext cx="97331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10748" y="3505199"/>
            <a:ext cx="9300818" cy="73880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0748" y="4354046"/>
            <a:ext cx="999386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0E0E3FB-5D7A-4F5E-FD72-C1F51DE4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D305EA6-CE62-E835-8508-A880E9604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6787F59A-79E0-EA17-418F-CF6C0FE83D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40F9DF0-33DE-692D-A35A-4C9AC2E047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31B6EA4-70AB-A6C3-D098-2393F900E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C7C5F9BB-F7B2-742B-C640-3E8C058B9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F94F0D3-A7EA-FE4D-0296-D7CB48727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1B5990F-C2C1-3C01-7C90-A5941AFF2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58BACD-F832-F811-EDF7-CCA498BA2B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9A950FF-3E9E-D373-81DC-68A71058E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9031BE-3B6A-3DD7-F0B3-B409869E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59C0730-5EC3-7BA6-7056-5D910A2C70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450573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2AEEAB7-0068-BFF0-3552-33A40307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9872378-FB29-14EC-5C29-D9270E3A6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AEB5BA72-C385-B528-1F4C-32C9DAB1F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930" y="2058750"/>
            <a:ext cx="10023681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0930" y="3530129"/>
            <a:ext cx="1002368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8" name="Immagine 7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7A04E972-9E8C-40D1-AA2C-8CE104ECB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849C46-B45C-7CEB-FB2D-02225E153C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904" y="1905000"/>
            <a:ext cx="5059017" cy="45534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43BCAE7-E9AE-3E3D-465D-1F5FC73CF1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C88D8A-17B3-E4D2-F90E-FEB10C8E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FB68D966-3350-4CD2-B498-40B1AE2D1E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90707" y="6487604"/>
            <a:ext cx="779767" cy="3703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2023/03/31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95756" y="6492875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1AFC8385-D5CA-12F6-7186-B57902B79F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251B92-46AF-E048-B44A-7F712549FF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2F35B-6773-A5D5-7B8F-6CE223335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04EE744B-6B6C-E184-59C7-83FDC36E8B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174" y="446088"/>
            <a:ext cx="4653237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601234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1174" y="1598612"/>
            <a:ext cx="4653237" cy="4813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E82779F-AD61-4C1D-0FF0-EA73B616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0B7EE99-96A4-3077-86E1-C3F316C1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722" y="4800600"/>
            <a:ext cx="1015289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1722" y="634965"/>
            <a:ext cx="1015289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1290CE6-7311-56C8-7FB3-14F1268C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36DD186-AF0C-C1D3-0CAE-728BA7560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992" y="609600"/>
            <a:ext cx="10033620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1418" y="4354046"/>
            <a:ext cx="10103194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37B546C-5E52-CC0F-6695-EAFFE6E5EB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6E0D185-5924-603F-C320-D4284820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4E2D24FE-D459-E8CD-B95C-84020541D0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20000"/>
                <a:alpha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1532" y="1905000"/>
            <a:ext cx="10183080" cy="4553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F2EA3A01-28AF-46A8-4B4D-9289BC338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92E4ABF2-7922-BFF1-00BA-322F4F460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4">
              <a:lumMod val="50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experts.mpai.community/software/mpai-nnw/referencesoftwarev1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pai.community/how-to-join/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s://www.mpai.community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hyperlink" Target="https://experts.mpai.community/software/mpai-nnw" TargetMode="External"/><Relationship Id="rId4" Type="http://schemas.openxmlformats.org/officeDocument/2006/relationships/hyperlink" Target="https://mpai.community/standards/mpai-nnw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EC880AF-2D9A-D9B0-96AA-DD347C21B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8599" y="2887902"/>
            <a:ext cx="9628042" cy="2024404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Neural Network Traceability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7C9B92D-F2D8-DEA1-24FD-C11E6319B339}"/>
              </a:ext>
            </a:extLst>
          </p:cNvPr>
          <p:cNvSpPr txBox="1">
            <a:spLocks/>
          </p:cNvSpPr>
          <p:nvPr/>
        </p:nvSpPr>
        <p:spPr>
          <a:xfrm>
            <a:off x="6789743" y="4632160"/>
            <a:ext cx="4996328" cy="10682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>
                <a:solidFill>
                  <a:schemeClr val="tx1"/>
                </a:solidFill>
              </a:rPr>
              <a:t>.</a:t>
            </a:r>
            <a:endParaRPr lang="en-GB" sz="1700">
              <a:solidFill>
                <a:schemeClr val="tx1"/>
              </a:solidFill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FD7BAE80-F767-9F0A-48F2-A9B321FF86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1247" y="4912306"/>
            <a:ext cx="9853365" cy="991356"/>
          </a:xfrm>
        </p:spPr>
        <p:txBody>
          <a:bodyPr>
            <a:normAutofit/>
          </a:bodyPr>
          <a:lstStyle/>
          <a:p>
            <a:pPr algn="ctr"/>
            <a:r>
              <a:rPr lang="en-GB" sz="2400" dirty="0"/>
              <a:t>2024/12/10 T15:00UTC</a:t>
            </a:r>
          </a:p>
          <a:p>
            <a:pPr algn="ctr"/>
            <a:r>
              <a:rPr lang="en-GB" sz="2400" dirty="0"/>
              <a:t>http://</a:t>
            </a:r>
            <a:r>
              <a:rPr lang="en-GB" sz="2400" dirty="0" err="1"/>
              <a:t>nnw.mpai.community</a:t>
            </a:r>
            <a:r>
              <a:rPr lang="en-GB" sz="2400" dirty="0"/>
              <a:t> </a:t>
            </a:r>
            <a:endParaRPr lang="en-150" sz="2400" dirty="0"/>
          </a:p>
        </p:txBody>
      </p:sp>
      <p:sp>
        <p:nvSpPr>
          <p:cNvPr id="2" name="Date Placeholder 5">
            <a:extLst>
              <a:ext uri="{FF2B5EF4-FFF2-40B4-BE49-F238E27FC236}">
                <a16:creationId xmlns:a16="http://schemas.microsoft.com/office/drawing/2014/main" id="{698503FC-DF1E-A726-AE52-5A2CFD1F0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10-Dec-24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264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Espace réservé du contenu 2"/>
          <p:cNvSpPr txBox="1">
            <a:spLocks/>
          </p:cNvSpPr>
          <p:nvPr/>
        </p:nvSpPr>
        <p:spPr>
          <a:xfrm>
            <a:off x="1302026" y="1571105"/>
            <a:ext cx="10051773" cy="460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buClr>
                <a:schemeClr val="accent1"/>
              </a:buClr>
            </a:pPr>
            <a:r>
              <a:rPr lang="en-GB" sz="1800" dirty="0">
                <a:solidFill>
                  <a:schemeClr val="accent3">
                    <a:lumMod val="75000"/>
                  </a:schemeClr>
                </a:solidFill>
              </a:rPr>
              <a:t>Timeline of the group:</a:t>
            </a:r>
          </a:p>
          <a:p>
            <a:pPr lvl="1" defTabSz="457200">
              <a:buClr>
                <a:schemeClr val="accent1"/>
              </a:buClr>
            </a:pPr>
            <a:endParaRPr lang="en-GB" sz="1400" dirty="0">
              <a:solidFill>
                <a:schemeClr val="accent3">
                  <a:lumMod val="75000"/>
                </a:schemeClr>
              </a:solidFill>
            </a:endParaRPr>
          </a:p>
          <a:p>
            <a:pPr defTabSz="457200">
              <a:buClr>
                <a:schemeClr val="accent1"/>
              </a:buClr>
            </a:pPr>
            <a:endParaRPr lang="en-GB" sz="1800" dirty="0">
              <a:solidFill>
                <a:schemeClr val="accent3">
                  <a:lumMod val="75000"/>
                </a:schemeClr>
              </a:solidFill>
            </a:endParaRPr>
          </a:p>
          <a:p>
            <a:pPr defTabSz="457200">
              <a:buClr>
                <a:schemeClr val="accent1"/>
              </a:buClr>
            </a:pPr>
            <a:endParaRPr lang="en-GB" sz="1800" dirty="0">
              <a:solidFill>
                <a:schemeClr val="accent3">
                  <a:lumMod val="75000"/>
                </a:schemeClr>
              </a:solidFill>
            </a:endParaRPr>
          </a:p>
          <a:p>
            <a:pPr defTabSz="457200">
              <a:buClr>
                <a:schemeClr val="accent1"/>
              </a:buClr>
            </a:pPr>
            <a:endParaRPr lang="en-GB" sz="1800" dirty="0">
              <a:solidFill>
                <a:schemeClr val="accent3">
                  <a:lumMod val="75000"/>
                </a:schemeClr>
              </a:solidFill>
            </a:endParaRPr>
          </a:p>
          <a:p>
            <a:pPr defTabSz="457200">
              <a:buClr>
                <a:schemeClr val="accent1"/>
              </a:buClr>
            </a:pPr>
            <a:endParaRPr lang="en-GB" sz="1800" dirty="0">
              <a:solidFill>
                <a:schemeClr val="accent3">
                  <a:lumMod val="75000"/>
                </a:schemeClr>
              </a:solidFill>
            </a:endParaRPr>
          </a:p>
          <a:p>
            <a:pPr defTabSz="457200">
              <a:buClr>
                <a:schemeClr val="accent1"/>
              </a:buClr>
            </a:pPr>
            <a:endParaRPr lang="en-GB" sz="1800" dirty="0">
              <a:solidFill>
                <a:schemeClr val="accent3">
                  <a:lumMod val="75000"/>
                </a:schemeClr>
              </a:solidFill>
            </a:endParaRPr>
          </a:p>
          <a:p>
            <a:pPr defTabSz="457200">
              <a:buClr>
                <a:schemeClr val="accent1"/>
              </a:buClr>
            </a:pPr>
            <a:endParaRPr lang="en-GB" sz="1800" dirty="0">
              <a:solidFill>
                <a:schemeClr val="accent3">
                  <a:lumMod val="75000"/>
                </a:schemeClr>
              </a:solidFill>
            </a:endParaRPr>
          </a:p>
          <a:p>
            <a:pPr defTabSz="457200">
              <a:buClr>
                <a:schemeClr val="accent1"/>
              </a:buClr>
            </a:pPr>
            <a:endParaRPr lang="en-GB" sz="1800" dirty="0">
              <a:solidFill>
                <a:schemeClr val="accent3">
                  <a:lumMod val="75000"/>
                </a:schemeClr>
              </a:solidFill>
            </a:endParaRPr>
          </a:p>
          <a:p>
            <a:pPr defTabSz="457200">
              <a:buClr>
                <a:schemeClr val="accent1"/>
              </a:buClr>
            </a:pPr>
            <a:endParaRPr lang="en-GB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NNW-DC history (1/2)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8E199EFE-6E32-AB8D-401D-6CF41DE66C37}"/>
              </a:ext>
            </a:extLst>
          </p:cNvPr>
          <p:cNvSpPr/>
          <p:nvPr/>
        </p:nvSpPr>
        <p:spPr>
          <a:xfrm>
            <a:off x="1223304" y="3429000"/>
            <a:ext cx="9523814" cy="777667"/>
          </a:xfrm>
          <a:prstGeom prst="chevron">
            <a:avLst/>
          </a:prstGeom>
          <a:solidFill>
            <a:srgbClr val="2874A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1A153024-B60F-50C8-C259-BECD33758FC6}"/>
              </a:ext>
            </a:extLst>
          </p:cNvPr>
          <p:cNvSpPr/>
          <p:nvPr/>
        </p:nvSpPr>
        <p:spPr>
          <a:xfrm>
            <a:off x="-560275" y="3428999"/>
            <a:ext cx="2172411" cy="777667"/>
          </a:xfrm>
          <a:prstGeom prst="chevron">
            <a:avLst/>
          </a:prstGeom>
          <a:solidFill>
            <a:srgbClr val="BAD7E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0EAA1FFA-7D7F-7C11-A311-B2C1C53A5D3B}"/>
              </a:ext>
            </a:extLst>
          </p:cNvPr>
          <p:cNvSpPr/>
          <p:nvPr/>
        </p:nvSpPr>
        <p:spPr>
          <a:xfrm>
            <a:off x="10339768" y="3428999"/>
            <a:ext cx="2172410" cy="777667"/>
          </a:xfrm>
          <a:prstGeom prst="chevron">
            <a:avLst/>
          </a:prstGeom>
          <a:solidFill>
            <a:srgbClr val="E3A8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5559DB0-E28E-D157-7A5E-87B093001162}"/>
              </a:ext>
            </a:extLst>
          </p:cNvPr>
          <p:cNvCxnSpPr>
            <a:cxnSpLocks/>
          </p:cNvCxnSpPr>
          <p:nvPr/>
        </p:nvCxnSpPr>
        <p:spPr>
          <a:xfrm>
            <a:off x="1817948" y="3118941"/>
            <a:ext cx="0" cy="1087725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A7ECC41-54C4-A39F-A85A-C3D062DFCD79}"/>
              </a:ext>
            </a:extLst>
          </p:cNvPr>
          <p:cNvCxnSpPr>
            <a:cxnSpLocks/>
          </p:cNvCxnSpPr>
          <p:nvPr/>
        </p:nvCxnSpPr>
        <p:spPr>
          <a:xfrm flipH="1">
            <a:off x="9669969" y="3415610"/>
            <a:ext cx="2077" cy="1185456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4807DDFA-641E-45AF-93E6-1A92E4F8682D}"/>
              </a:ext>
            </a:extLst>
          </p:cNvPr>
          <p:cNvSpPr txBox="1"/>
          <p:nvPr/>
        </p:nvSpPr>
        <p:spPr>
          <a:xfrm>
            <a:off x="890432" y="2262298"/>
            <a:ext cx="1855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January 2022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Interest collection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GA16 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9244884-1A7F-7B29-C28E-091A46FE214A}"/>
              </a:ext>
            </a:extLst>
          </p:cNvPr>
          <p:cNvCxnSpPr>
            <a:cxnSpLocks/>
          </p:cNvCxnSpPr>
          <p:nvPr/>
        </p:nvCxnSpPr>
        <p:spPr>
          <a:xfrm>
            <a:off x="2879819" y="3428999"/>
            <a:ext cx="0" cy="1087725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1B4B68B0-2685-C772-C2CD-6D4CDDCB4EC0}"/>
              </a:ext>
            </a:extLst>
          </p:cNvPr>
          <p:cNvSpPr txBox="1"/>
          <p:nvPr/>
        </p:nvSpPr>
        <p:spPr>
          <a:xfrm>
            <a:off x="1685308" y="4614455"/>
            <a:ext cx="2325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January 2023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Technical specification </a:t>
            </a:r>
            <a:br>
              <a:rPr lang="en-US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NNW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GA28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53DA82F-093E-9630-D97B-7B5474074AE5}"/>
              </a:ext>
            </a:extLst>
          </p:cNvPr>
          <p:cNvCxnSpPr>
            <a:cxnSpLocks/>
          </p:cNvCxnSpPr>
          <p:nvPr/>
        </p:nvCxnSpPr>
        <p:spPr>
          <a:xfrm>
            <a:off x="3773807" y="3118941"/>
            <a:ext cx="0" cy="1087725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EEFD55C5-088A-F131-7E3D-A2071D259058}"/>
              </a:ext>
            </a:extLst>
          </p:cNvPr>
          <p:cNvSpPr txBox="1"/>
          <p:nvPr/>
        </p:nvSpPr>
        <p:spPr>
          <a:xfrm>
            <a:off x="2687602" y="2261518"/>
            <a:ext cx="2172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April 2023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Reference Software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GA30 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D8AC08B-B630-02AF-71A0-DB7C42822BC5}"/>
              </a:ext>
            </a:extLst>
          </p:cNvPr>
          <p:cNvCxnSpPr>
            <a:cxnSpLocks/>
          </p:cNvCxnSpPr>
          <p:nvPr/>
        </p:nvCxnSpPr>
        <p:spPr>
          <a:xfrm>
            <a:off x="4848319" y="3428999"/>
            <a:ext cx="0" cy="1087725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2BE77C15-1785-E7AE-BDFC-610DF350B6F4}"/>
              </a:ext>
            </a:extLst>
          </p:cNvPr>
          <p:cNvSpPr txBox="1"/>
          <p:nvPr/>
        </p:nvSpPr>
        <p:spPr>
          <a:xfrm>
            <a:off x="3653808" y="4614455"/>
            <a:ext cx="2325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November 2023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IEEE 3304</a:t>
            </a:r>
          </a:p>
        </p:txBody>
      </p:sp>
      <p:pic>
        <p:nvPicPr>
          <p:cNvPr id="80" name="Picture 2" descr="IEEE Standards Association (IEEE SA) Logo">
            <a:extLst>
              <a:ext uri="{FF2B5EF4-FFF2-40B4-BE49-F238E27FC236}">
                <a16:creationId xmlns:a16="http://schemas.microsoft.com/office/drawing/2014/main" id="{DC387681-B3C5-19F3-A107-5BBE2D2B8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756" y="5260786"/>
            <a:ext cx="1077743" cy="19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0935ACA-D016-BE52-FD79-FF4F132F71D1}"/>
              </a:ext>
            </a:extLst>
          </p:cNvPr>
          <p:cNvCxnSpPr>
            <a:cxnSpLocks/>
          </p:cNvCxnSpPr>
          <p:nvPr/>
        </p:nvCxnSpPr>
        <p:spPr>
          <a:xfrm>
            <a:off x="6073217" y="3097721"/>
            <a:ext cx="0" cy="1087725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4CA22044-927A-124C-D0B9-2010F0A6F9E8}"/>
              </a:ext>
            </a:extLst>
          </p:cNvPr>
          <p:cNvSpPr txBox="1"/>
          <p:nvPr/>
        </p:nvSpPr>
        <p:spPr>
          <a:xfrm>
            <a:off x="4987012" y="2240298"/>
            <a:ext cx="2172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January 2024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AMQ watermarking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GA39 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C37728C6-52AA-115E-8EB7-6EED5BF5F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912" y="615022"/>
            <a:ext cx="2960143" cy="1479274"/>
          </a:xfrm>
          <a:prstGeom prst="rect">
            <a:avLst/>
          </a:prstGeom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A05F5645-D09E-1695-4E44-38C90FEF6E06}"/>
              </a:ext>
            </a:extLst>
          </p:cNvPr>
          <p:cNvCxnSpPr>
            <a:cxnSpLocks/>
          </p:cNvCxnSpPr>
          <p:nvPr/>
        </p:nvCxnSpPr>
        <p:spPr>
          <a:xfrm>
            <a:off x="6900850" y="3428999"/>
            <a:ext cx="0" cy="1087725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93646C11-F593-3A5A-47D8-9B4B0B1C6FCE}"/>
              </a:ext>
            </a:extLst>
          </p:cNvPr>
          <p:cNvSpPr txBox="1"/>
          <p:nvPr/>
        </p:nvSpPr>
        <p:spPr>
          <a:xfrm>
            <a:off x="5706339" y="4614455"/>
            <a:ext cx="2325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April 2024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MCUs watermarking</a:t>
            </a:r>
            <a:br>
              <a:rPr lang="en-US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GA43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D8F69585-AF8B-3960-EF00-12A022CCF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244" y="5396799"/>
            <a:ext cx="4056555" cy="1329780"/>
          </a:xfrm>
          <a:prstGeom prst="rect">
            <a:avLst/>
          </a:prstGeom>
        </p:spPr>
      </p:pic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0F3FF8A5-78F9-65F0-7C9F-080DC45CBEF3}"/>
              </a:ext>
            </a:extLst>
          </p:cNvPr>
          <p:cNvCxnSpPr>
            <a:cxnSpLocks/>
          </p:cNvCxnSpPr>
          <p:nvPr/>
        </p:nvCxnSpPr>
        <p:spPr>
          <a:xfrm>
            <a:off x="8339994" y="3113680"/>
            <a:ext cx="0" cy="1087725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F7317509-4039-E458-117C-4FC434825166}"/>
              </a:ext>
            </a:extLst>
          </p:cNvPr>
          <p:cNvSpPr txBox="1"/>
          <p:nvPr/>
        </p:nvSpPr>
        <p:spPr>
          <a:xfrm>
            <a:off x="7253789" y="2256257"/>
            <a:ext cx="2172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September 2024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Towards UI for AMQ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GA48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4E588FA-BD06-A5E8-F27B-B964A990AFF3}"/>
              </a:ext>
            </a:extLst>
          </p:cNvPr>
          <p:cNvSpPr txBox="1"/>
          <p:nvPr/>
        </p:nvSpPr>
        <p:spPr>
          <a:xfrm>
            <a:off x="8541999" y="4624938"/>
            <a:ext cx="2323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November 2024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Technical Specification NNT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GA50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6F14E9A-9FB5-A243-0E33-389F8835F9B2}"/>
              </a:ext>
            </a:extLst>
          </p:cNvPr>
          <p:cNvCxnSpPr>
            <a:cxnSpLocks/>
          </p:cNvCxnSpPr>
          <p:nvPr/>
        </p:nvCxnSpPr>
        <p:spPr>
          <a:xfrm>
            <a:off x="11227966" y="3126893"/>
            <a:ext cx="0" cy="1087725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E108EE15-B0EB-EF80-0578-2285D9B459F1}"/>
              </a:ext>
            </a:extLst>
          </p:cNvPr>
          <p:cNvSpPr txBox="1"/>
          <p:nvPr/>
        </p:nvSpPr>
        <p:spPr>
          <a:xfrm>
            <a:off x="10141761" y="2441550"/>
            <a:ext cx="2172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Reference Software for NNT</a:t>
            </a:r>
          </a:p>
        </p:txBody>
      </p:sp>
    </p:spTree>
    <p:extLst>
      <p:ext uri="{BB962C8B-B14F-4D97-AF65-F5344CB8AC3E}">
        <p14:creationId xmlns:p14="http://schemas.microsoft.com/office/powerpoint/2010/main" val="375164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0423C-654B-0ABD-589B-2D52F3D59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FC3656-6174-9C9F-935F-E87D16E67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NNW-DC history (2/2)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F71BAD-4445-7444-A12F-DD60F2D73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E9C1F5-426B-2EAC-7C84-FE8199116B27}"/>
              </a:ext>
            </a:extLst>
          </p:cNvPr>
          <p:cNvSpPr txBox="1"/>
          <p:nvPr/>
        </p:nvSpPr>
        <p:spPr>
          <a:xfrm>
            <a:off x="3787832" y="6510538"/>
            <a:ext cx="7716781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>
                <a:hlinkClick r:id="rId2"/>
              </a:rPr>
              <a:t>https://experts.mpai.community/software/mpai-nnw/referencesoftwarev12</a:t>
            </a:r>
            <a:r>
              <a:rPr lang="en-US" sz="1300" dirty="0"/>
              <a:t> </a:t>
            </a:r>
          </a:p>
        </p:txBody>
      </p:sp>
      <p:pic>
        <p:nvPicPr>
          <p:cNvPr id="14" name="Picture 1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5994A0AC-1963-0A4E-7C2B-66F038851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351" y="3994151"/>
            <a:ext cx="1917700" cy="19177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9EAEF6-9040-ABA8-353D-0277C5F27B3D}"/>
              </a:ext>
            </a:extLst>
          </p:cNvPr>
          <p:cNvSpPr txBox="1"/>
          <p:nvPr/>
        </p:nvSpPr>
        <p:spPr>
          <a:xfrm>
            <a:off x="10061523" y="3657085"/>
            <a:ext cx="1622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Join the fun: 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B226D0FC-FC48-4025-6A90-D19DE3708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472" y="1464650"/>
            <a:ext cx="9029528" cy="4644050"/>
          </a:xfrm>
        </p:spPr>
        <p:txBody>
          <a:bodyPr>
            <a:normAutofit/>
          </a:bodyPr>
          <a:lstStyle/>
          <a:p>
            <a:r>
              <a:rPr lang="en-GB" sz="2800" dirty="0"/>
              <a:t>Current state of the Reference Software (v1.2):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sz="1800" dirty="0"/>
              <a:t>Case 1: implementation of the standard on a classification task and two watermarking methods</a:t>
            </a:r>
          </a:p>
          <a:p>
            <a:pPr lvl="1"/>
            <a:endParaRPr lang="en-GB" sz="1800" dirty="0"/>
          </a:p>
          <a:p>
            <a:pPr lvl="1"/>
            <a:r>
              <a:rPr lang="en-GB" sz="1800" dirty="0"/>
              <a:t>Case 2: extension of Case 1 under AIF (in Python)</a:t>
            </a:r>
          </a:p>
          <a:p>
            <a:pPr lvl="1"/>
            <a:endParaRPr lang="en-GB" sz="1800" dirty="0"/>
          </a:p>
          <a:p>
            <a:pPr lvl="1"/>
            <a:r>
              <a:rPr lang="en-GB" sz="1800" dirty="0"/>
              <a:t>Case 3: AI generative use case: “multimodal query with watermarking”</a:t>
            </a:r>
          </a:p>
          <a:p>
            <a:pPr lvl="1"/>
            <a:endParaRPr lang="en-GB" sz="1800" dirty="0"/>
          </a:p>
          <a:p>
            <a:pPr lvl="1"/>
            <a:r>
              <a:rPr lang="en-GB" sz="1800" dirty="0"/>
              <a:t>Case 4: NN-based image classification methods for low power and low resources devices</a:t>
            </a:r>
          </a:p>
        </p:txBody>
      </p:sp>
    </p:spTree>
    <p:extLst>
      <p:ext uri="{BB962C8B-B14F-4D97-AF65-F5344CB8AC3E}">
        <p14:creationId xmlns:p14="http://schemas.microsoft.com/office/powerpoint/2010/main" val="844009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02026" y="1695796"/>
            <a:ext cx="10202586" cy="4714942"/>
          </a:xfrm>
        </p:spPr>
        <p:txBody>
          <a:bodyPr>
            <a:normAutofit/>
          </a:bodyPr>
          <a:lstStyle/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Creation of the Neural Network Traceability Reference Software</a:t>
            </a:r>
          </a:p>
          <a:p>
            <a:endParaRPr lang="en-GB" sz="2400" dirty="0"/>
          </a:p>
          <a:p>
            <a:r>
              <a:rPr lang="en-GB" sz="2400" dirty="0"/>
              <a:t>Create the IEEE SA Open Reference Software of our project</a:t>
            </a:r>
          </a:p>
          <a:p>
            <a:endParaRPr lang="en-GB" sz="2000" dirty="0"/>
          </a:p>
          <a:p>
            <a:r>
              <a:rPr lang="en-GB" sz="2400" dirty="0"/>
              <a:t>Keep on exploring complementary security use cases</a:t>
            </a:r>
            <a:endParaRPr lang="en-GB" sz="2000" dirty="0"/>
          </a:p>
          <a:p>
            <a:pPr marL="457200" lvl="1" indent="0">
              <a:buNone/>
            </a:pPr>
            <a:endParaRPr lang="en-GB" sz="2000" b="1" i="1" dirty="0">
              <a:highlight>
                <a:srgbClr val="00FF00"/>
              </a:highlight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89F5C6A-4D52-535E-6078-89E3F0104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10-Dec-24</a:t>
            </a:fld>
            <a:endParaRPr lang="en-US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BF14F63-745D-BF04-675B-CD6331C95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>
            <a:normAutofit/>
          </a:bodyPr>
          <a:lstStyle/>
          <a:p>
            <a:r>
              <a:rPr lang="en-GB" dirty="0"/>
              <a:t>NNW-DC Next steps</a:t>
            </a:r>
          </a:p>
        </p:txBody>
      </p:sp>
    </p:spTree>
    <p:extLst>
      <p:ext uri="{BB962C8B-B14F-4D97-AF65-F5344CB8AC3E}">
        <p14:creationId xmlns:p14="http://schemas.microsoft.com/office/powerpoint/2010/main" val="2201764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8CD5E7B-BE78-F112-3137-9C1096275893}"/>
              </a:ext>
            </a:extLst>
          </p:cNvPr>
          <p:cNvSpPr txBox="1"/>
          <p:nvPr/>
        </p:nvSpPr>
        <p:spPr>
          <a:xfrm>
            <a:off x="0" y="1996612"/>
            <a:ext cx="93406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endParaRPr lang="en-GB" sz="3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https://www.mpai.community/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150" sz="3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https://mpai.community/how-to-join/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en-US" sz="3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https://mpai.community/standards/mpai-nnw/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fr-FR" sz="24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fr-FR" sz="3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MPAI-NNW RS </a:t>
            </a:r>
            <a:r>
              <a:rPr lang="fr-FR" sz="3200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available</a:t>
            </a:r>
            <a:r>
              <a:rPr lang="fr-FR" sz="3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at:</a:t>
            </a:r>
          </a:p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https://experts.mpai.community/software/mpai-nnw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150" sz="3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16176CB-27A1-23B8-1A27-79F370EC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3A5799BA-AC88-42FB-B8BE-FF1867FF2DFC}" type="datetime5">
              <a:rPr lang="en-US" sz="1400" smtClean="0">
                <a:latin typeface="Calibri" panose="020F0502020204030204" pitchFamily="34" charset="0"/>
                <a:cs typeface="Calibri" panose="020F0502020204030204" pitchFamily="34" charset="0"/>
              </a:rPr>
              <a:t>10-Dec-24</a:t>
            </a:fld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C0D7677-CE82-E909-A440-A2B1FEF1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13</a:t>
            </a:fld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44CF8B-83F9-B1B2-D750-A6B29DD4138A}"/>
              </a:ext>
            </a:extLst>
          </p:cNvPr>
          <p:cNvGrpSpPr/>
          <p:nvPr/>
        </p:nvGrpSpPr>
        <p:grpSpPr>
          <a:xfrm>
            <a:off x="9250325" y="2316472"/>
            <a:ext cx="2970611" cy="4541528"/>
            <a:chOff x="9126271" y="1904998"/>
            <a:chExt cx="3094666" cy="4953002"/>
          </a:xfrm>
        </p:grpSpPr>
        <p:sp>
          <p:nvSpPr>
            <p:cNvPr id="4" name="Slide Number Placeholder 4">
              <a:extLst>
                <a:ext uri="{FF2B5EF4-FFF2-40B4-BE49-F238E27FC236}">
                  <a16:creationId xmlns:a16="http://schemas.microsoft.com/office/drawing/2014/main" id="{8FF036AA-156A-82C5-5477-ECEF27916333}"/>
                </a:ext>
              </a:extLst>
            </p:cNvPr>
            <p:cNvSpPr txBox="1">
              <a:spLocks/>
            </p:cNvSpPr>
            <p:nvPr/>
          </p:nvSpPr>
          <p:spPr>
            <a:xfrm>
              <a:off x="10624443" y="6563216"/>
              <a:ext cx="558914" cy="45719"/>
            </a:xfrm>
            <a:prstGeom prst="rect">
              <a:avLst/>
            </a:prstGeom>
          </p:spPr>
          <p:txBody>
            <a:bodyPr>
              <a:normAutofit fontScale="25000" lnSpcReduction="2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600"/>
                </a:spcAft>
              </a:pPr>
              <a:fld id="{D57F1E4F-1CFF-5643-939E-217C01CDF565}" type="slidenum">
                <a:rPr lang="en-US" sz="400" smtClean="0"/>
                <a:pPr>
                  <a:lnSpc>
                    <a:spcPct val="90000"/>
                  </a:lnSpc>
                  <a:spcAft>
                    <a:spcPts val="600"/>
                  </a:spcAft>
                </a:pPr>
                <a:t>13</a:t>
              </a:fld>
              <a:endParaRPr lang="en-US" sz="400"/>
            </a:p>
          </p:txBody>
        </p:sp>
        <p:sp>
          <p:nvSpPr>
            <p:cNvPr id="5" name="Slide Number Placeholder 5">
              <a:extLst>
                <a:ext uri="{FF2B5EF4-FFF2-40B4-BE49-F238E27FC236}">
                  <a16:creationId xmlns:a16="http://schemas.microsoft.com/office/drawing/2014/main" id="{50958117-BFA8-2346-1354-F35034FFC4DD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13</a:t>
              </a:fld>
              <a:endParaRPr lang="en-US" dirty="0"/>
            </a:p>
          </p:txBody>
        </p:sp>
        <p:sp>
          <p:nvSpPr>
            <p:cNvPr id="6" name="Slide Number Placeholder 4">
              <a:extLst>
                <a:ext uri="{FF2B5EF4-FFF2-40B4-BE49-F238E27FC236}">
                  <a16:creationId xmlns:a16="http://schemas.microsoft.com/office/drawing/2014/main" id="{DB6AEE71-EA3F-59FE-ECD2-A0DBB7422800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z="1600" smtClean="0">
                  <a:latin typeface="Calibri" panose="020F0502020204030204" pitchFamily="34" charset="0"/>
                  <a:cs typeface="Calibri" panose="020F0502020204030204" pitchFamily="34" charset="0"/>
                </a:rPr>
                <a:pPr/>
                <a:t>13</a:t>
              </a:fld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Slide Number Placeholder 4">
              <a:extLst>
                <a:ext uri="{FF2B5EF4-FFF2-40B4-BE49-F238E27FC236}">
                  <a16:creationId xmlns:a16="http://schemas.microsoft.com/office/drawing/2014/main" id="{4062A52F-1C97-ECF1-EAA6-61A6AB799737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13</a:t>
              </a:fld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2A9FEE-4F46-D72A-FFD0-6D26F5E31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26271" y="1904998"/>
              <a:ext cx="3094666" cy="49530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8CEC8E-71F9-DA8E-7DF5-7D391263E8F1}"/>
                </a:ext>
              </a:extLst>
            </p:cNvPr>
            <p:cNvSpPr txBox="1"/>
            <p:nvPr/>
          </p:nvSpPr>
          <p:spPr>
            <a:xfrm>
              <a:off x="9137661" y="2606272"/>
              <a:ext cx="3047831" cy="1500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Join MPAI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Share the fun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Build the future</a:t>
              </a:r>
              <a:endParaRPr lang="en-GB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3" name="Picture 12" descr="A logo of a brain&#10;&#10;Description automatically generated with low confidence">
              <a:extLst>
                <a:ext uri="{FF2B5EF4-FFF2-40B4-BE49-F238E27FC236}">
                  <a16:creationId xmlns:a16="http://schemas.microsoft.com/office/drawing/2014/main" id="{BBAB7329-2E2E-0F33-854C-E90B8D2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75903" y="4217764"/>
              <a:ext cx="2228417" cy="2096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170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001490"/>
          </a:xfrm>
        </p:spPr>
        <p:txBody>
          <a:bodyPr/>
          <a:lstStyle/>
          <a:p>
            <a:r>
              <a:rPr lang="en-GB" dirty="0"/>
              <a:t>Neural Networks today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Deployed in an increasing variety of domains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Continuously renewed (industry &amp; academia)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At the heart of various autonomous systems: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Autonomous robots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Unmanned vehicles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Deployed in more and more critical domains: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Medical decisions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Autonomous vehicles with passengers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Autonomous car with HUD (Head Up Display). Self-driving vehicle on city str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380" y="3218869"/>
            <a:ext cx="2757833" cy="18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earcher at data analysis from experiment in the labora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49" y="5050146"/>
            <a:ext cx="2493539" cy="166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cdn-icons-png.flaticon.com/512/2234/223496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300" y="1523159"/>
            <a:ext cx="1324883" cy="132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008F82-4A28-5F6E-7582-597211E5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10-Dec-24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86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watermarking is useful for Neural Networks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Machine learning is a costly field:</a:t>
            </a:r>
          </a:p>
          <a:p>
            <a:pPr lvl="1"/>
            <a:r>
              <a:rPr lang="en-GB" dirty="0"/>
              <a:t>Buying AI solution ranges from $ 6000 to $300.000</a:t>
            </a:r>
          </a:p>
          <a:p>
            <a:pPr lvl="1"/>
            <a:r>
              <a:rPr lang="en-GB" dirty="0"/>
              <a:t>Renting a pre-built module costs around $ 40.000/year</a:t>
            </a:r>
          </a:p>
          <a:p>
            <a:r>
              <a:rPr lang="en-US" dirty="0"/>
              <a:t>A</a:t>
            </a:r>
            <a:r>
              <a:rPr lang="en-GB" dirty="0"/>
              <a:t>n AI solution could:</a:t>
            </a:r>
            <a:endParaRPr lang="en-US" dirty="0"/>
          </a:p>
          <a:p>
            <a:pPr lvl="1"/>
            <a:r>
              <a:rPr lang="en-GB" dirty="0"/>
              <a:t>use multiple alternative Neural Networks to provide an inference -&gt; identifying the one that actually produced the inference is important</a:t>
            </a:r>
          </a:p>
          <a:p>
            <a:pPr lvl="1"/>
            <a:r>
              <a:rPr lang="en-GB" dirty="0"/>
              <a:t>be shared among multiple users -&gt; keeping track of this process is useful </a:t>
            </a:r>
          </a:p>
          <a:p>
            <a:pPr lvl="1"/>
            <a:r>
              <a:rPr lang="en-GB" dirty="0"/>
              <a:t>be altered or maliciously attacked -&gt; identifying such modifications avoid faulty functioning </a:t>
            </a:r>
          </a:p>
          <a:p>
            <a:pPr lvl="1"/>
            <a:endParaRPr lang="en-GB" dirty="0"/>
          </a:p>
          <a:p>
            <a:r>
              <a:rPr lang="en-GB" sz="2000" b="1" dirty="0"/>
              <a:t>Ensuring traceability and integrity of Neural Networks becomes mandatory</a:t>
            </a:r>
          </a:p>
          <a:p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4444" y="3499658"/>
            <a:ext cx="328337" cy="25197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5477" y="4121330"/>
            <a:ext cx="328337" cy="25197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4241" y="4487603"/>
            <a:ext cx="328337" cy="251979"/>
          </a:xfrm>
          <a:prstGeom prst="rect">
            <a:avLst/>
          </a:prstGeom>
        </p:spPr>
      </p:pic>
      <p:pic>
        <p:nvPicPr>
          <p:cNvPr id="1026" name="Picture 2" descr="Artificial Intelligence Market Size, Statistics 2022 to 2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052" y="1495003"/>
            <a:ext cx="2816559" cy="166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E071314E-3BC9-FCCE-99BE-65737062FF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10-Dec-24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26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7DE7E-2C8F-5F1A-9CC2-B6440C9D9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E3EB60-030C-B856-EF7B-721386734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Neural Network Traceability synopsis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BAD4DE-797E-5F98-4C0F-C49CC99BB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904999"/>
            <a:ext cx="10717762" cy="4704523"/>
          </a:xfrm>
        </p:spPr>
        <p:txBody>
          <a:bodyPr>
            <a:normAutofit/>
          </a:bodyPr>
          <a:lstStyle/>
          <a:p>
            <a:r>
              <a:rPr lang="en-US" dirty="0"/>
              <a:t>Traceability enables identification of the origin or verification of the integrity of data.</a:t>
            </a:r>
          </a:p>
          <a:p>
            <a:endParaRPr lang="en-US" dirty="0"/>
          </a:p>
          <a:p>
            <a:r>
              <a:rPr lang="en-US" dirty="0"/>
              <a:t>For NN, </a:t>
            </a:r>
            <a:r>
              <a:rPr lang="en-GB" dirty="0"/>
              <a:t>Traceability enables understanding and tracking the distribution, storage, exchange, use, and evolution of NN models.</a:t>
            </a:r>
          </a:p>
          <a:p>
            <a:endParaRPr lang="en-GB" dirty="0"/>
          </a:p>
          <a:p>
            <a:r>
              <a:rPr lang="en-GB" dirty="0"/>
              <a:t>NN Traceability can be divided into 2 categories: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Watermarking (active) which alters the model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Fingerprinting (passive) which does not alter the model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28A4E2E-6501-9092-A14B-ED8CE5DB5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D0BF76B-D83B-F935-3D8C-15B1C89227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10-Dec-24</a:t>
            </a:fld>
            <a:endParaRPr lang="en-US" dirty="0"/>
          </a:p>
        </p:txBody>
      </p:sp>
      <p:sp>
        <p:nvSpPr>
          <p:cNvPr id="4" name="Ellipse 28">
            <a:extLst>
              <a:ext uri="{FF2B5EF4-FFF2-40B4-BE49-F238E27FC236}">
                <a16:creationId xmlns:a16="http://schemas.microsoft.com/office/drawing/2014/main" id="{6E109004-DE72-0F7C-186B-D81ECCBD208E}"/>
              </a:ext>
            </a:extLst>
          </p:cNvPr>
          <p:cNvSpPr/>
          <p:nvPr/>
        </p:nvSpPr>
        <p:spPr>
          <a:xfrm>
            <a:off x="8171419" y="4257260"/>
            <a:ext cx="1795932" cy="670811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Watermarking</a:t>
            </a:r>
          </a:p>
        </p:txBody>
      </p:sp>
      <p:sp>
        <p:nvSpPr>
          <p:cNvPr id="8" name="Ellipse 28">
            <a:extLst>
              <a:ext uri="{FF2B5EF4-FFF2-40B4-BE49-F238E27FC236}">
                <a16:creationId xmlns:a16="http://schemas.microsoft.com/office/drawing/2014/main" id="{CB075592-B003-D02E-8FC7-FFBC16714C64}"/>
              </a:ext>
            </a:extLst>
          </p:cNvPr>
          <p:cNvSpPr/>
          <p:nvPr/>
        </p:nvSpPr>
        <p:spPr>
          <a:xfrm>
            <a:off x="8171419" y="5347530"/>
            <a:ext cx="1795932" cy="670811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Fingerprinting</a:t>
            </a:r>
          </a:p>
        </p:txBody>
      </p:sp>
    </p:spTree>
    <p:extLst>
      <p:ext uri="{BB962C8B-B14F-4D97-AF65-F5344CB8AC3E}">
        <p14:creationId xmlns:p14="http://schemas.microsoft.com/office/powerpoint/2010/main" val="3923821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Neural Network Watermarking synopsis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02026" y="1904999"/>
            <a:ext cx="10717762" cy="5206015"/>
          </a:xfrm>
        </p:spPr>
        <p:txBody>
          <a:bodyPr>
            <a:normAutofit/>
          </a:bodyPr>
          <a:lstStyle/>
          <a:p>
            <a:r>
              <a:rPr lang="en-GB" dirty="0"/>
              <a:t>Watermarking provides tools allowing to </a:t>
            </a:r>
            <a:r>
              <a:rPr lang="en-GB" b="1" dirty="0"/>
              <a:t>imperceptibly</a:t>
            </a:r>
            <a:r>
              <a:rPr lang="en-GB" dirty="0"/>
              <a:t> and </a:t>
            </a:r>
            <a:r>
              <a:rPr lang="en-GB" b="1" dirty="0"/>
              <a:t>persistently</a:t>
            </a:r>
            <a:r>
              <a:rPr lang="en-GB" dirty="0"/>
              <a:t> insert some </a:t>
            </a:r>
            <a:r>
              <a:rPr lang="en-GB" b="1" dirty="0"/>
              <a:t>data</a:t>
            </a:r>
            <a:r>
              <a:rPr lang="en-GB" dirty="0"/>
              <a:t> into original content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Watermarking Neural Network is a challenge:</a:t>
            </a:r>
          </a:p>
          <a:p>
            <a:pPr lvl="1"/>
            <a:r>
              <a:rPr lang="en-GB" dirty="0"/>
              <a:t>Watermark insertion is not </a:t>
            </a:r>
            <a:r>
              <a:rPr lang="en-GB" b="1" dirty="0"/>
              <a:t>static</a:t>
            </a:r>
            <a:r>
              <a:rPr lang="en-GB" dirty="0"/>
              <a:t> (as it was for media) but </a:t>
            </a:r>
            <a:r>
              <a:rPr lang="en-GB" b="1" dirty="0"/>
              <a:t>dynamic</a:t>
            </a:r>
            <a:r>
              <a:rPr lang="en-GB" dirty="0"/>
              <a:t>, as the watermark can also be:</a:t>
            </a:r>
          </a:p>
          <a:p>
            <a:pPr lvl="2"/>
            <a:r>
              <a:rPr lang="en-GB" i="1" dirty="0"/>
              <a:t>inserted during training</a:t>
            </a:r>
          </a:p>
          <a:p>
            <a:pPr lvl="2"/>
            <a:r>
              <a:rPr lang="en-GB" i="1" dirty="0"/>
              <a:t>detected from inference</a:t>
            </a:r>
          </a:p>
          <a:p>
            <a:pPr lvl="1"/>
            <a:r>
              <a:rPr lang="en-GB" dirty="0"/>
              <a:t>Evaluation of watermark impact on inference is much more complex </a:t>
            </a:r>
            <a:br>
              <a:rPr lang="en-GB" dirty="0"/>
            </a:br>
            <a:r>
              <a:rPr lang="en-GB" dirty="0"/>
              <a:t>than on multimedia quality</a:t>
            </a:r>
          </a:p>
          <a:p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28" name="Groupe 27"/>
          <p:cNvGrpSpPr/>
          <p:nvPr/>
        </p:nvGrpSpPr>
        <p:grpSpPr>
          <a:xfrm>
            <a:off x="8349556" y="2730305"/>
            <a:ext cx="2855070" cy="1157212"/>
            <a:chOff x="7973185" y="2275140"/>
            <a:chExt cx="2855070" cy="1157212"/>
          </a:xfrm>
        </p:grpSpPr>
        <p:sp>
          <p:nvSpPr>
            <p:cNvPr id="29" name="Ellipse 28"/>
            <p:cNvSpPr/>
            <p:nvPr/>
          </p:nvSpPr>
          <p:spPr>
            <a:xfrm>
              <a:off x="8546041" y="2610140"/>
              <a:ext cx="1795932" cy="670811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Watermarking</a:t>
              </a:r>
            </a:p>
          </p:txBody>
        </p:sp>
        <p:sp>
          <p:nvSpPr>
            <p:cNvPr id="30" name="Oval 4"/>
            <p:cNvSpPr>
              <a:spLocks noChangeAspect="1" noChangeArrowheads="1"/>
            </p:cNvSpPr>
            <p:nvPr/>
          </p:nvSpPr>
          <p:spPr bwMode="auto">
            <a:xfrm>
              <a:off x="7973185" y="2941806"/>
              <a:ext cx="973483" cy="490545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Robustness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6"/>
            <p:cNvSpPr>
              <a:spLocks noChangeAspect="1" noChangeArrowheads="1"/>
            </p:cNvSpPr>
            <p:nvPr/>
          </p:nvSpPr>
          <p:spPr bwMode="auto">
            <a:xfrm>
              <a:off x="8843829" y="2275140"/>
              <a:ext cx="1104279" cy="490545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Imperceptibility</a:t>
              </a:r>
            </a:p>
          </p:txBody>
        </p:sp>
        <p:sp>
          <p:nvSpPr>
            <p:cNvPr id="32" name="Oval 5"/>
            <p:cNvSpPr>
              <a:spLocks noChangeAspect="1" noChangeArrowheads="1"/>
            </p:cNvSpPr>
            <p:nvPr/>
          </p:nvSpPr>
          <p:spPr bwMode="auto">
            <a:xfrm>
              <a:off x="9854772" y="2941807"/>
              <a:ext cx="973483" cy="490545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Data payload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3358" y="2535417"/>
            <a:ext cx="6368701" cy="1988277"/>
          </a:xfrm>
          <a:prstGeom prst="rect">
            <a:avLst/>
          </a:prstGeom>
        </p:spPr>
      </p:pic>
      <p:pic>
        <p:nvPicPr>
          <p:cNvPr id="1026" name="Picture 2" descr="https://cdn-icons-png.flaticon.com/512/8637/86371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312" y="4091865"/>
            <a:ext cx="518197" cy="51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Segmentation: The Basics and 5 Key Techniqu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091" b="-22179"/>
          <a:stretch/>
        </p:blipFill>
        <p:spPr bwMode="auto">
          <a:xfrm>
            <a:off x="8938647" y="4059038"/>
            <a:ext cx="410327" cy="75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Segmentation: The Basics and 5 Key Techniqu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6" t="-1" b="-9188"/>
          <a:stretch/>
        </p:blipFill>
        <p:spPr bwMode="auto">
          <a:xfrm>
            <a:off x="10063575" y="4050523"/>
            <a:ext cx="408889" cy="67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EBD9B0-A43E-55CD-EF50-962D57A901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10-Dec-24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69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D7E1E-61AC-7928-9A70-A66FFFEF2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89F2F0-DC5F-85E5-5EE8-2DE87375A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Neural Network Fingerprinting synopsis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EB19F2-E36C-867C-B4AC-CF0F36B07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904999"/>
            <a:ext cx="10717762" cy="4704523"/>
          </a:xfrm>
        </p:spPr>
        <p:txBody>
          <a:bodyPr>
            <a:normAutofit/>
          </a:bodyPr>
          <a:lstStyle/>
          <a:p>
            <a:r>
              <a:rPr lang="en-GB" dirty="0"/>
              <a:t>Fingerprinting provides tools allowing to extracts NN identification data from the NN parameters or its inference and matches it to a known repository.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BA53271-46FA-C3CD-DEB4-706E3A8DA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0AE224A1-BEBB-E3B9-7470-B9905708DFEE}"/>
              </a:ext>
            </a:extLst>
          </p:cNvPr>
          <p:cNvGrpSpPr/>
          <p:nvPr/>
        </p:nvGrpSpPr>
        <p:grpSpPr>
          <a:xfrm>
            <a:off x="9188536" y="4527149"/>
            <a:ext cx="2855070" cy="1157212"/>
            <a:chOff x="7973185" y="2275140"/>
            <a:chExt cx="2855070" cy="1157212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8D75F9D5-BA28-7E5F-210B-1FBD16F6CE60}"/>
                </a:ext>
              </a:extLst>
            </p:cNvPr>
            <p:cNvSpPr/>
            <p:nvPr/>
          </p:nvSpPr>
          <p:spPr>
            <a:xfrm>
              <a:off x="8546041" y="2610140"/>
              <a:ext cx="1795932" cy="670811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Fingerprinting</a:t>
              </a:r>
            </a:p>
          </p:txBody>
        </p:sp>
        <p:sp>
          <p:nvSpPr>
            <p:cNvPr id="30" name="Oval 4">
              <a:extLst>
                <a:ext uri="{FF2B5EF4-FFF2-40B4-BE49-F238E27FC236}">
                  <a16:creationId xmlns:a16="http://schemas.microsoft.com/office/drawing/2014/main" id="{D4100154-79AF-679D-A6AF-B49AFA479CB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973185" y="2941806"/>
              <a:ext cx="973483" cy="490545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Robustness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6">
              <a:extLst>
                <a:ext uri="{FF2B5EF4-FFF2-40B4-BE49-F238E27FC236}">
                  <a16:creationId xmlns:a16="http://schemas.microsoft.com/office/drawing/2014/main" id="{CFD7ECDF-C576-210C-A89C-85419559BC2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843829" y="2275140"/>
              <a:ext cx="1104279" cy="490545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Uniqueness</a:t>
              </a:r>
            </a:p>
          </p:txBody>
        </p:sp>
        <p:sp>
          <p:nvSpPr>
            <p:cNvPr id="32" name="Oval 5">
              <a:extLst>
                <a:ext uri="{FF2B5EF4-FFF2-40B4-BE49-F238E27FC236}">
                  <a16:creationId xmlns:a16="http://schemas.microsoft.com/office/drawing/2014/main" id="{FC6D1B8D-CC1F-44A1-DF76-79C8E3DF435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854772" y="2941807"/>
              <a:ext cx="973483" cy="490545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Search </a:t>
              </a:r>
              <a:br>
                <a:rPr lang="en-US" sz="1050" dirty="0">
                  <a:solidFill>
                    <a:schemeClr val="tx1"/>
                  </a:solidFill>
                </a:rPr>
              </a:br>
              <a:r>
                <a:rPr lang="en-US" sz="1050" dirty="0">
                  <a:solidFill>
                    <a:schemeClr val="tx1"/>
                  </a:solidFill>
                </a:rPr>
                <a:t>efficiency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8C764-5E5B-7445-C2A0-32604176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10-Dec-24</a:t>
            </a:fld>
            <a:endParaRPr lang="en-US" dirty="0"/>
          </a:p>
        </p:txBody>
      </p:sp>
      <p:cxnSp>
        <p:nvCxnSpPr>
          <p:cNvPr id="1057" name="Connecteur droit avec flèche 30">
            <a:extLst>
              <a:ext uri="{FF2B5EF4-FFF2-40B4-BE49-F238E27FC236}">
                <a16:creationId xmlns:a16="http://schemas.microsoft.com/office/drawing/2014/main" id="{ACDD2A55-F311-9318-091A-2153B4783FE9}"/>
              </a:ext>
            </a:extLst>
          </p:cNvPr>
          <p:cNvCxnSpPr>
            <a:cxnSpLocks/>
            <a:endCxn id="1150" idx="1"/>
          </p:cNvCxnSpPr>
          <p:nvPr/>
        </p:nvCxnSpPr>
        <p:spPr>
          <a:xfrm>
            <a:off x="3609221" y="4771718"/>
            <a:ext cx="1153692" cy="1857"/>
          </a:xfrm>
          <a:prstGeom prst="straightConnector1">
            <a:avLst/>
          </a:prstGeom>
          <a:noFill/>
          <a:ln w="28575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58" name="Connecteur droit avec flèche 31">
            <a:extLst>
              <a:ext uri="{FF2B5EF4-FFF2-40B4-BE49-F238E27FC236}">
                <a16:creationId xmlns:a16="http://schemas.microsoft.com/office/drawing/2014/main" id="{1E79E983-4966-0827-F4E1-ED40D919668E}"/>
              </a:ext>
            </a:extLst>
          </p:cNvPr>
          <p:cNvCxnSpPr/>
          <p:nvPr/>
        </p:nvCxnSpPr>
        <p:spPr>
          <a:xfrm>
            <a:off x="6671061" y="4759590"/>
            <a:ext cx="473943" cy="1"/>
          </a:xfrm>
          <a:prstGeom prst="straightConnector1">
            <a:avLst/>
          </a:prstGeom>
          <a:noFill/>
          <a:ln w="28575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1059" name="Picture 2" descr="Download Key Icon | Detailed Rounded Lineal Style">
            <a:extLst>
              <a:ext uri="{FF2B5EF4-FFF2-40B4-BE49-F238E27FC236}">
                <a16:creationId xmlns:a16="http://schemas.microsoft.com/office/drawing/2014/main" id="{823C13BE-D957-6827-AE01-7401F953C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44200">
            <a:off x="5428183" y="4915445"/>
            <a:ext cx="412123" cy="41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2" descr="Pirate Icon #56405 - Free Icons Library">
            <a:extLst>
              <a:ext uri="{FF2B5EF4-FFF2-40B4-BE49-F238E27FC236}">
                <a16:creationId xmlns:a16="http://schemas.microsoft.com/office/drawing/2014/main" id="{FA9136C3-8613-BB12-8B89-D70B9851F7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06" r="66655"/>
          <a:stretch/>
        </p:blipFill>
        <p:spPr bwMode="auto">
          <a:xfrm>
            <a:off x="2626170" y="6104745"/>
            <a:ext cx="453799" cy="41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61" name="Connecteur droit avec flèche 145">
            <a:extLst>
              <a:ext uri="{FF2B5EF4-FFF2-40B4-BE49-F238E27FC236}">
                <a16:creationId xmlns:a16="http://schemas.microsoft.com/office/drawing/2014/main" id="{9050B828-A348-9EDF-3718-3B5581658D11}"/>
              </a:ext>
            </a:extLst>
          </p:cNvPr>
          <p:cNvCxnSpPr>
            <a:cxnSpLocks/>
            <a:stCxn id="1062" idx="3"/>
            <a:endCxn id="1150" idx="1"/>
          </p:cNvCxnSpPr>
          <p:nvPr/>
        </p:nvCxnSpPr>
        <p:spPr>
          <a:xfrm flipV="1">
            <a:off x="4425619" y="4773575"/>
            <a:ext cx="337294" cy="1228902"/>
          </a:xfrm>
          <a:prstGeom prst="straightConnector1">
            <a:avLst/>
          </a:prstGeom>
          <a:noFill/>
          <a:ln w="28575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62" name="Rectangle 1061">
            <a:extLst>
              <a:ext uri="{FF2B5EF4-FFF2-40B4-BE49-F238E27FC236}">
                <a16:creationId xmlns:a16="http://schemas.microsoft.com/office/drawing/2014/main" id="{AED0210C-9A53-9F8B-4A04-CF5EF53AF795}"/>
              </a:ext>
            </a:extLst>
          </p:cNvPr>
          <p:cNvSpPr/>
          <p:nvPr/>
        </p:nvSpPr>
        <p:spPr>
          <a:xfrm>
            <a:off x="1560791" y="5504880"/>
            <a:ext cx="2864828" cy="995193"/>
          </a:xfrm>
          <a:prstGeom prst="rect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63" name="Connecteur droit avec flèche 50">
            <a:extLst>
              <a:ext uri="{FF2B5EF4-FFF2-40B4-BE49-F238E27FC236}">
                <a16:creationId xmlns:a16="http://schemas.microsoft.com/office/drawing/2014/main" id="{DFD3D2A2-E17E-8084-FDFB-42A4AFE4B67B}"/>
              </a:ext>
            </a:extLst>
          </p:cNvPr>
          <p:cNvCxnSpPr>
            <a:cxnSpLocks/>
          </p:cNvCxnSpPr>
          <p:nvPr/>
        </p:nvCxnSpPr>
        <p:spPr>
          <a:xfrm>
            <a:off x="2844753" y="5150164"/>
            <a:ext cx="12750" cy="370501"/>
          </a:xfrm>
          <a:prstGeom prst="straightConnector1">
            <a:avLst/>
          </a:prstGeom>
          <a:noFill/>
          <a:ln w="28575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64" name="Rectangle 1063">
            <a:extLst>
              <a:ext uri="{FF2B5EF4-FFF2-40B4-BE49-F238E27FC236}">
                <a16:creationId xmlns:a16="http://schemas.microsoft.com/office/drawing/2014/main" id="{016CC15D-32BA-E533-0589-9A237EAB9374}"/>
              </a:ext>
            </a:extLst>
          </p:cNvPr>
          <p:cNvSpPr/>
          <p:nvPr/>
        </p:nvSpPr>
        <p:spPr>
          <a:xfrm>
            <a:off x="2056829" y="5113194"/>
            <a:ext cx="902811" cy="3336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GB" sz="1568" dirty="0">
                <a:solidFill>
                  <a:prstClr val="black"/>
                </a:solidFill>
                <a:latin typeface="Calibri" panose="020F0502020204030204"/>
              </a:rPr>
              <a:t>Attacks </a:t>
            </a:r>
            <a:endParaRPr lang="en-US" sz="1568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065" name="Groupe 52">
            <a:extLst>
              <a:ext uri="{FF2B5EF4-FFF2-40B4-BE49-F238E27FC236}">
                <a16:creationId xmlns:a16="http://schemas.microsoft.com/office/drawing/2014/main" id="{DC5C21A0-E26A-6FE5-2D1B-7053BDA93225}"/>
              </a:ext>
            </a:extLst>
          </p:cNvPr>
          <p:cNvGrpSpPr/>
          <p:nvPr/>
        </p:nvGrpSpPr>
        <p:grpSpPr>
          <a:xfrm>
            <a:off x="2387957" y="4352701"/>
            <a:ext cx="1163012" cy="801363"/>
            <a:chOff x="925284" y="2402649"/>
            <a:chExt cx="2706008" cy="1896513"/>
          </a:xfrm>
        </p:grpSpPr>
        <p:sp>
          <p:nvSpPr>
            <p:cNvPr id="1066" name="Ellipse 56">
              <a:extLst>
                <a:ext uri="{FF2B5EF4-FFF2-40B4-BE49-F238E27FC236}">
                  <a16:creationId xmlns:a16="http://schemas.microsoft.com/office/drawing/2014/main" id="{E8474460-CE66-D4D5-D983-3DADD2785C9A}"/>
                </a:ext>
              </a:extLst>
            </p:cNvPr>
            <p:cNvSpPr/>
            <p:nvPr/>
          </p:nvSpPr>
          <p:spPr>
            <a:xfrm>
              <a:off x="2174875" y="2402649"/>
              <a:ext cx="504825" cy="523875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64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7" name="Ellipse 57">
              <a:extLst>
                <a:ext uri="{FF2B5EF4-FFF2-40B4-BE49-F238E27FC236}">
                  <a16:creationId xmlns:a16="http://schemas.microsoft.com/office/drawing/2014/main" id="{C2742DF4-51C6-F916-D757-FA26E0EC3C7B}"/>
                </a:ext>
              </a:extLst>
            </p:cNvPr>
            <p:cNvSpPr/>
            <p:nvPr/>
          </p:nvSpPr>
          <p:spPr>
            <a:xfrm>
              <a:off x="2174873" y="3088968"/>
              <a:ext cx="504825" cy="523875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64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8" name="Ellipse 59">
              <a:extLst>
                <a:ext uri="{FF2B5EF4-FFF2-40B4-BE49-F238E27FC236}">
                  <a16:creationId xmlns:a16="http://schemas.microsoft.com/office/drawing/2014/main" id="{22378562-674E-FD46-A977-546462462F9A}"/>
                </a:ext>
              </a:extLst>
            </p:cNvPr>
            <p:cNvSpPr/>
            <p:nvPr/>
          </p:nvSpPr>
          <p:spPr>
            <a:xfrm>
              <a:off x="2174874" y="3775287"/>
              <a:ext cx="504825" cy="523875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64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9" name="Ellipse 60">
              <a:extLst>
                <a:ext uri="{FF2B5EF4-FFF2-40B4-BE49-F238E27FC236}">
                  <a16:creationId xmlns:a16="http://schemas.microsoft.com/office/drawing/2014/main" id="{24EC65B3-A653-188B-D429-962DE4DC6044}"/>
                </a:ext>
              </a:extLst>
            </p:cNvPr>
            <p:cNvSpPr/>
            <p:nvPr/>
          </p:nvSpPr>
          <p:spPr>
            <a:xfrm>
              <a:off x="934809" y="2736543"/>
              <a:ext cx="533400" cy="523875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352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0" name="Ellipse 61">
              <a:extLst>
                <a:ext uri="{FF2B5EF4-FFF2-40B4-BE49-F238E27FC236}">
                  <a16:creationId xmlns:a16="http://schemas.microsoft.com/office/drawing/2014/main" id="{83567A49-04A3-641D-2C37-4B0A29824DC9}"/>
                </a:ext>
              </a:extLst>
            </p:cNvPr>
            <p:cNvSpPr/>
            <p:nvPr/>
          </p:nvSpPr>
          <p:spPr>
            <a:xfrm>
              <a:off x="925284" y="3461480"/>
              <a:ext cx="533400" cy="523875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352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71" name="Connecteur droit avec flèche 62">
              <a:extLst>
                <a:ext uri="{FF2B5EF4-FFF2-40B4-BE49-F238E27FC236}">
                  <a16:creationId xmlns:a16="http://schemas.microsoft.com/office/drawing/2014/main" id="{0F71DC37-85C9-A2D9-2891-BAA13119AAF0}"/>
                </a:ext>
              </a:extLst>
            </p:cNvPr>
            <p:cNvCxnSpPr>
              <a:stCxn id="1069" idx="6"/>
              <a:endCxn id="1066" idx="2"/>
            </p:cNvCxnSpPr>
            <p:nvPr/>
          </p:nvCxnSpPr>
          <p:spPr>
            <a:xfrm flipV="1">
              <a:off x="1468209" y="2664587"/>
              <a:ext cx="706666" cy="333894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72" name="Connecteur droit avec flèche 63">
              <a:extLst>
                <a:ext uri="{FF2B5EF4-FFF2-40B4-BE49-F238E27FC236}">
                  <a16:creationId xmlns:a16="http://schemas.microsoft.com/office/drawing/2014/main" id="{1D38C8E2-4240-49F0-8D1C-FA7A442EC402}"/>
                </a:ext>
              </a:extLst>
            </p:cNvPr>
            <p:cNvCxnSpPr>
              <a:stCxn id="1070" idx="6"/>
              <a:endCxn id="1066" idx="2"/>
            </p:cNvCxnSpPr>
            <p:nvPr/>
          </p:nvCxnSpPr>
          <p:spPr>
            <a:xfrm flipV="1">
              <a:off x="1458684" y="2664587"/>
              <a:ext cx="716191" cy="1058831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73" name="Connecteur droit avec flèche 64">
              <a:extLst>
                <a:ext uri="{FF2B5EF4-FFF2-40B4-BE49-F238E27FC236}">
                  <a16:creationId xmlns:a16="http://schemas.microsoft.com/office/drawing/2014/main" id="{4F852623-C780-AA16-A31F-7A6E0F30CCD6}"/>
                </a:ext>
              </a:extLst>
            </p:cNvPr>
            <p:cNvCxnSpPr>
              <a:stCxn id="1070" idx="6"/>
              <a:endCxn id="1067" idx="2"/>
            </p:cNvCxnSpPr>
            <p:nvPr/>
          </p:nvCxnSpPr>
          <p:spPr>
            <a:xfrm flipV="1">
              <a:off x="1458684" y="3350906"/>
              <a:ext cx="716189" cy="372512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74" name="Connecteur droit avec flèche 65">
              <a:extLst>
                <a:ext uri="{FF2B5EF4-FFF2-40B4-BE49-F238E27FC236}">
                  <a16:creationId xmlns:a16="http://schemas.microsoft.com/office/drawing/2014/main" id="{11ACF735-23BE-0978-5C85-2F0BDFAB9163}"/>
                </a:ext>
              </a:extLst>
            </p:cNvPr>
            <p:cNvCxnSpPr>
              <a:stCxn id="1069" idx="6"/>
              <a:endCxn id="1067" idx="2"/>
            </p:cNvCxnSpPr>
            <p:nvPr/>
          </p:nvCxnSpPr>
          <p:spPr>
            <a:xfrm>
              <a:off x="1468209" y="2998481"/>
              <a:ext cx="706664" cy="352425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75" name="Connecteur droit avec flèche 66">
              <a:extLst>
                <a:ext uri="{FF2B5EF4-FFF2-40B4-BE49-F238E27FC236}">
                  <a16:creationId xmlns:a16="http://schemas.microsoft.com/office/drawing/2014/main" id="{3C00684B-C288-5BB4-988E-B6420998F60B}"/>
                </a:ext>
              </a:extLst>
            </p:cNvPr>
            <p:cNvCxnSpPr>
              <a:stCxn id="1070" idx="6"/>
              <a:endCxn id="1068" idx="2"/>
            </p:cNvCxnSpPr>
            <p:nvPr/>
          </p:nvCxnSpPr>
          <p:spPr>
            <a:xfrm>
              <a:off x="1458684" y="3723418"/>
              <a:ext cx="716190" cy="313807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76" name="Connecteur droit avec flèche 67">
              <a:extLst>
                <a:ext uri="{FF2B5EF4-FFF2-40B4-BE49-F238E27FC236}">
                  <a16:creationId xmlns:a16="http://schemas.microsoft.com/office/drawing/2014/main" id="{C87609E3-645D-BB0E-D1A6-080FE341C6E4}"/>
                </a:ext>
              </a:extLst>
            </p:cNvPr>
            <p:cNvCxnSpPr>
              <a:stCxn id="1069" idx="6"/>
              <a:endCxn id="1068" idx="2"/>
            </p:cNvCxnSpPr>
            <p:nvPr/>
          </p:nvCxnSpPr>
          <p:spPr>
            <a:xfrm>
              <a:off x="1468209" y="2998481"/>
              <a:ext cx="706665" cy="1038744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077" name="Ellipse 68">
              <a:extLst>
                <a:ext uri="{FF2B5EF4-FFF2-40B4-BE49-F238E27FC236}">
                  <a16:creationId xmlns:a16="http://schemas.microsoft.com/office/drawing/2014/main" id="{3EB06283-1268-BF07-42BE-1453483EC89D}"/>
                </a:ext>
              </a:extLst>
            </p:cNvPr>
            <p:cNvSpPr/>
            <p:nvPr/>
          </p:nvSpPr>
          <p:spPr>
            <a:xfrm>
              <a:off x="3097892" y="3093456"/>
              <a:ext cx="533400" cy="523875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352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78" name="Connecteur droit avec flèche 69">
              <a:extLst>
                <a:ext uri="{FF2B5EF4-FFF2-40B4-BE49-F238E27FC236}">
                  <a16:creationId xmlns:a16="http://schemas.microsoft.com/office/drawing/2014/main" id="{B2D64FD2-1534-FE2D-E906-25D9C5BA4A27}"/>
                </a:ext>
              </a:extLst>
            </p:cNvPr>
            <p:cNvCxnSpPr>
              <a:stCxn id="1066" idx="6"/>
              <a:endCxn id="1077" idx="1"/>
            </p:cNvCxnSpPr>
            <p:nvPr/>
          </p:nvCxnSpPr>
          <p:spPr>
            <a:xfrm>
              <a:off x="2679700" y="2664587"/>
              <a:ext cx="496307" cy="505589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79" name="Connecteur droit avec flèche 70">
              <a:extLst>
                <a:ext uri="{FF2B5EF4-FFF2-40B4-BE49-F238E27FC236}">
                  <a16:creationId xmlns:a16="http://schemas.microsoft.com/office/drawing/2014/main" id="{F1267540-3484-9016-276D-FE9E4F1BBC9B}"/>
                </a:ext>
              </a:extLst>
            </p:cNvPr>
            <p:cNvCxnSpPr>
              <a:stCxn id="1067" idx="6"/>
              <a:endCxn id="1077" idx="2"/>
            </p:cNvCxnSpPr>
            <p:nvPr/>
          </p:nvCxnSpPr>
          <p:spPr>
            <a:xfrm>
              <a:off x="2679698" y="3350906"/>
              <a:ext cx="418194" cy="4488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80" name="Connecteur droit avec flèche 71">
              <a:extLst>
                <a:ext uri="{FF2B5EF4-FFF2-40B4-BE49-F238E27FC236}">
                  <a16:creationId xmlns:a16="http://schemas.microsoft.com/office/drawing/2014/main" id="{96DB389B-0FCD-E513-6C61-32D70161C3DE}"/>
                </a:ext>
              </a:extLst>
            </p:cNvPr>
            <p:cNvCxnSpPr>
              <a:stCxn id="1068" idx="6"/>
              <a:endCxn id="1077" idx="3"/>
            </p:cNvCxnSpPr>
            <p:nvPr/>
          </p:nvCxnSpPr>
          <p:spPr>
            <a:xfrm flipV="1">
              <a:off x="2679699" y="3540611"/>
              <a:ext cx="496308" cy="496614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81" name="Groupe 90">
            <a:extLst>
              <a:ext uri="{FF2B5EF4-FFF2-40B4-BE49-F238E27FC236}">
                <a16:creationId xmlns:a16="http://schemas.microsoft.com/office/drawing/2014/main" id="{C95AC8A1-6E88-A305-F5CC-46C28ECEE607}"/>
              </a:ext>
            </a:extLst>
          </p:cNvPr>
          <p:cNvGrpSpPr/>
          <p:nvPr/>
        </p:nvGrpSpPr>
        <p:grpSpPr>
          <a:xfrm>
            <a:off x="2504021" y="5615560"/>
            <a:ext cx="538373" cy="493515"/>
            <a:chOff x="925284" y="2402649"/>
            <a:chExt cx="2706008" cy="1896513"/>
          </a:xfrm>
        </p:grpSpPr>
        <p:sp>
          <p:nvSpPr>
            <p:cNvPr id="1082" name="Ellipse 92">
              <a:extLst>
                <a:ext uri="{FF2B5EF4-FFF2-40B4-BE49-F238E27FC236}">
                  <a16:creationId xmlns:a16="http://schemas.microsoft.com/office/drawing/2014/main" id="{15598A55-C00A-6237-C9F2-88769AB644FB}"/>
                </a:ext>
              </a:extLst>
            </p:cNvPr>
            <p:cNvSpPr/>
            <p:nvPr/>
          </p:nvSpPr>
          <p:spPr>
            <a:xfrm>
              <a:off x="2174875" y="2402649"/>
              <a:ext cx="504825" cy="523875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64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3" name="Ellipse 93">
              <a:extLst>
                <a:ext uri="{FF2B5EF4-FFF2-40B4-BE49-F238E27FC236}">
                  <a16:creationId xmlns:a16="http://schemas.microsoft.com/office/drawing/2014/main" id="{6A0433B0-D0C7-77A2-89B6-CB880D6D5DF5}"/>
                </a:ext>
              </a:extLst>
            </p:cNvPr>
            <p:cNvSpPr/>
            <p:nvPr/>
          </p:nvSpPr>
          <p:spPr>
            <a:xfrm>
              <a:off x="2174873" y="3088968"/>
              <a:ext cx="504825" cy="523875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64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4" name="Ellipse 94">
              <a:extLst>
                <a:ext uri="{FF2B5EF4-FFF2-40B4-BE49-F238E27FC236}">
                  <a16:creationId xmlns:a16="http://schemas.microsoft.com/office/drawing/2014/main" id="{5044FADD-A66E-F3FF-3945-038C6AD6BD08}"/>
                </a:ext>
              </a:extLst>
            </p:cNvPr>
            <p:cNvSpPr/>
            <p:nvPr/>
          </p:nvSpPr>
          <p:spPr>
            <a:xfrm>
              <a:off x="2174874" y="3775287"/>
              <a:ext cx="504825" cy="523875"/>
            </a:xfrm>
            <a:prstGeom prst="ellipse">
              <a:avLst/>
            </a:prstGeom>
            <a:noFill/>
            <a:ln w="1270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64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5" name="Ellipse 95">
              <a:extLst>
                <a:ext uri="{FF2B5EF4-FFF2-40B4-BE49-F238E27FC236}">
                  <a16:creationId xmlns:a16="http://schemas.microsoft.com/office/drawing/2014/main" id="{719DC16A-2915-A8DF-6CEF-3B7812573A17}"/>
                </a:ext>
              </a:extLst>
            </p:cNvPr>
            <p:cNvSpPr/>
            <p:nvPr/>
          </p:nvSpPr>
          <p:spPr>
            <a:xfrm>
              <a:off x="934809" y="2736543"/>
              <a:ext cx="533400" cy="523875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352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6" name="Ellipse 96">
              <a:extLst>
                <a:ext uri="{FF2B5EF4-FFF2-40B4-BE49-F238E27FC236}">
                  <a16:creationId xmlns:a16="http://schemas.microsoft.com/office/drawing/2014/main" id="{BFBA2191-3CDB-ECC7-4AB6-52567E4B3B7C}"/>
                </a:ext>
              </a:extLst>
            </p:cNvPr>
            <p:cNvSpPr/>
            <p:nvPr/>
          </p:nvSpPr>
          <p:spPr>
            <a:xfrm>
              <a:off x="925284" y="3461480"/>
              <a:ext cx="533400" cy="523875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352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87" name="Connecteur droit avec flèche 97">
              <a:extLst>
                <a:ext uri="{FF2B5EF4-FFF2-40B4-BE49-F238E27FC236}">
                  <a16:creationId xmlns:a16="http://schemas.microsoft.com/office/drawing/2014/main" id="{4A54DBB3-4FC9-7993-7CA5-C84908B00063}"/>
                </a:ext>
              </a:extLst>
            </p:cNvPr>
            <p:cNvCxnSpPr>
              <a:stCxn id="1085" idx="6"/>
              <a:endCxn id="1082" idx="2"/>
            </p:cNvCxnSpPr>
            <p:nvPr/>
          </p:nvCxnSpPr>
          <p:spPr>
            <a:xfrm flipV="1">
              <a:off x="1468209" y="2664587"/>
              <a:ext cx="706666" cy="333894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88" name="Connecteur droit avec flèche 98">
              <a:extLst>
                <a:ext uri="{FF2B5EF4-FFF2-40B4-BE49-F238E27FC236}">
                  <a16:creationId xmlns:a16="http://schemas.microsoft.com/office/drawing/2014/main" id="{2B2CB021-6CEE-8650-64FD-3FD9A114DDB6}"/>
                </a:ext>
              </a:extLst>
            </p:cNvPr>
            <p:cNvCxnSpPr>
              <a:stCxn id="1086" idx="6"/>
              <a:endCxn id="1082" idx="2"/>
            </p:cNvCxnSpPr>
            <p:nvPr/>
          </p:nvCxnSpPr>
          <p:spPr>
            <a:xfrm flipV="1">
              <a:off x="1458684" y="2664587"/>
              <a:ext cx="716191" cy="1058831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89" name="Connecteur droit avec flèche 99">
              <a:extLst>
                <a:ext uri="{FF2B5EF4-FFF2-40B4-BE49-F238E27FC236}">
                  <a16:creationId xmlns:a16="http://schemas.microsoft.com/office/drawing/2014/main" id="{38020A53-B333-678F-399E-10A5CCF8B25F}"/>
                </a:ext>
              </a:extLst>
            </p:cNvPr>
            <p:cNvCxnSpPr>
              <a:stCxn id="1086" idx="6"/>
              <a:endCxn id="1083" idx="2"/>
            </p:cNvCxnSpPr>
            <p:nvPr/>
          </p:nvCxnSpPr>
          <p:spPr>
            <a:xfrm flipV="1">
              <a:off x="1458684" y="3350906"/>
              <a:ext cx="716189" cy="372512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90" name="Connecteur droit avec flèche 100">
              <a:extLst>
                <a:ext uri="{FF2B5EF4-FFF2-40B4-BE49-F238E27FC236}">
                  <a16:creationId xmlns:a16="http://schemas.microsoft.com/office/drawing/2014/main" id="{1204F19E-0730-1C36-CF93-9708F6AFA649}"/>
                </a:ext>
              </a:extLst>
            </p:cNvPr>
            <p:cNvCxnSpPr>
              <a:stCxn id="1085" idx="6"/>
              <a:endCxn id="1083" idx="2"/>
            </p:cNvCxnSpPr>
            <p:nvPr/>
          </p:nvCxnSpPr>
          <p:spPr>
            <a:xfrm>
              <a:off x="1468209" y="2998481"/>
              <a:ext cx="706664" cy="352425"/>
            </a:xfrm>
            <a:prstGeom prst="straightConnector1">
              <a:avLst/>
            </a:prstGeom>
            <a:noFill/>
            <a:ln w="12700" cap="flat" cmpd="sng" algn="ctr">
              <a:solidFill>
                <a:srgbClr val="E7E6E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91" name="Connecteur droit avec flèche 101">
              <a:extLst>
                <a:ext uri="{FF2B5EF4-FFF2-40B4-BE49-F238E27FC236}">
                  <a16:creationId xmlns:a16="http://schemas.microsoft.com/office/drawing/2014/main" id="{4FD47295-9D30-B0B9-C18E-12E3B80CC28F}"/>
                </a:ext>
              </a:extLst>
            </p:cNvPr>
            <p:cNvCxnSpPr>
              <a:stCxn id="1086" idx="6"/>
              <a:endCxn id="1084" idx="2"/>
            </p:cNvCxnSpPr>
            <p:nvPr/>
          </p:nvCxnSpPr>
          <p:spPr>
            <a:xfrm>
              <a:off x="1458684" y="3723418"/>
              <a:ext cx="716190" cy="313807"/>
            </a:xfrm>
            <a:prstGeom prst="straightConnector1">
              <a:avLst/>
            </a:prstGeom>
            <a:noFill/>
            <a:ln w="12700" cap="flat" cmpd="sng" algn="ctr">
              <a:solidFill>
                <a:srgbClr val="E7E6E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92" name="Connecteur droit avec flèche 102">
              <a:extLst>
                <a:ext uri="{FF2B5EF4-FFF2-40B4-BE49-F238E27FC236}">
                  <a16:creationId xmlns:a16="http://schemas.microsoft.com/office/drawing/2014/main" id="{609FC249-0798-D918-6332-0ECD82044687}"/>
                </a:ext>
              </a:extLst>
            </p:cNvPr>
            <p:cNvCxnSpPr>
              <a:stCxn id="1085" idx="6"/>
              <a:endCxn id="1084" idx="2"/>
            </p:cNvCxnSpPr>
            <p:nvPr/>
          </p:nvCxnSpPr>
          <p:spPr>
            <a:xfrm>
              <a:off x="1468209" y="2998481"/>
              <a:ext cx="706665" cy="1038744"/>
            </a:xfrm>
            <a:prstGeom prst="straightConnector1">
              <a:avLst/>
            </a:prstGeom>
            <a:noFill/>
            <a:ln w="12700" cap="flat" cmpd="sng" algn="ctr">
              <a:solidFill>
                <a:srgbClr val="E7E6E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093" name="Ellipse 103">
              <a:extLst>
                <a:ext uri="{FF2B5EF4-FFF2-40B4-BE49-F238E27FC236}">
                  <a16:creationId xmlns:a16="http://schemas.microsoft.com/office/drawing/2014/main" id="{29A58B5A-04C4-6EE5-5FB0-FA125E739875}"/>
                </a:ext>
              </a:extLst>
            </p:cNvPr>
            <p:cNvSpPr/>
            <p:nvPr/>
          </p:nvSpPr>
          <p:spPr>
            <a:xfrm>
              <a:off x="3097892" y="3093456"/>
              <a:ext cx="533400" cy="523875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352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94" name="Connecteur droit avec flèche 104">
              <a:extLst>
                <a:ext uri="{FF2B5EF4-FFF2-40B4-BE49-F238E27FC236}">
                  <a16:creationId xmlns:a16="http://schemas.microsoft.com/office/drawing/2014/main" id="{9957974D-3397-5441-8088-9CF751B6A20D}"/>
                </a:ext>
              </a:extLst>
            </p:cNvPr>
            <p:cNvCxnSpPr>
              <a:stCxn id="1082" idx="6"/>
              <a:endCxn id="1093" idx="1"/>
            </p:cNvCxnSpPr>
            <p:nvPr/>
          </p:nvCxnSpPr>
          <p:spPr>
            <a:xfrm>
              <a:off x="2679700" y="2664587"/>
              <a:ext cx="496307" cy="505589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95" name="Connecteur droit avec flèche 105">
              <a:extLst>
                <a:ext uri="{FF2B5EF4-FFF2-40B4-BE49-F238E27FC236}">
                  <a16:creationId xmlns:a16="http://schemas.microsoft.com/office/drawing/2014/main" id="{F5DA98A1-EB53-AC6D-019C-A8480BD6B042}"/>
                </a:ext>
              </a:extLst>
            </p:cNvPr>
            <p:cNvCxnSpPr>
              <a:stCxn id="1083" idx="6"/>
              <a:endCxn id="1093" idx="2"/>
            </p:cNvCxnSpPr>
            <p:nvPr/>
          </p:nvCxnSpPr>
          <p:spPr>
            <a:xfrm>
              <a:off x="2679698" y="3350906"/>
              <a:ext cx="418194" cy="448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96" name="Connecteur droit avec flèche 106">
              <a:extLst>
                <a:ext uri="{FF2B5EF4-FFF2-40B4-BE49-F238E27FC236}">
                  <a16:creationId xmlns:a16="http://schemas.microsoft.com/office/drawing/2014/main" id="{7ECD4A3D-CC3B-0D86-C9AA-772E6C8EE149}"/>
                </a:ext>
              </a:extLst>
            </p:cNvPr>
            <p:cNvCxnSpPr>
              <a:stCxn id="1084" idx="6"/>
              <a:endCxn id="1093" idx="3"/>
            </p:cNvCxnSpPr>
            <p:nvPr/>
          </p:nvCxnSpPr>
          <p:spPr>
            <a:xfrm flipV="1">
              <a:off x="2679699" y="3540611"/>
              <a:ext cx="496308" cy="496614"/>
            </a:xfrm>
            <a:prstGeom prst="straightConnector1">
              <a:avLst/>
            </a:prstGeom>
            <a:noFill/>
            <a:ln w="12700" cap="flat" cmpd="sng" algn="ctr">
              <a:solidFill>
                <a:srgbClr val="E7E6E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97" name="Groupe 128">
            <a:extLst>
              <a:ext uri="{FF2B5EF4-FFF2-40B4-BE49-F238E27FC236}">
                <a16:creationId xmlns:a16="http://schemas.microsoft.com/office/drawing/2014/main" id="{FB16173E-8615-DD5F-71E2-048DA8CD3278}"/>
              </a:ext>
            </a:extLst>
          </p:cNvPr>
          <p:cNvGrpSpPr/>
          <p:nvPr/>
        </p:nvGrpSpPr>
        <p:grpSpPr>
          <a:xfrm>
            <a:off x="3237845" y="5856573"/>
            <a:ext cx="495463" cy="388915"/>
            <a:chOff x="925284" y="2402649"/>
            <a:chExt cx="2706008" cy="1896513"/>
          </a:xfrm>
        </p:grpSpPr>
        <p:sp>
          <p:nvSpPr>
            <p:cNvPr id="1098" name="Ellipse 130">
              <a:extLst>
                <a:ext uri="{FF2B5EF4-FFF2-40B4-BE49-F238E27FC236}">
                  <a16:creationId xmlns:a16="http://schemas.microsoft.com/office/drawing/2014/main" id="{723F3B7B-1756-CB9F-66BB-2319D8DDE657}"/>
                </a:ext>
              </a:extLst>
            </p:cNvPr>
            <p:cNvSpPr/>
            <p:nvPr/>
          </p:nvSpPr>
          <p:spPr>
            <a:xfrm>
              <a:off x="2174875" y="2402649"/>
              <a:ext cx="504825" cy="523875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64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9" name="Ellipse 131">
              <a:extLst>
                <a:ext uri="{FF2B5EF4-FFF2-40B4-BE49-F238E27FC236}">
                  <a16:creationId xmlns:a16="http://schemas.microsoft.com/office/drawing/2014/main" id="{5427A130-46CC-5817-A484-D390276C9902}"/>
                </a:ext>
              </a:extLst>
            </p:cNvPr>
            <p:cNvSpPr/>
            <p:nvPr/>
          </p:nvSpPr>
          <p:spPr>
            <a:xfrm>
              <a:off x="2174873" y="3088968"/>
              <a:ext cx="504825" cy="523875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64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0" name="Ellipse 132">
              <a:extLst>
                <a:ext uri="{FF2B5EF4-FFF2-40B4-BE49-F238E27FC236}">
                  <a16:creationId xmlns:a16="http://schemas.microsoft.com/office/drawing/2014/main" id="{5E8D4A68-B565-3844-7480-7E65E381BB8D}"/>
                </a:ext>
              </a:extLst>
            </p:cNvPr>
            <p:cNvSpPr/>
            <p:nvPr/>
          </p:nvSpPr>
          <p:spPr>
            <a:xfrm>
              <a:off x="2174874" y="3775287"/>
              <a:ext cx="504825" cy="523875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64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1" name="Ellipse 133">
              <a:extLst>
                <a:ext uri="{FF2B5EF4-FFF2-40B4-BE49-F238E27FC236}">
                  <a16:creationId xmlns:a16="http://schemas.microsoft.com/office/drawing/2014/main" id="{B00A0220-11BA-14C6-0994-7B09F6296DCA}"/>
                </a:ext>
              </a:extLst>
            </p:cNvPr>
            <p:cNvSpPr/>
            <p:nvPr/>
          </p:nvSpPr>
          <p:spPr>
            <a:xfrm>
              <a:off x="934809" y="2736543"/>
              <a:ext cx="533400" cy="523875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352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2" name="Ellipse 134">
              <a:extLst>
                <a:ext uri="{FF2B5EF4-FFF2-40B4-BE49-F238E27FC236}">
                  <a16:creationId xmlns:a16="http://schemas.microsoft.com/office/drawing/2014/main" id="{DF8CE830-BC80-6BA4-F3DD-27F087FFCEB4}"/>
                </a:ext>
              </a:extLst>
            </p:cNvPr>
            <p:cNvSpPr/>
            <p:nvPr/>
          </p:nvSpPr>
          <p:spPr>
            <a:xfrm>
              <a:off x="925284" y="3461480"/>
              <a:ext cx="533400" cy="523875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352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03" name="Connecteur droit avec flèche 135">
              <a:extLst>
                <a:ext uri="{FF2B5EF4-FFF2-40B4-BE49-F238E27FC236}">
                  <a16:creationId xmlns:a16="http://schemas.microsoft.com/office/drawing/2014/main" id="{511DB6CF-2101-100E-8A11-5B0DB9294D80}"/>
                </a:ext>
              </a:extLst>
            </p:cNvPr>
            <p:cNvCxnSpPr>
              <a:stCxn id="1101" idx="6"/>
              <a:endCxn id="1098" idx="2"/>
            </p:cNvCxnSpPr>
            <p:nvPr/>
          </p:nvCxnSpPr>
          <p:spPr>
            <a:xfrm flipV="1">
              <a:off x="1468209" y="2664587"/>
              <a:ext cx="706666" cy="333894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04" name="Connecteur droit avec flèche 136">
              <a:extLst>
                <a:ext uri="{FF2B5EF4-FFF2-40B4-BE49-F238E27FC236}">
                  <a16:creationId xmlns:a16="http://schemas.microsoft.com/office/drawing/2014/main" id="{EBB87926-FC0D-03BA-81A2-A19A84176E1F}"/>
                </a:ext>
              </a:extLst>
            </p:cNvPr>
            <p:cNvCxnSpPr>
              <a:stCxn id="1102" idx="6"/>
              <a:endCxn id="1098" idx="2"/>
            </p:cNvCxnSpPr>
            <p:nvPr/>
          </p:nvCxnSpPr>
          <p:spPr>
            <a:xfrm flipV="1">
              <a:off x="1458684" y="2664587"/>
              <a:ext cx="716191" cy="1058831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05" name="Connecteur droit avec flèche 137">
              <a:extLst>
                <a:ext uri="{FF2B5EF4-FFF2-40B4-BE49-F238E27FC236}">
                  <a16:creationId xmlns:a16="http://schemas.microsoft.com/office/drawing/2014/main" id="{DC762697-4B45-1FAC-D1DE-A862CB57B7C9}"/>
                </a:ext>
              </a:extLst>
            </p:cNvPr>
            <p:cNvCxnSpPr>
              <a:stCxn id="1102" idx="6"/>
              <a:endCxn id="1099" idx="2"/>
            </p:cNvCxnSpPr>
            <p:nvPr/>
          </p:nvCxnSpPr>
          <p:spPr>
            <a:xfrm flipV="1">
              <a:off x="1458684" y="3350906"/>
              <a:ext cx="716189" cy="372512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06" name="Connecteur droit avec flèche 138">
              <a:extLst>
                <a:ext uri="{FF2B5EF4-FFF2-40B4-BE49-F238E27FC236}">
                  <a16:creationId xmlns:a16="http://schemas.microsoft.com/office/drawing/2014/main" id="{6BCA6FDE-DB0A-05D4-322B-CCBC1A9F54B6}"/>
                </a:ext>
              </a:extLst>
            </p:cNvPr>
            <p:cNvCxnSpPr>
              <a:stCxn id="1101" idx="6"/>
              <a:endCxn id="1099" idx="2"/>
            </p:cNvCxnSpPr>
            <p:nvPr/>
          </p:nvCxnSpPr>
          <p:spPr>
            <a:xfrm>
              <a:off x="1468209" y="2998481"/>
              <a:ext cx="706664" cy="352425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07" name="Connecteur droit avec flèche 139">
              <a:extLst>
                <a:ext uri="{FF2B5EF4-FFF2-40B4-BE49-F238E27FC236}">
                  <a16:creationId xmlns:a16="http://schemas.microsoft.com/office/drawing/2014/main" id="{63B9F5FB-8D56-5D72-22E2-94F2A185B9E9}"/>
                </a:ext>
              </a:extLst>
            </p:cNvPr>
            <p:cNvCxnSpPr>
              <a:stCxn id="1102" idx="6"/>
              <a:endCxn id="1100" idx="2"/>
            </p:cNvCxnSpPr>
            <p:nvPr/>
          </p:nvCxnSpPr>
          <p:spPr>
            <a:xfrm>
              <a:off x="1458684" y="3723418"/>
              <a:ext cx="716190" cy="31380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08" name="Connecteur droit avec flèche 140">
              <a:extLst>
                <a:ext uri="{FF2B5EF4-FFF2-40B4-BE49-F238E27FC236}">
                  <a16:creationId xmlns:a16="http://schemas.microsoft.com/office/drawing/2014/main" id="{41940A75-A30C-6EB0-D3CB-0346D405A443}"/>
                </a:ext>
              </a:extLst>
            </p:cNvPr>
            <p:cNvCxnSpPr>
              <a:stCxn id="1101" idx="6"/>
              <a:endCxn id="1100" idx="2"/>
            </p:cNvCxnSpPr>
            <p:nvPr/>
          </p:nvCxnSpPr>
          <p:spPr>
            <a:xfrm>
              <a:off x="1468209" y="2998481"/>
              <a:ext cx="706665" cy="1038744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109" name="Ellipse 141">
              <a:extLst>
                <a:ext uri="{FF2B5EF4-FFF2-40B4-BE49-F238E27FC236}">
                  <a16:creationId xmlns:a16="http://schemas.microsoft.com/office/drawing/2014/main" id="{3A2C7533-B3C2-63F8-19A6-7B6C98580A6C}"/>
                </a:ext>
              </a:extLst>
            </p:cNvPr>
            <p:cNvSpPr/>
            <p:nvPr/>
          </p:nvSpPr>
          <p:spPr>
            <a:xfrm>
              <a:off x="3097892" y="3093456"/>
              <a:ext cx="533400" cy="523875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352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10" name="Connecteur droit avec flèche 142">
              <a:extLst>
                <a:ext uri="{FF2B5EF4-FFF2-40B4-BE49-F238E27FC236}">
                  <a16:creationId xmlns:a16="http://schemas.microsoft.com/office/drawing/2014/main" id="{C1701645-23E3-1768-65A4-1A571B8E8013}"/>
                </a:ext>
              </a:extLst>
            </p:cNvPr>
            <p:cNvCxnSpPr>
              <a:stCxn id="1098" idx="6"/>
              <a:endCxn id="1109" idx="1"/>
            </p:cNvCxnSpPr>
            <p:nvPr/>
          </p:nvCxnSpPr>
          <p:spPr>
            <a:xfrm>
              <a:off x="2679700" y="2664587"/>
              <a:ext cx="496307" cy="505589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11" name="Connecteur droit avec flèche 143">
              <a:extLst>
                <a:ext uri="{FF2B5EF4-FFF2-40B4-BE49-F238E27FC236}">
                  <a16:creationId xmlns:a16="http://schemas.microsoft.com/office/drawing/2014/main" id="{43868E28-4635-BC63-3E2F-7DCE4C52DA00}"/>
                </a:ext>
              </a:extLst>
            </p:cNvPr>
            <p:cNvCxnSpPr>
              <a:stCxn id="1099" idx="6"/>
              <a:endCxn id="1109" idx="2"/>
            </p:cNvCxnSpPr>
            <p:nvPr/>
          </p:nvCxnSpPr>
          <p:spPr>
            <a:xfrm>
              <a:off x="2679698" y="3350906"/>
              <a:ext cx="418194" cy="448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12" name="Connecteur droit avec flèche 144">
              <a:extLst>
                <a:ext uri="{FF2B5EF4-FFF2-40B4-BE49-F238E27FC236}">
                  <a16:creationId xmlns:a16="http://schemas.microsoft.com/office/drawing/2014/main" id="{FA0CE787-B19B-0107-D864-FA068B0FE7E2}"/>
                </a:ext>
              </a:extLst>
            </p:cNvPr>
            <p:cNvCxnSpPr>
              <a:stCxn id="1100" idx="6"/>
              <a:endCxn id="1109" idx="3"/>
            </p:cNvCxnSpPr>
            <p:nvPr/>
          </p:nvCxnSpPr>
          <p:spPr>
            <a:xfrm flipV="1">
              <a:off x="2679699" y="3540611"/>
              <a:ext cx="496308" cy="496614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13" name="Groupe 146">
            <a:extLst>
              <a:ext uri="{FF2B5EF4-FFF2-40B4-BE49-F238E27FC236}">
                <a16:creationId xmlns:a16="http://schemas.microsoft.com/office/drawing/2014/main" id="{A11D3290-FA18-31C2-348C-7BCDC084AB29}"/>
              </a:ext>
            </a:extLst>
          </p:cNvPr>
          <p:cNvGrpSpPr/>
          <p:nvPr/>
        </p:nvGrpSpPr>
        <p:grpSpPr>
          <a:xfrm>
            <a:off x="3836247" y="5550609"/>
            <a:ext cx="508593" cy="514182"/>
            <a:chOff x="2535455" y="4591934"/>
            <a:chExt cx="856524" cy="812072"/>
          </a:xfrm>
        </p:grpSpPr>
        <p:sp>
          <p:nvSpPr>
            <p:cNvPr id="1114" name="ZoneTexte 147">
              <a:extLst>
                <a:ext uri="{FF2B5EF4-FFF2-40B4-BE49-F238E27FC236}">
                  <a16:creationId xmlns:a16="http://schemas.microsoft.com/office/drawing/2014/main" id="{1283A9C3-A408-F6AB-CC0A-767E05FB1CE1}"/>
                </a:ext>
              </a:extLst>
            </p:cNvPr>
            <p:cNvSpPr txBox="1"/>
            <p:nvPr/>
          </p:nvSpPr>
          <p:spPr>
            <a:xfrm>
              <a:off x="2535455" y="4863189"/>
              <a:ext cx="810103" cy="265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1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</a:rPr>
                <a:t>Training</a:t>
              </a:r>
            </a:p>
          </p:txBody>
        </p:sp>
        <p:sp>
          <p:nvSpPr>
            <p:cNvPr id="1115" name="Flèche droite 149">
              <a:extLst>
                <a:ext uri="{FF2B5EF4-FFF2-40B4-BE49-F238E27FC236}">
                  <a16:creationId xmlns:a16="http://schemas.microsoft.com/office/drawing/2014/main" id="{4FA7A1D3-F835-A7CF-C5B4-6A883AF80036}"/>
                </a:ext>
              </a:extLst>
            </p:cNvPr>
            <p:cNvSpPr/>
            <p:nvPr/>
          </p:nvSpPr>
          <p:spPr>
            <a:xfrm>
              <a:off x="2536451" y="4591934"/>
              <a:ext cx="855528" cy="812072"/>
            </a:xfrm>
            <a:prstGeom prst="rightArrow">
              <a:avLst>
                <a:gd name="adj1" fmla="val 39468"/>
                <a:gd name="adj2" fmla="val 50000"/>
              </a:avLst>
            </a:pr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16" name="Organigramme : Disque magnétique 150">
            <a:extLst>
              <a:ext uri="{FF2B5EF4-FFF2-40B4-BE49-F238E27FC236}">
                <a16:creationId xmlns:a16="http://schemas.microsoft.com/office/drawing/2014/main" id="{B5F423E1-E16E-3CEE-F86A-ADCEC76F2C98}"/>
              </a:ext>
            </a:extLst>
          </p:cNvPr>
          <p:cNvSpPr/>
          <p:nvPr/>
        </p:nvSpPr>
        <p:spPr>
          <a:xfrm>
            <a:off x="3259138" y="5608886"/>
            <a:ext cx="476254" cy="211802"/>
          </a:xfrm>
          <a:prstGeom prst="flowChartMagneticDisk">
            <a:avLst/>
          </a:prstGeom>
          <a:solidFill>
            <a:srgbClr val="70AD4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76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</a:t>
            </a:r>
          </a:p>
        </p:txBody>
      </p:sp>
      <p:grpSp>
        <p:nvGrpSpPr>
          <p:cNvPr id="1117" name="Groupe 153">
            <a:extLst>
              <a:ext uri="{FF2B5EF4-FFF2-40B4-BE49-F238E27FC236}">
                <a16:creationId xmlns:a16="http://schemas.microsoft.com/office/drawing/2014/main" id="{8C6A805A-E3AB-F82B-08F3-C512AF950935}"/>
              </a:ext>
            </a:extLst>
          </p:cNvPr>
          <p:cNvGrpSpPr/>
          <p:nvPr/>
        </p:nvGrpSpPr>
        <p:grpSpPr>
          <a:xfrm>
            <a:off x="1667276" y="5597988"/>
            <a:ext cx="524373" cy="447415"/>
            <a:chOff x="925284" y="2402649"/>
            <a:chExt cx="2706008" cy="1896513"/>
          </a:xfrm>
        </p:grpSpPr>
        <p:sp>
          <p:nvSpPr>
            <p:cNvPr id="1118" name="Ellipse 155">
              <a:extLst>
                <a:ext uri="{FF2B5EF4-FFF2-40B4-BE49-F238E27FC236}">
                  <a16:creationId xmlns:a16="http://schemas.microsoft.com/office/drawing/2014/main" id="{C68F6828-6D0C-4770-76F4-329CDFE40FD2}"/>
                </a:ext>
              </a:extLst>
            </p:cNvPr>
            <p:cNvSpPr/>
            <p:nvPr/>
          </p:nvSpPr>
          <p:spPr>
            <a:xfrm>
              <a:off x="2174875" y="2402649"/>
              <a:ext cx="504825" cy="523875"/>
            </a:xfrm>
            <a:prstGeom prst="ellipse">
              <a:avLst/>
            </a:prstGeom>
            <a:noFill/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64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9" name="Ellipse 156">
              <a:extLst>
                <a:ext uri="{FF2B5EF4-FFF2-40B4-BE49-F238E27FC236}">
                  <a16:creationId xmlns:a16="http://schemas.microsoft.com/office/drawing/2014/main" id="{71D22B6A-B44E-0C0C-7E10-3D79DC50F7C7}"/>
                </a:ext>
              </a:extLst>
            </p:cNvPr>
            <p:cNvSpPr/>
            <p:nvPr/>
          </p:nvSpPr>
          <p:spPr>
            <a:xfrm>
              <a:off x="2174873" y="3088968"/>
              <a:ext cx="504825" cy="523875"/>
            </a:xfrm>
            <a:prstGeom prst="ellipse">
              <a:avLst/>
            </a:prstGeom>
            <a:noFill/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64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0" name="Ellipse 157">
              <a:extLst>
                <a:ext uri="{FF2B5EF4-FFF2-40B4-BE49-F238E27FC236}">
                  <a16:creationId xmlns:a16="http://schemas.microsoft.com/office/drawing/2014/main" id="{FA954F9D-A7B1-C0CF-FB67-A81A3BA17E42}"/>
                </a:ext>
              </a:extLst>
            </p:cNvPr>
            <p:cNvSpPr/>
            <p:nvPr/>
          </p:nvSpPr>
          <p:spPr>
            <a:xfrm>
              <a:off x="2174874" y="3775287"/>
              <a:ext cx="504825" cy="523875"/>
            </a:xfrm>
            <a:prstGeom prst="ellipse">
              <a:avLst/>
            </a:prstGeom>
            <a:noFill/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64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1" name="Ellipse 158">
              <a:extLst>
                <a:ext uri="{FF2B5EF4-FFF2-40B4-BE49-F238E27FC236}">
                  <a16:creationId xmlns:a16="http://schemas.microsoft.com/office/drawing/2014/main" id="{9762E1DB-E7D8-06C9-28CE-F8526CAA6A93}"/>
                </a:ext>
              </a:extLst>
            </p:cNvPr>
            <p:cNvSpPr/>
            <p:nvPr/>
          </p:nvSpPr>
          <p:spPr>
            <a:xfrm>
              <a:off x="934809" y="2736543"/>
              <a:ext cx="533400" cy="523875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352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2" name="Ellipse 159">
              <a:extLst>
                <a:ext uri="{FF2B5EF4-FFF2-40B4-BE49-F238E27FC236}">
                  <a16:creationId xmlns:a16="http://schemas.microsoft.com/office/drawing/2014/main" id="{6C57A2D8-9C6F-02BD-9449-01669601F341}"/>
                </a:ext>
              </a:extLst>
            </p:cNvPr>
            <p:cNvSpPr/>
            <p:nvPr/>
          </p:nvSpPr>
          <p:spPr>
            <a:xfrm>
              <a:off x="925284" y="3461480"/>
              <a:ext cx="533400" cy="523875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352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23" name="Connecteur droit avec flèche 160">
              <a:extLst>
                <a:ext uri="{FF2B5EF4-FFF2-40B4-BE49-F238E27FC236}">
                  <a16:creationId xmlns:a16="http://schemas.microsoft.com/office/drawing/2014/main" id="{74F1F4E4-FB5C-57F8-F48B-94B3C3381E9E}"/>
                </a:ext>
              </a:extLst>
            </p:cNvPr>
            <p:cNvCxnSpPr>
              <a:stCxn id="1121" idx="6"/>
              <a:endCxn id="1118" idx="2"/>
            </p:cNvCxnSpPr>
            <p:nvPr/>
          </p:nvCxnSpPr>
          <p:spPr>
            <a:xfrm flipV="1">
              <a:off x="1468209" y="2664587"/>
              <a:ext cx="706666" cy="333894"/>
            </a:xfrm>
            <a:prstGeom prst="straightConnector1">
              <a:avLst/>
            </a:prstGeom>
            <a:noFill/>
            <a:ln w="12700" cap="flat" cmpd="sng" algn="ctr">
              <a:solidFill>
                <a:srgbClr val="70AD4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24" name="Connecteur droit avec flèche 161">
              <a:extLst>
                <a:ext uri="{FF2B5EF4-FFF2-40B4-BE49-F238E27FC236}">
                  <a16:creationId xmlns:a16="http://schemas.microsoft.com/office/drawing/2014/main" id="{4E6FCA82-CDC9-0FE7-E933-98A7A5F9E6C4}"/>
                </a:ext>
              </a:extLst>
            </p:cNvPr>
            <p:cNvCxnSpPr>
              <a:stCxn id="1122" idx="6"/>
              <a:endCxn id="1118" idx="2"/>
            </p:cNvCxnSpPr>
            <p:nvPr/>
          </p:nvCxnSpPr>
          <p:spPr>
            <a:xfrm flipV="1">
              <a:off x="1458684" y="2664587"/>
              <a:ext cx="716191" cy="1058831"/>
            </a:xfrm>
            <a:prstGeom prst="straightConnector1">
              <a:avLst/>
            </a:prstGeom>
            <a:noFill/>
            <a:ln w="12700" cap="flat" cmpd="sng" algn="ctr">
              <a:solidFill>
                <a:srgbClr val="70AD4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25" name="Connecteur droit avec flèche 162">
              <a:extLst>
                <a:ext uri="{FF2B5EF4-FFF2-40B4-BE49-F238E27FC236}">
                  <a16:creationId xmlns:a16="http://schemas.microsoft.com/office/drawing/2014/main" id="{54173971-9FA6-9C9C-24FC-F3F831BA0E62}"/>
                </a:ext>
              </a:extLst>
            </p:cNvPr>
            <p:cNvCxnSpPr>
              <a:stCxn id="1122" idx="6"/>
              <a:endCxn id="1119" idx="2"/>
            </p:cNvCxnSpPr>
            <p:nvPr/>
          </p:nvCxnSpPr>
          <p:spPr>
            <a:xfrm flipV="1">
              <a:off x="1458684" y="3350906"/>
              <a:ext cx="716189" cy="372512"/>
            </a:xfrm>
            <a:prstGeom prst="straightConnector1">
              <a:avLst/>
            </a:prstGeom>
            <a:noFill/>
            <a:ln w="12700" cap="flat" cmpd="sng" algn="ctr">
              <a:solidFill>
                <a:srgbClr val="70AD4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26" name="Connecteur droit avec flèche 163">
              <a:extLst>
                <a:ext uri="{FF2B5EF4-FFF2-40B4-BE49-F238E27FC236}">
                  <a16:creationId xmlns:a16="http://schemas.microsoft.com/office/drawing/2014/main" id="{05180C80-3613-649F-1A21-59BB38E38509}"/>
                </a:ext>
              </a:extLst>
            </p:cNvPr>
            <p:cNvCxnSpPr>
              <a:stCxn id="1121" idx="6"/>
              <a:endCxn id="1119" idx="2"/>
            </p:cNvCxnSpPr>
            <p:nvPr/>
          </p:nvCxnSpPr>
          <p:spPr>
            <a:xfrm>
              <a:off x="1468209" y="2998481"/>
              <a:ext cx="706664" cy="352425"/>
            </a:xfrm>
            <a:prstGeom prst="straightConnector1">
              <a:avLst/>
            </a:prstGeom>
            <a:noFill/>
            <a:ln w="12700" cap="flat" cmpd="sng" algn="ctr">
              <a:solidFill>
                <a:srgbClr val="70AD4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27" name="Connecteur droit avec flèche 164">
              <a:extLst>
                <a:ext uri="{FF2B5EF4-FFF2-40B4-BE49-F238E27FC236}">
                  <a16:creationId xmlns:a16="http://schemas.microsoft.com/office/drawing/2014/main" id="{CC5C6812-6304-C4AE-4F1F-26D70CA7AD5A}"/>
                </a:ext>
              </a:extLst>
            </p:cNvPr>
            <p:cNvCxnSpPr>
              <a:stCxn id="1122" idx="6"/>
              <a:endCxn id="1120" idx="2"/>
            </p:cNvCxnSpPr>
            <p:nvPr/>
          </p:nvCxnSpPr>
          <p:spPr>
            <a:xfrm>
              <a:off x="1458684" y="3723418"/>
              <a:ext cx="716190" cy="313807"/>
            </a:xfrm>
            <a:prstGeom prst="straightConnector1">
              <a:avLst/>
            </a:prstGeom>
            <a:noFill/>
            <a:ln w="12700" cap="flat" cmpd="sng" algn="ctr">
              <a:solidFill>
                <a:srgbClr val="70AD4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28" name="Connecteur droit avec flèche 165">
              <a:extLst>
                <a:ext uri="{FF2B5EF4-FFF2-40B4-BE49-F238E27FC236}">
                  <a16:creationId xmlns:a16="http://schemas.microsoft.com/office/drawing/2014/main" id="{781ECDA8-FCFA-0E2C-CF6A-95AC43359506}"/>
                </a:ext>
              </a:extLst>
            </p:cNvPr>
            <p:cNvCxnSpPr>
              <a:stCxn id="1121" idx="6"/>
              <a:endCxn id="1120" idx="2"/>
            </p:cNvCxnSpPr>
            <p:nvPr/>
          </p:nvCxnSpPr>
          <p:spPr>
            <a:xfrm>
              <a:off x="1468209" y="2998481"/>
              <a:ext cx="706665" cy="1038744"/>
            </a:xfrm>
            <a:prstGeom prst="straightConnector1">
              <a:avLst/>
            </a:prstGeom>
            <a:noFill/>
            <a:ln w="12700" cap="flat" cmpd="sng" algn="ctr">
              <a:solidFill>
                <a:srgbClr val="70AD4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129" name="Ellipse 166">
              <a:extLst>
                <a:ext uri="{FF2B5EF4-FFF2-40B4-BE49-F238E27FC236}">
                  <a16:creationId xmlns:a16="http://schemas.microsoft.com/office/drawing/2014/main" id="{0FD2807D-A2B3-C673-F0B3-44F086AFDAD4}"/>
                </a:ext>
              </a:extLst>
            </p:cNvPr>
            <p:cNvSpPr/>
            <p:nvPr/>
          </p:nvSpPr>
          <p:spPr>
            <a:xfrm>
              <a:off x="3097892" y="3093456"/>
              <a:ext cx="533400" cy="523875"/>
            </a:xfrm>
            <a:prstGeom prst="ellipse">
              <a:avLst/>
            </a:prstGeom>
            <a:noFill/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352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30" name="Connecteur droit avec flèche 167">
              <a:extLst>
                <a:ext uri="{FF2B5EF4-FFF2-40B4-BE49-F238E27FC236}">
                  <a16:creationId xmlns:a16="http://schemas.microsoft.com/office/drawing/2014/main" id="{A3468F56-77E7-0771-447B-94A4AAB0BCA8}"/>
                </a:ext>
              </a:extLst>
            </p:cNvPr>
            <p:cNvCxnSpPr>
              <a:stCxn id="1118" idx="6"/>
              <a:endCxn id="1129" idx="1"/>
            </p:cNvCxnSpPr>
            <p:nvPr/>
          </p:nvCxnSpPr>
          <p:spPr>
            <a:xfrm>
              <a:off x="2679700" y="2664587"/>
              <a:ext cx="496307" cy="505589"/>
            </a:xfrm>
            <a:prstGeom prst="straightConnector1">
              <a:avLst/>
            </a:prstGeom>
            <a:noFill/>
            <a:ln w="12700" cap="flat" cmpd="sng" algn="ctr">
              <a:solidFill>
                <a:srgbClr val="70AD4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31" name="Connecteur droit avec flèche 168">
              <a:extLst>
                <a:ext uri="{FF2B5EF4-FFF2-40B4-BE49-F238E27FC236}">
                  <a16:creationId xmlns:a16="http://schemas.microsoft.com/office/drawing/2014/main" id="{7085FFB3-932E-12D5-DCA8-D65AFD3C7A8C}"/>
                </a:ext>
              </a:extLst>
            </p:cNvPr>
            <p:cNvCxnSpPr>
              <a:stCxn id="1119" idx="6"/>
              <a:endCxn id="1129" idx="2"/>
            </p:cNvCxnSpPr>
            <p:nvPr/>
          </p:nvCxnSpPr>
          <p:spPr>
            <a:xfrm>
              <a:off x="2679698" y="3350906"/>
              <a:ext cx="418194" cy="4488"/>
            </a:xfrm>
            <a:prstGeom prst="straightConnector1">
              <a:avLst/>
            </a:prstGeom>
            <a:noFill/>
            <a:ln w="12700" cap="flat" cmpd="sng" algn="ctr">
              <a:solidFill>
                <a:srgbClr val="70AD4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32" name="Connecteur droit avec flèche 169">
              <a:extLst>
                <a:ext uri="{FF2B5EF4-FFF2-40B4-BE49-F238E27FC236}">
                  <a16:creationId xmlns:a16="http://schemas.microsoft.com/office/drawing/2014/main" id="{48D5264C-A2A3-F258-F36C-79338E0EC6A4}"/>
                </a:ext>
              </a:extLst>
            </p:cNvPr>
            <p:cNvCxnSpPr>
              <a:stCxn id="1120" idx="6"/>
              <a:endCxn id="1129" idx="3"/>
            </p:cNvCxnSpPr>
            <p:nvPr/>
          </p:nvCxnSpPr>
          <p:spPr>
            <a:xfrm flipV="1">
              <a:off x="2679699" y="3540611"/>
              <a:ext cx="496308" cy="496614"/>
            </a:xfrm>
            <a:prstGeom prst="straightConnector1">
              <a:avLst/>
            </a:prstGeom>
            <a:noFill/>
            <a:ln w="12700" cap="flat" cmpd="sng" algn="ctr">
              <a:solidFill>
                <a:srgbClr val="70AD4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1133" name="Trapèze 75">
            <a:extLst>
              <a:ext uri="{FF2B5EF4-FFF2-40B4-BE49-F238E27FC236}">
                <a16:creationId xmlns:a16="http://schemas.microsoft.com/office/drawing/2014/main" id="{187DC4E6-C7EF-27FE-0034-6922C2113C3E}"/>
              </a:ext>
            </a:extLst>
          </p:cNvPr>
          <p:cNvSpPr/>
          <p:nvPr/>
        </p:nvSpPr>
        <p:spPr>
          <a:xfrm rot="5400000">
            <a:off x="7489764" y="4311569"/>
            <a:ext cx="955854" cy="896042"/>
          </a:xfrm>
          <a:prstGeom prst="trapezoid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4" name="ZoneTexte 76">
            <a:extLst>
              <a:ext uri="{FF2B5EF4-FFF2-40B4-BE49-F238E27FC236}">
                <a16:creationId xmlns:a16="http://schemas.microsoft.com/office/drawing/2014/main" id="{7FE28E0F-5C9B-926B-647F-7F2B93082BAB}"/>
              </a:ext>
            </a:extLst>
          </p:cNvPr>
          <p:cNvSpPr txBox="1"/>
          <p:nvPr/>
        </p:nvSpPr>
        <p:spPr>
          <a:xfrm>
            <a:off x="7434914" y="4518336"/>
            <a:ext cx="1030779" cy="5232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Fingerprint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detector</a:t>
            </a:r>
          </a:p>
        </p:txBody>
      </p:sp>
      <p:pic>
        <p:nvPicPr>
          <p:cNvPr id="1135" name="Picture 1134">
            <a:extLst>
              <a:ext uri="{FF2B5EF4-FFF2-40B4-BE49-F238E27FC236}">
                <a16:creationId xmlns:a16="http://schemas.microsoft.com/office/drawing/2014/main" id="{047C1DA3-C182-7730-0119-C8D3534F1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196" y="4628424"/>
            <a:ext cx="328474" cy="328474"/>
          </a:xfrm>
          <a:prstGeom prst="rect">
            <a:avLst/>
          </a:prstGeom>
        </p:spPr>
      </p:pic>
      <p:pic>
        <p:nvPicPr>
          <p:cNvPr id="1136" name="Image 6">
            <a:extLst>
              <a:ext uri="{FF2B5EF4-FFF2-40B4-BE49-F238E27FC236}">
                <a16:creationId xmlns:a16="http://schemas.microsoft.com/office/drawing/2014/main" id="{10C3683A-4333-3FED-BC8F-D1C3C906EA8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031" t="14716" b="59517"/>
          <a:stretch/>
        </p:blipFill>
        <p:spPr>
          <a:xfrm>
            <a:off x="8574695" y="4529141"/>
            <a:ext cx="721523" cy="582234"/>
          </a:xfrm>
          <a:prstGeom prst="rect">
            <a:avLst/>
          </a:prstGeom>
        </p:spPr>
      </p:pic>
      <p:sp>
        <p:nvSpPr>
          <p:cNvPr id="1150" name="ZoneTexte 29">
            <a:extLst>
              <a:ext uri="{FF2B5EF4-FFF2-40B4-BE49-F238E27FC236}">
                <a16:creationId xmlns:a16="http://schemas.microsoft.com/office/drawing/2014/main" id="{0C988F48-D981-1085-FA4F-02C1554D99E3}"/>
              </a:ext>
            </a:extLst>
          </p:cNvPr>
          <p:cNvSpPr txBox="1"/>
          <p:nvPr/>
        </p:nvSpPr>
        <p:spPr>
          <a:xfrm>
            <a:off x="4762913" y="4606766"/>
            <a:ext cx="1993934" cy="33361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6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Fingerprint extractor</a:t>
            </a:r>
          </a:p>
        </p:txBody>
      </p:sp>
      <p:pic>
        <p:nvPicPr>
          <p:cNvPr id="1154" name="Picture 1153">
            <a:extLst>
              <a:ext uri="{FF2B5EF4-FFF2-40B4-BE49-F238E27FC236}">
                <a16:creationId xmlns:a16="http://schemas.microsoft.com/office/drawing/2014/main" id="{8E4A7290-182E-E7F0-3B32-12C0D824B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9461" y="2620660"/>
            <a:ext cx="5715245" cy="13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2" grpId="0" animBg="1"/>
      <p:bldP spid="1064" grpId="0"/>
      <p:bldP spid="1116" grpId="0" animBg="1"/>
      <p:bldP spid="1133" grpId="0" animBg="1"/>
      <p:bldP spid="1134" grpId="0"/>
      <p:bldP spid="11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Neural Network Traceability use cases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04110" y="1904999"/>
            <a:ext cx="9800502" cy="4505739"/>
          </a:xfrm>
        </p:spPr>
        <p:txBody>
          <a:bodyPr/>
          <a:lstStyle/>
          <a:p>
            <a:pPr lvl="0"/>
            <a:r>
              <a:rPr lang="en-US" i="1" dirty="0"/>
              <a:t>Identify an NN</a:t>
            </a:r>
            <a:endParaRPr lang="en-GB" dirty="0"/>
          </a:p>
          <a:p>
            <a:pPr marL="457200" lvl="1" indent="0">
              <a:buNone/>
            </a:pPr>
            <a:r>
              <a:rPr lang="en-US" dirty="0"/>
              <a:t>The retrieved data conveys information about the NN itself.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endParaRPr lang="en-GB" dirty="0"/>
          </a:p>
          <a:p>
            <a:r>
              <a:rPr lang="en-US" i="1" dirty="0"/>
              <a:t>Verify the integrity of an NN</a:t>
            </a:r>
            <a:endParaRPr lang="en-GB" dirty="0"/>
          </a:p>
          <a:p>
            <a:pPr marL="457200" lvl="1" indent="0">
              <a:buNone/>
            </a:pPr>
            <a:r>
              <a:rPr lang="en-US" dirty="0"/>
              <a:t>The retrieved data conveys information about NN integrity. </a:t>
            </a:r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US" i="1" dirty="0"/>
              <a:t>Identify the actors of an NN</a:t>
            </a:r>
            <a:endParaRPr lang="en-GB" dirty="0"/>
          </a:p>
          <a:p>
            <a:pPr marL="457200" lvl="1" indent="0">
              <a:buNone/>
            </a:pPr>
            <a:r>
              <a:rPr lang="en-US" dirty="0"/>
              <a:t>The Payload conveys information about some or all the actors.</a:t>
            </a:r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fr-FR" i="1" dirty="0"/>
              <a:t>Multiple Watermarking</a:t>
            </a:r>
            <a:endParaRPr lang="en-GB" dirty="0"/>
          </a:p>
          <a:p>
            <a:pPr marL="457200" lvl="1" indent="0">
              <a:buNone/>
            </a:pPr>
            <a:r>
              <a:rPr lang="en-GB" dirty="0"/>
              <a:t>The Payload conveys information about how multiple</a:t>
            </a:r>
            <a:br>
              <a:rPr lang="en-GB" dirty="0"/>
            </a:br>
            <a:r>
              <a:rPr lang="en-GB" dirty="0"/>
              <a:t> users may change the NN.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166131" y="6437801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2" name="Organigramme : Disque magnétique 41">
            <a:extLst>
              <a:ext uri="{FF2B5EF4-FFF2-40B4-BE49-F238E27FC236}">
                <a16:creationId xmlns:a16="http://schemas.microsoft.com/office/drawing/2014/main" id="{46D60B9D-1DA3-4CEE-A850-4B754823F848}"/>
              </a:ext>
            </a:extLst>
          </p:cNvPr>
          <p:cNvSpPr/>
          <p:nvPr/>
        </p:nvSpPr>
        <p:spPr>
          <a:xfrm rot="16200000">
            <a:off x="9402509" y="2301538"/>
            <a:ext cx="715559" cy="289024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output</a:t>
            </a: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9931A023-72A1-4E4A-A146-E8E5471B96CE}"/>
              </a:ext>
            </a:extLst>
          </p:cNvPr>
          <p:cNvSpPr/>
          <p:nvPr/>
        </p:nvSpPr>
        <p:spPr>
          <a:xfrm rot="16200000">
            <a:off x="9617159" y="2346960"/>
            <a:ext cx="102524" cy="1030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e 43"/>
          <p:cNvGrpSpPr/>
          <p:nvPr/>
        </p:nvGrpSpPr>
        <p:grpSpPr>
          <a:xfrm>
            <a:off x="9829322" y="2154786"/>
            <a:ext cx="868277" cy="637230"/>
            <a:chOff x="9611534" y="4626559"/>
            <a:chExt cx="705629" cy="637230"/>
          </a:xfrm>
        </p:grpSpPr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A6A954FA-6AF4-486F-B689-6E2A5D27CAE1}"/>
                </a:ext>
              </a:extLst>
            </p:cNvPr>
            <p:cNvSpPr txBox="1"/>
            <p:nvPr/>
          </p:nvSpPr>
          <p:spPr>
            <a:xfrm>
              <a:off x="9611534" y="4806050"/>
              <a:ext cx="7056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>
                  <a:solidFill>
                    <a:schemeClr val="accent1"/>
                  </a:solidFill>
                </a:rPr>
                <a:t>Detector</a:t>
              </a:r>
            </a:p>
          </p:txBody>
        </p:sp>
        <p:sp>
          <p:nvSpPr>
            <p:cNvPr id="46" name="Flèche droite 45"/>
            <p:cNvSpPr/>
            <p:nvPr/>
          </p:nvSpPr>
          <p:spPr>
            <a:xfrm>
              <a:off x="9696796" y="4626559"/>
              <a:ext cx="596443" cy="637230"/>
            </a:xfrm>
            <a:prstGeom prst="rightArrow">
              <a:avLst>
                <a:gd name="adj1" fmla="val 39468"/>
                <a:gd name="adj2" fmla="val 5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7" name="Organigramme : Disque magnétique 46">
            <a:extLst>
              <a:ext uri="{FF2B5EF4-FFF2-40B4-BE49-F238E27FC236}">
                <a16:creationId xmlns:a16="http://schemas.microsoft.com/office/drawing/2014/main" id="{04F0A5F1-A324-4A3C-9792-F50A1AC9F840}"/>
              </a:ext>
            </a:extLst>
          </p:cNvPr>
          <p:cNvSpPr/>
          <p:nvPr/>
        </p:nvSpPr>
        <p:spPr>
          <a:xfrm rot="16200000">
            <a:off x="8408672" y="2315583"/>
            <a:ext cx="658311" cy="260934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input</a:t>
            </a:r>
          </a:p>
        </p:txBody>
      </p:sp>
      <p:grpSp>
        <p:nvGrpSpPr>
          <p:cNvPr id="48" name="Groupe 47"/>
          <p:cNvGrpSpPr/>
          <p:nvPr/>
        </p:nvGrpSpPr>
        <p:grpSpPr>
          <a:xfrm>
            <a:off x="10815369" y="2330891"/>
            <a:ext cx="755335" cy="285020"/>
            <a:chOff x="10289684" y="4806050"/>
            <a:chExt cx="755335" cy="28502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E6AF3FDC-EABD-4C17-AD77-ED8FB659D74E}"/>
                </a:ext>
              </a:extLst>
            </p:cNvPr>
            <p:cNvSpPr/>
            <p:nvPr/>
          </p:nvSpPr>
          <p:spPr>
            <a:xfrm>
              <a:off x="10323604" y="4806050"/>
              <a:ext cx="714239" cy="2850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0289684" y="4806050"/>
              <a:ext cx="75533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NN - 007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6C0F1F2C-EA33-4473-97E5-DE6A2E6DCC6E}"/>
              </a:ext>
            </a:extLst>
          </p:cNvPr>
          <p:cNvGrpSpPr/>
          <p:nvPr/>
        </p:nvGrpSpPr>
        <p:grpSpPr>
          <a:xfrm>
            <a:off x="8779663" y="2019800"/>
            <a:ext cx="888758" cy="990164"/>
            <a:chOff x="2940565" y="1917876"/>
            <a:chExt cx="1066245" cy="1066245"/>
          </a:xfrm>
        </p:grpSpPr>
        <p:pic>
          <p:nvPicPr>
            <p:cNvPr id="53" name="Picture 6" descr="Neural Network Icons - Download Free Vector Icons | Noun Project">
              <a:extLst>
                <a:ext uri="{FF2B5EF4-FFF2-40B4-BE49-F238E27FC236}">
                  <a16:creationId xmlns:a16="http://schemas.microsoft.com/office/drawing/2014/main" id="{D97A7ECC-BB30-4C3F-A11A-169ACEE4C2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0565" y="1917876"/>
              <a:ext cx="1066245" cy="1066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8CF9C6D4-8E89-42D6-9660-6DADBE624671}"/>
                </a:ext>
              </a:extLst>
            </p:cNvPr>
            <p:cNvSpPr/>
            <p:nvPr/>
          </p:nvSpPr>
          <p:spPr>
            <a:xfrm>
              <a:off x="3470139" y="2386473"/>
              <a:ext cx="45719" cy="12670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e 60"/>
          <p:cNvGrpSpPr/>
          <p:nvPr/>
        </p:nvGrpSpPr>
        <p:grpSpPr>
          <a:xfrm>
            <a:off x="10759857" y="4560886"/>
            <a:ext cx="921149" cy="471666"/>
            <a:chOff x="10323604" y="4806050"/>
            <a:chExt cx="714239" cy="471666"/>
          </a:xfrm>
        </p:grpSpPr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E6AF3FDC-EABD-4C17-AD77-ED8FB659D74E}"/>
                </a:ext>
              </a:extLst>
            </p:cNvPr>
            <p:cNvSpPr/>
            <p:nvPr/>
          </p:nvSpPr>
          <p:spPr>
            <a:xfrm>
              <a:off x="10323604" y="4806050"/>
              <a:ext cx="714239" cy="4716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0361371" y="4831066"/>
              <a:ext cx="62979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MPAI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property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E221397-8BA2-A9E6-600F-5B39AB0C89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10-Dec-24</a:t>
            </a:fld>
            <a:endParaRPr lang="en-US" dirty="0"/>
          </a:p>
        </p:txBody>
      </p:sp>
      <p:sp>
        <p:nvSpPr>
          <p:cNvPr id="4" name="Organigramme : Disque magnétique 41">
            <a:extLst>
              <a:ext uri="{FF2B5EF4-FFF2-40B4-BE49-F238E27FC236}">
                <a16:creationId xmlns:a16="http://schemas.microsoft.com/office/drawing/2014/main" id="{272E5925-2643-233B-1F9F-0B952E847703}"/>
              </a:ext>
            </a:extLst>
          </p:cNvPr>
          <p:cNvSpPr/>
          <p:nvPr/>
        </p:nvSpPr>
        <p:spPr>
          <a:xfrm rot="16200000">
            <a:off x="9405467" y="4624856"/>
            <a:ext cx="715559" cy="289024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output</a:t>
            </a:r>
          </a:p>
        </p:txBody>
      </p:sp>
      <p:sp>
        <p:nvSpPr>
          <p:cNvPr id="7" name="Ellipse 42">
            <a:extLst>
              <a:ext uri="{FF2B5EF4-FFF2-40B4-BE49-F238E27FC236}">
                <a16:creationId xmlns:a16="http://schemas.microsoft.com/office/drawing/2014/main" id="{93711633-D743-3D7D-A462-D19CCC5F4378}"/>
              </a:ext>
            </a:extLst>
          </p:cNvPr>
          <p:cNvSpPr/>
          <p:nvPr/>
        </p:nvSpPr>
        <p:spPr>
          <a:xfrm rot="16200000">
            <a:off x="9620117" y="4670278"/>
            <a:ext cx="102524" cy="1030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e 43">
            <a:extLst>
              <a:ext uri="{FF2B5EF4-FFF2-40B4-BE49-F238E27FC236}">
                <a16:creationId xmlns:a16="http://schemas.microsoft.com/office/drawing/2014/main" id="{471F7968-A6B9-F803-9717-2D5DB3069568}"/>
              </a:ext>
            </a:extLst>
          </p:cNvPr>
          <p:cNvGrpSpPr/>
          <p:nvPr/>
        </p:nvGrpSpPr>
        <p:grpSpPr>
          <a:xfrm>
            <a:off x="9832280" y="4478104"/>
            <a:ext cx="868277" cy="637230"/>
            <a:chOff x="9611534" y="4626559"/>
            <a:chExt cx="705629" cy="637230"/>
          </a:xfrm>
        </p:grpSpPr>
        <p:sp>
          <p:nvSpPr>
            <p:cNvPr id="9" name="ZoneTexte 44">
              <a:extLst>
                <a:ext uri="{FF2B5EF4-FFF2-40B4-BE49-F238E27FC236}">
                  <a16:creationId xmlns:a16="http://schemas.microsoft.com/office/drawing/2014/main" id="{2D5093B1-1C23-0B8C-6102-2D08A9E08C0E}"/>
                </a:ext>
              </a:extLst>
            </p:cNvPr>
            <p:cNvSpPr txBox="1"/>
            <p:nvPr/>
          </p:nvSpPr>
          <p:spPr>
            <a:xfrm>
              <a:off x="9611534" y="4806050"/>
              <a:ext cx="7056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>
                  <a:solidFill>
                    <a:schemeClr val="accent1"/>
                  </a:solidFill>
                </a:rPr>
                <a:t>Detector</a:t>
              </a:r>
            </a:p>
          </p:txBody>
        </p:sp>
        <p:sp>
          <p:nvSpPr>
            <p:cNvPr id="10" name="Flèche droite 45">
              <a:extLst>
                <a:ext uri="{FF2B5EF4-FFF2-40B4-BE49-F238E27FC236}">
                  <a16:creationId xmlns:a16="http://schemas.microsoft.com/office/drawing/2014/main" id="{F99E2ED5-EDF2-0D3E-D085-0D1C583C412C}"/>
                </a:ext>
              </a:extLst>
            </p:cNvPr>
            <p:cNvSpPr/>
            <p:nvPr/>
          </p:nvSpPr>
          <p:spPr>
            <a:xfrm>
              <a:off x="9696796" y="4626559"/>
              <a:ext cx="596443" cy="637230"/>
            </a:xfrm>
            <a:prstGeom prst="rightArrow">
              <a:avLst>
                <a:gd name="adj1" fmla="val 39468"/>
                <a:gd name="adj2" fmla="val 5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Organigramme : Disque magnétique 46">
            <a:extLst>
              <a:ext uri="{FF2B5EF4-FFF2-40B4-BE49-F238E27FC236}">
                <a16:creationId xmlns:a16="http://schemas.microsoft.com/office/drawing/2014/main" id="{682A7F3E-B5F1-3BA1-AF20-D80C438EC3AC}"/>
              </a:ext>
            </a:extLst>
          </p:cNvPr>
          <p:cNvSpPr/>
          <p:nvPr/>
        </p:nvSpPr>
        <p:spPr>
          <a:xfrm rot="16200000">
            <a:off x="8411630" y="4638901"/>
            <a:ext cx="658311" cy="260934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input</a:t>
            </a:r>
          </a:p>
        </p:txBody>
      </p:sp>
      <p:grpSp>
        <p:nvGrpSpPr>
          <p:cNvPr id="12" name="Groupe 51">
            <a:extLst>
              <a:ext uri="{FF2B5EF4-FFF2-40B4-BE49-F238E27FC236}">
                <a16:creationId xmlns:a16="http://schemas.microsoft.com/office/drawing/2014/main" id="{28E16D5E-4541-673B-F379-D5C7BFA39322}"/>
              </a:ext>
            </a:extLst>
          </p:cNvPr>
          <p:cNvGrpSpPr/>
          <p:nvPr/>
        </p:nvGrpSpPr>
        <p:grpSpPr>
          <a:xfrm>
            <a:off x="8782621" y="4343118"/>
            <a:ext cx="888758" cy="990164"/>
            <a:chOff x="2940565" y="1917876"/>
            <a:chExt cx="1066245" cy="1066245"/>
          </a:xfrm>
        </p:grpSpPr>
        <p:pic>
          <p:nvPicPr>
            <p:cNvPr id="13" name="Picture 6" descr="Neural Network Icons - Download Free Vector Icons | Noun Project">
              <a:extLst>
                <a:ext uri="{FF2B5EF4-FFF2-40B4-BE49-F238E27FC236}">
                  <a16:creationId xmlns:a16="http://schemas.microsoft.com/office/drawing/2014/main" id="{4EC76225-2794-0F00-BC5C-1CDB66FAC8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0565" y="1917876"/>
              <a:ext cx="1066245" cy="1066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Ellipse 53">
              <a:extLst>
                <a:ext uri="{FF2B5EF4-FFF2-40B4-BE49-F238E27FC236}">
                  <a16:creationId xmlns:a16="http://schemas.microsoft.com/office/drawing/2014/main" id="{A338AE3F-1764-3BE9-078E-869223E78FD1}"/>
                </a:ext>
              </a:extLst>
            </p:cNvPr>
            <p:cNvSpPr/>
            <p:nvPr/>
          </p:nvSpPr>
          <p:spPr>
            <a:xfrm>
              <a:off x="3470139" y="2386473"/>
              <a:ext cx="45719" cy="12670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798006D4-7EDB-CC6F-DF9D-7F3ECB5DB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494" y="2826704"/>
            <a:ext cx="2300338" cy="176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42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2027" y="624110"/>
            <a:ext cx="10746538" cy="1280890"/>
          </a:xfrm>
        </p:spPr>
        <p:txBody>
          <a:bodyPr/>
          <a:lstStyle/>
          <a:p>
            <a:r>
              <a:rPr lang="en-US" dirty="0"/>
              <a:t>Scope of the MPAI-NNT Standard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68378" y="1616768"/>
            <a:ext cx="9836233" cy="45057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MPAI-NNT specifies methodologies </a:t>
            </a:r>
            <a:r>
              <a:rPr lang="en-US" b="1" dirty="0"/>
              <a:t>to evaluate </a:t>
            </a:r>
            <a:r>
              <a:rPr lang="en-US" dirty="0"/>
              <a:t>the following aspects of a neural network Traceability technology:</a:t>
            </a:r>
            <a:endParaRPr lang="en-GB" dirty="0"/>
          </a:p>
          <a:p>
            <a:pPr lvl="0">
              <a:buFont typeface="+mj-lt"/>
              <a:buAutoNum type="arabicPeriod"/>
            </a:pPr>
            <a:r>
              <a:rPr lang="en-US" b="1" dirty="0"/>
              <a:t>How well </a:t>
            </a:r>
            <a:r>
              <a:rPr lang="en-US" b="1"/>
              <a:t>a Neural Network Traceability detector</a:t>
            </a:r>
            <a:r>
              <a:rPr lang="en-US" b="1" dirty="0"/>
              <a:t>/decoder/matcher can detect/decode/match a Traceability Data when the traced neural network has been modified.</a:t>
            </a:r>
          </a:p>
          <a:p>
            <a:pPr lvl="0">
              <a:buFont typeface="+mj-lt"/>
              <a:buAutoNum type="arabicPeriod"/>
            </a:pPr>
            <a:endParaRPr lang="en-GB" b="1" dirty="0"/>
          </a:p>
          <a:p>
            <a:pPr lvl="0">
              <a:buFont typeface="+mj-lt"/>
              <a:buAutoNum type="arabicPeriod"/>
            </a:pPr>
            <a:r>
              <a:rPr lang="en-US" b="1" dirty="0"/>
              <a:t>The computational cost of injecting, extracting, detecting, or matching of a neural network.</a:t>
            </a:r>
          </a:p>
          <a:p>
            <a:pPr lvl="0">
              <a:buFont typeface="+mj-lt"/>
              <a:buAutoNum type="arabicPeriod"/>
            </a:pPr>
            <a:endParaRPr lang="en-US" b="1" dirty="0"/>
          </a:p>
          <a:p>
            <a:pPr>
              <a:buFont typeface="+mj-lt"/>
              <a:buAutoNum type="arabicPeriod"/>
            </a:pPr>
            <a:r>
              <a:rPr lang="en-US" b="1" dirty="0"/>
              <a:t>Specifically for active method (watermarking) - The impact on the performance of a watermarked neural network and/or on its inference.</a:t>
            </a:r>
          </a:p>
          <a:p>
            <a:pPr marL="0" lv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64DF519-662F-C7E4-C5FC-2E437124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10-Dec-24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9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477ED-BFAA-6AD2-9FD0-B4933B60A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63E976-5E71-2871-3507-F2520FBAA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24110"/>
            <a:ext cx="10746538" cy="1280890"/>
          </a:xfrm>
        </p:spPr>
        <p:txBody>
          <a:bodyPr/>
          <a:lstStyle/>
          <a:p>
            <a:r>
              <a:rPr lang="en-US" dirty="0"/>
              <a:t>Scope of the MPAI-NNT Standard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7B9BA5-41D5-D15F-161B-71069F6B5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378" y="1616768"/>
            <a:ext cx="9836233" cy="4505739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/>
            </a:pPr>
            <a:endParaRPr lang="en-US" b="1" dirty="0"/>
          </a:p>
          <a:p>
            <a:pPr lvl="0">
              <a:buFont typeface="+mj-lt"/>
              <a:buAutoNum type="arabicPeriod"/>
            </a:pPr>
            <a:endParaRPr lang="en-US" b="1" dirty="0"/>
          </a:p>
          <a:p>
            <a:pPr marL="0" lv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A7C7C1-C2A8-AA51-DC3A-65A206019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DA996E-A289-4E5D-0EA7-A05F46213F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10-Dec-24</a:t>
            </a:fld>
            <a:endParaRPr lang="en-US" dirty="0"/>
          </a:p>
        </p:txBody>
      </p:sp>
      <p:pic>
        <p:nvPicPr>
          <p:cNvPr id="142" name="Picture 141">
            <a:extLst>
              <a:ext uri="{FF2B5EF4-FFF2-40B4-BE49-F238E27FC236}">
                <a16:creationId xmlns:a16="http://schemas.microsoft.com/office/drawing/2014/main" id="{2C2AF448-8744-B77E-107E-D820DD807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378" y="1288843"/>
            <a:ext cx="8606332" cy="511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79812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E54A3AE-D7B6-41F8-9274-D8DA583BB0BE}" vid="{C773E296-0AB3-4706-9D3F-177C67903CA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1475</TotalTime>
  <Words>761</Words>
  <Application>Microsoft Macintosh PowerPoint</Application>
  <PresentationFormat>Widescreen</PresentationFormat>
  <Paragraphs>194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Wingdings</vt:lpstr>
      <vt:lpstr>Wingdings 3</vt:lpstr>
      <vt:lpstr>Filo</vt:lpstr>
      <vt:lpstr>Neural Network Traceability</vt:lpstr>
      <vt:lpstr>Neural Networks today</vt:lpstr>
      <vt:lpstr>Why watermarking is useful for Neural Networks</vt:lpstr>
      <vt:lpstr>Neural Network Traceability synopsis </vt:lpstr>
      <vt:lpstr>Neural Network Watermarking synopsis </vt:lpstr>
      <vt:lpstr>Neural Network Fingerprinting synopsis </vt:lpstr>
      <vt:lpstr>Neural Network Traceability use cases </vt:lpstr>
      <vt:lpstr>Scope of the MPAI-NNT Standard</vt:lpstr>
      <vt:lpstr>Scope of the MPAI-NNT Standard</vt:lpstr>
      <vt:lpstr>NNW-DC history (1/2) </vt:lpstr>
      <vt:lpstr>NNW-DC history (2/2)</vt:lpstr>
      <vt:lpstr>NNW-DC Next steps</vt:lpstr>
      <vt:lpstr>PowerPoint Presentation</vt:lpstr>
    </vt:vector>
  </TitlesOfParts>
  <Company>DISI-ISR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MPAI-NNW  Neural Networks Watermarking Call for technologies</dc:title>
  <dc:creator>Carl Dst</dc:creator>
  <cp:lastModifiedBy>Microsoft Office User</cp:lastModifiedBy>
  <cp:revision>98</cp:revision>
  <dcterms:created xsi:type="dcterms:W3CDTF">2022-07-05T17:14:26Z</dcterms:created>
  <dcterms:modified xsi:type="dcterms:W3CDTF">2024-12-10T14:04:35Z</dcterms:modified>
</cp:coreProperties>
</file>