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1046" r:id="rId2"/>
    <p:sldId id="3457" r:id="rId3"/>
    <p:sldId id="3096" r:id="rId4"/>
    <p:sldId id="1470" r:id="rId5"/>
    <p:sldId id="3124" r:id="rId6"/>
    <p:sldId id="1424" r:id="rId7"/>
    <p:sldId id="440" r:id="rId8"/>
    <p:sldId id="3095" r:id="rId9"/>
    <p:sldId id="3097" r:id="rId10"/>
    <p:sldId id="3458" r:id="rId11"/>
    <p:sldId id="3125" r:id="rId12"/>
    <p:sldId id="320" r:id="rId13"/>
    <p:sldId id="3126" r:id="rId14"/>
    <p:sldId id="3127" r:id="rId15"/>
    <p:sldId id="3128" r:id="rId16"/>
    <p:sldId id="3105" r:id="rId17"/>
    <p:sldId id="3106" r:id="rId18"/>
    <p:sldId id="3454" r:id="rId19"/>
    <p:sldId id="3455" r:id="rId20"/>
    <p:sldId id="3456" r:id="rId21"/>
    <p:sldId id="3453" r:id="rId22"/>
    <p:sldId id="3111" r:id="rId23"/>
    <p:sldId id="3113" r:id="rId24"/>
    <p:sldId id="26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8A001-EE68-40D9-849E-43DFD5B4CCD4}" v="23" dt="2025-01-08T14:56:27.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B898A001-EE68-40D9-849E-43DFD5B4CCD4}"/>
    <pc:docChg chg="undo custSel addSld delSld modSld sldOrd">
      <pc:chgData name="Leonardo Chiariglione" userId="03ff1134-c2b7-4932-850d-6529216fed29" providerId="ADAL" clId="{B898A001-EE68-40D9-849E-43DFD5B4CCD4}" dt="2025-01-08T15:57:41.547" v="188" actId="20577"/>
      <pc:docMkLst>
        <pc:docMk/>
      </pc:docMkLst>
      <pc:sldChg chg="modSp mod">
        <pc:chgData name="Leonardo Chiariglione" userId="03ff1134-c2b7-4932-850d-6529216fed29" providerId="ADAL" clId="{B898A001-EE68-40D9-849E-43DFD5B4CCD4}" dt="2025-01-08T14:46:44.374" v="3" actId="20577"/>
        <pc:sldMkLst>
          <pc:docMk/>
          <pc:sldMk cId="3945264366" sldId="1046"/>
        </pc:sldMkLst>
        <pc:spChg chg="mod">
          <ac:chgData name="Leonardo Chiariglione" userId="03ff1134-c2b7-4932-850d-6529216fed29" providerId="ADAL" clId="{B898A001-EE68-40D9-849E-43DFD5B4CCD4}" dt="2025-01-08T14:46:44.374" v="3" actId="20577"/>
          <ac:spMkLst>
            <pc:docMk/>
            <pc:sldMk cId="3945264366" sldId="1046"/>
            <ac:spMk id="4" creationId="{5DD2FF83-21CA-E11D-F8FA-D0EEC00DA6B2}"/>
          </ac:spMkLst>
        </pc:spChg>
      </pc:sldChg>
      <pc:sldChg chg="modSp add mod modAnim">
        <pc:chgData name="Leonardo Chiariglione" userId="03ff1134-c2b7-4932-850d-6529216fed29" providerId="ADAL" clId="{B898A001-EE68-40D9-849E-43DFD5B4CCD4}" dt="2025-01-08T14:56:27.639" v="117" actId="20577"/>
        <pc:sldMkLst>
          <pc:docMk/>
          <pc:sldMk cId="1986466659" sldId="2676"/>
        </pc:sldMkLst>
        <pc:spChg chg="mod">
          <ac:chgData name="Leonardo Chiariglione" userId="03ff1134-c2b7-4932-850d-6529216fed29" providerId="ADAL" clId="{B898A001-EE68-40D9-849E-43DFD5B4CCD4}" dt="2025-01-08T14:56:27.639" v="117" actId="20577"/>
          <ac:spMkLst>
            <pc:docMk/>
            <pc:sldMk cId="1986466659" sldId="2676"/>
            <ac:spMk id="9" creationId="{6CF3DA7D-9F51-8D5A-26D2-137CB93BA287}"/>
          </ac:spMkLst>
        </pc:spChg>
      </pc:sldChg>
      <pc:sldChg chg="modSp add mod">
        <pc:chgData name="Leonardo Chiariglione" userId="03ff1134-c2b7-4932-850d-6529216fed29" providerId="ADAL" clId="{B898A001-EE68-40D9-849E-43DFD5B4CCD4}" dt="2025-01-08T14:51:37.280" v="43" actId="20577"/>
        <pc:sldMkLst>
          <pc:docMk/>
          <pc:sldMk cId="3016014306" sldId="3111"/>
        </pc:sldMkLst>
        <pc:spChg chg="mod">
          <ac:chgData name="Leonardo Chiariglione" userId="03ff1134-c2b7-4932-850d-6529216fed29" providerId="ADAL" clId="{B898A001-EE68-40D9-849E-43DFD5B4CCD4}" dt="2025-01-08T14:51:37.280" v="43" actId="20577"/>
          <ac:spMkLst>
            <pc:docMk/>
            <pc:sldMk cId="3016014306" sldId="3111"/>
            <ac:spMk id="3" creationId="{9669ABC8-663B-0424-3C3A-D6DC44BADE02}"/>
          </ac:spMkLst>
        </pc:spChg>
      </pc:sldChg>
      <pc:sldChg chg="modSp add mod">
        <pc:chgData name="Leonardo Chiariglione" userId="03ff1134-c2b7-4932-850d-6529216fed29" providerId="ADAL" clId="{B898A001-EE68-40D9-849E-43DFD5B4CCD4}" dt="2025-01-08T14:52:08.599" v="51" actId="20577"/>
        <pc:sldMkLst>
          <pc:docMk/>
          <pc:sldMk cId="93949254" sldId="3113"/>
        </pc:sldMkLst>
        <pc:spChg chg="mod">
          <ac:chgData name="Leonardo Chiariglione" userId="03ff1134-c2b7-4932-850d-6529216fed29" providerId="ADAL" clId="{B898A001-EE68-40D9-849E-43DFD5B4CCD4}" dt="2025-01-08T14:52:08.599" v="51" actId="20577"/>
          <ac:spMkLst>
            <pc:docMk/>
            <pc:sldMk cId="93949254" sldId="3113"/>
            <ac:spMk id="3" creationId="{20D40ABD-D351-39A9-A0C0-9EA215F50C03}"/>
          </ac:spMkLst>
        </pc:spChg>
      </pc:sldChg>
      <pc:sldChg chg="add del">
        <pc:chgData name="Leonardo Chiariglione" userId="03ff1134-c2b7-4932-850d-6529216fed29" providerId="ADAL" clId="{B898A001-EE68-40D9-849E-43DFD5B4CCD4}" dt="2025-01-08T14:52:19.129" v="52" actId="47"/>
        <pc:sldMkLst>
          <pc:docMk/>
          <pc:sldMk cId="406511097" sldId="3114"/>
        </pc:sldMkLst>
      </pc:sldChg>
      <pc:sldChg chg="add del">
        <pc:chgData name="Leonardo Chiariglione" userId="03ff1134-c2b7-4932-850d-6529216fed29" providerId="ADAL" clId="{B898A001-EE68-40D9-849E-43DFD5B4CCD4}" dt="2025-01-08T14:52:30.766" v="53" actId="47"/>
        <pc:sldMkLst>
          <pc:docMk/>
          <pc:sldMk cId="3498540797" sldId="3115"/>
        </pc:sldMkLst>
      </pc:sldChg>
      <pc:sldChg chg="add del">
        <pc:chgData name="Leonardo Chiariglione" userId="03ff1134-c2b7-4932-850d-6529216fed29" providerId="ADAL" clId="{B898A001-EE68-40D9-849E-43DFD5B4CCD4}" dt="2025-01-08T14:52:44.700" v="54" actId="47"/>
        <pc:sldMkLst>
          <pc:docMk/>
          <pc:sldMk cId="1698283172" sldId="3116"/>
        </pc:sldMkLst>
      </pc:sldChg>
      <pc:sldChg chg="add del">
        <pc:chgData name="Leonardo Chiariglione" userId="03ff1134-c2b7-4932-850d-6529216fed29" providerId="ADAL" clId="{B898A001-EE68-40D9-849E-43DFD5B4CCD4}" dt="2025-01-08T14:52:48.089" v="55" actId="47"/>
        <pc:sldMkLst>
          <pc:docMk/>
          <pc:sldMk cId="1219992901" sldId="3117"/>
        </pc:sldMkLst>
      </pc:sldChg>
      <pc:sldChg chg="add del">
        <pc:chgData name="Leonardo Chiariglione" userId="03ff1134-c2b7-4932-850d-6529216fed29" providerId="ADAL" clId="{B898A001-EE68-40D9-849E-43DFD5B4CCD4}" dt="2025-01-08T14:52:51.321" v="56" actId="47"/>
        <pc:sldMkLst>
          <pc:docMk/>
          <pc:sldMk cId="1198257882" sldId="3118"/>
        </pc:sldMkLst>
      </pc:sldChg>
      <pc:sldChg chg="add del">
        <pc:chgData name="Leonardo Chiariglione" userId="03ff1134-c2b7-4932-850d-6529216fed29" providerId="ADAL" clId="{B898A001-EE68-40D9-849E-43DFD5B4CCD4}" dt="2025-01-08T14:52:52.219" v="57" actId="47"/>
        <pc:sldMkLst>
          <pc:docMk/>
          <pc:sldMk cId="2689357242" sldId="3119"/>
        </pc:sldMkLst>
      </pc:sldChg>
      <pc:sldChg chg="add del">
        <pc:chgData name="Leonardo Chiariglione" userId="03ff1134-c2b7-4932-850d-6529216fed29" providerId="ADAL" clId="{B898A001-EE68-40D9-849E-43DFD5B4CCD4}" dt="2025-01-08T14:52:53.904" v="58" actId="47"/>
        <pc:sldMkLst>
          <pc:docMk/>
          <pc:sldMk cId="741026878" sldId="3121"/>
        </pc:sldMkLst>
      </pc:sldChg>
      <pc:sldChg chg="modSp mod">
        <pc:chgData name="Leonardo Chiariglione" userId="03ff1134-c2b7-4932-850d-6529216fed29" providerId="ADAL" clId="{B898A001-EE68-40D9-849E-43DFD5B4CCD4}" dt="2025-01-08T15:57:09.347" v="186" actId="20577"/>
        <pc:sldMkLst>
          <pc:docMk/>
          <pc:sldMk cId="1997843023" sldId="3126"/>
        </pc:sldMkLst>
        <pc:spChg chg="mod">
          <ac:chgData name="Leonardo Chiariglione" userId="03ff1134-c2b7-4932-850d-6529216fed29" providerId="ADAL" clId="{B898A001-EE68-40D9-849E-43DFD5B4CCD4}" dt="2025-01-08T15:57:09.347" v="186" actId="20577"/>
          <ac:spMkLst>
            <pc:docMk/>
            <pc:sldMk cId="1997843023" sldId="3126"/>
            <ac:spMk id="2" creationId="{7AE4F796-65ED-4072-75F8-E421992C2BCA}"/>
          </ac:spMkLst>
        </pc:spChg>
      </pc:sldChg>
      <pc:sldChg chg="modSp mod">
        <pc:chgData name="Leonardo Chiariglione" userId="03ff1134-c2b7-4932-850d-6529216fed29" providerId="ADAL" clId="{B898A001-EE68-40D9-849E-43DFD5B4CCD4}" dt="2025-01-08T15:57:41.547" v="188" actId="20577"/>
        <pc:sldMkLst>
          <pc:docMk/>
          <pc:sldMk cId="1676234396" sldId="3453"/>
        </pc:sldMkLst>
        <pc:graphicFrameChg chg="modGraphic">
          <ac:chgData name="Leonardo Chiariglione" userId="03ff1134-c2b7-4932-850d-6529216fed29" providerId="ADAL" clId="{B898A001-EE68-40D9-849E-43DFD5B4CCD4}" dt="2025-01-08T15:57:41.547" v="188" actId="20577"/>
          <ac:graphicFrameMkLst>
            <pc:docMk/>
            <pc:sldMk cId="1676234396" sldId="3453"/>
            <ac:graphicFrameMk id="6" creationId="{F74192AD-B0B6-6C72-5483-D4F70F3DD69A}"/>
          </ac:graphicFrameMkLst>
        </pc:graphicFrameChg>
      </pc:sldChg>
      <pc:sldChg chg="addSp delSp modSp new mod modClrScheme chgLayout">
        <pc:chgData name="Leonardo Chiariglione" userId="03ff1134-c2b7-4932-850d-6529216fed29" providerId="ADAL" clId="{B898A001-EE68-40D9-849E-43DFD5B4CCD4}" dt="2025-01-08T14:54:13.066" v="92" actId="20577"/>
        <pc:sldMkLst>
          <pc:docMk/>
          <pc:sldMk cId="485871513" sldId="3456"/>
        </pc:sldMkLst>
        <pc:spChg chg="del mod ord">
          <ac:chgData name="Leonardo Chiariglione" userId="03ff1134-c2b7-4932-850d-6529216fed29" providerId="ADAL" clId="{B898A001-EE68-40D9-849E-43DFD5B4CCD4}" dt="2025-01-08T14:53:51.292" v="60" actId="700"/>
          <ac:spMkLst>
            <pc:docMk/>
            <pc:sldMk cId="485871513" sldId="3456"/>
            <ac:spMk id="2" creationId="{0CB00405-B475-D96E-DE76-EE7290625214}"/>
          </ac:spMkLst>
        </pc:spChg>
        <pc:spChg chg="del mod ord">
          <ac:chgData name="Leonardo Chiariglione" userId="03ff1134-c2b7-4932-850d-6529216fed29" providerId="ADAL" clId="{B898A001-EE68-40D9-849E-43DFD5B4CCD4}" dt="2025-01-08T14:53:51.292" v="60" actId="700"/>
          <ac:spMkLst>
            <pc:docMk/>
            <pc:sldMk cId="485871513" sldId="3456"/>
            <ac:spMk id="3" creationId="{CA12B554-45C9-72D0-0B75-54EB207DEC1B}"/>
          </ac:spMkLst>
        </pc:spChg>
        <pc:spChg chg="del">
          <ac:chgData name="Leonardo Chiariglione" userId="03ff1134-c2b7-4932-850d-6529216fed29" providerId="ADAL" clId="{B898A001-EE68-40D9-849E-43DFD5B4CCD4}" dt="2025-01-08T14:53:51.292" v="60" actId="700"/>
          <ac:spMkLst>
            <pc:docMk/>
            <pc:sldMk cId="485871513" sldId="3456"/>
            <ac:spMk id="4" creationId="{1FF3FD2C-7F4B-A67E-8215-CB26F28E949B}"/>
          </ac:spMkLst>
        </pc:spChg>
        <pc:spChg chg="mod ord">
          <ac:chgData name="Leonardo Chiariglione" userId="03ff1134-c2b7-4932-850d-6529216fed29" providerId="ADAL" clId="{B898A001-EE68-40D9-849E-43DFD5B4CCD4}" dt="2025-01-08T14:53:51.292" v="60" actId="700"/>
          <ac:spMkLst>
            <pc:docMk/>
            <pc:sldMk cId="485871513" sldId="3456"/>
            <ac:spMk id="5" creationId="{4B07A19C-48F2-9531-3465-87CB9E04AA0A}"/>
          </ac:spMkLst>
        </pc:spChg>
        <pc:spChg chg="mod ord">
          <ac:chgData name="Leonardo Chiariglione" userId="03ff1134-c2b7-4932-850d-6529216fed29" providerId="ADAL" clId="{B898A001-EE68-40D9-849E-43DFD5B4CCD4}" dt="2025-01-08T14:53:51.292" v="60" actId="700"/>
          <ac:spMkLst>
            <pc:docMk/>
            <pc:sldMk cId="485871513" sldId="3456"/>
            <ac:spMk id="6" creationId="{8224E8DE-CFFA-F49B-CEC9-D506F154B653}"/>
          </ac:spMkLst>
        </pc:spChg>
        <pc:spChg chg="add mod ord">
          <ac:chgData name="Leonardo Chiariglione" userId="03ff1134-c2b7-4932-850d-6529216fed29" providerId="ADAL" clId="{B898A001-EE68-40D9-849E-43DFD5B4CCD4}" dt="2025-01-08T14:54:13.066" v="92" actId="20577"/>
          <ac:spMkLst>
            <pc:docMk/>
            <pc:sldMk cId="485871513" sldId="3456"/>
            <ac:spMk id="7" creationId="{27E7BD02-345B-2707-AAC8-59BE9B3C6B87}"/>
          </ac:spMkLst>
        </pc:spChg>
        <pc:spChg chg="add mod ord">
          <ac:chgData name="Leonardo Chiariglione" userId="03ff1134-c2b7-4932-850d-6529216fed29" providerId="ADAL" clId="{B898A001-EE68-40D9-849E-43DFD5B4CCD4}" dt="2025-01-08T14:53:51.292" v="60" actId="700"/>
          <ac:spMkLst>
            <pc:docMk/>
            <pc:sldMk cId="485871513" sldId="3456"/>
            <ac:spMk id="8" creationId="{18B2D1C3-6918-1EA6-D29A-84E59D088B1F}"/>
          </ac:spMkLst>
        </pc:spChg>
      </pc:sldChg>
      <pc:sldChg chg="addSp delSp modSp new mod modClrScheme chgLayout">
        <pc:chgData name="Leonardo Chiariglione" userId="03ff1134-c2b7-4932-850d-6529216fed29" providerId="ADAL" clId="{B898A001-EE68-40D9-849E-43DFD5B4CCD4}" dt="2025-01-08T14:56:57.931" v="129" actId="20577"/>
        <pc:sldMkLst>
          <pc:docMk/>
          <pc:sldMk cId="219938659" sldId="3457"/>
        </pc:sldMkLst>
        <pc:spChg chg="del mod ord">
          <ac:chgData name="Leonardo Chiariglione" userId="03ff1134-c2b7-4932-850d-6529216fed29" providerId="ADAL" clId="{B898A001-EE68-40D9-849E-43DFD5B4CCD4}" dt="2025-01-08T14:56:48.529" v="119" actId="700"/>
          <ac:spMkLst>
            <pc:docMk/>
            <pc:sldMk cId="219938659" sldId="3457"/>
            <ac:spMk id="2" creationId="{B987DA80-F5E9-F029-8666-2F504D90332D}"/>
          </ac:spMkLst>
        </pc:spChg>
        <pc:spChg chg="del mod ord">
          <ac:chgData name="Leonardo Chiariglione" userId="03ff1134-c2b7-4932-850d-6529216fed29" providerId="ADAL" clId="{B898A001-EE68-40D9-849E-43DFD5B4CCD4}" dt="2025-01-08T14:56:48.529" v="119" actId="700"/>
          <ac:spMkLst>
            <pc:docMk/>
            <pc:sldMk cId="219938659" sldId="3457"/>
            <ac:spMk id="3" creationId="{C0C4E081-D9F6-71CA-2533-D141683F6149}"/>
          </ac:spMkLst>
        </pc:spChg>
        <pc:spChg chg="mod ord">
          <ac:chgData name="Leonardo Chiariglione" userId="03ff1134-c2b7-4932-850d-6529216fed29" providerId="ADAL" clId="{B898A001-EE68-40D9-849E-43DFD5B4CCD4}" dt="2025-01-08T14:56:48.529" v="119" actId="700"/>
          <ac:spMkLst>
            <pc:docMk/>
            <pc:sldMk cId="219938659" sldId="3457"/>
            <ac:spMk id="4" creationId="{2E72CA9A-3088-536F-BB23-5248C7DE39E7}"/>
          </ac:spMkLst>
        </pc:spChg>
        <pc:spChg chg="mod ord">
          <ac:chgData name="Leonardo Chiariglione" userId="03ff1134-c2b7-4932-850d-6529216fed29" providerId="ADAL" clId="{B898A001-EE68-40D9-849E-43DFD5B4CCD4}" dt="2025-01-08T14:56:48.529" v="119" actId="700"/>
          <ac:spMkLst>
            <pc:docMk/>
            <pc:sldMk cId="219938659" sldId="3457"/>
            <ac:spMk id="5" creationId="{B25ED602-D136-F116-E367-550F2365D313}"/>
          </ac:spMkLst>
        </pc:spChg>
        <pc:spChg chg="add mod ord">
          <ac:chgData name="Leonardo Chiariglione" userId="03ff1134-c2b7-4932-850d-6529216fed29" providerId="ADAL" clId="{B898A001-EE68-40D9-849E-43DFD5B4CCD4}" dt="2025-01-08T14:56:57.931" v="129" actId="20577"/>
          <ac:spMkLst>
            <pc:docMk/>
            <pc:sldMk cId="219938659" sldId="3457"/>
            <ac:spMk id="6" creationId="{EB819C66-E5EC-8094-2D99-C2E3D4DC8216}"/>
          </ac:spMkLst>
        </pc:spChg>
        <pc:spChg chg="add mod ord">
          <ac:chgData name="Leonardo Chiariglione" userId="03ff1134-c2b7-4932-850d-6529216fed29" providerId="ADAL" clId="{B898A001-EE68-40D9-849E-43DFD5B4CCD4}" dt="2025-01-08T14:56:48.529" v="119" actId="700"/>
          <ac:spMkLst>
            <pc:docMk/>
            <pc:sldMk cId="219938659" sldId="3457"/>
            <ac:spMk id="7" creationId="{93B3374C-DD3E-47D9-A44D-A4FD38DCA33E}"/>
          </ac:spMkLst>
        </pc:spChg>
      </pc:sldChg>
      <pc:sldChg chg="addSp delSp modSp new mod ord modClrScheme chgLayout">
        <pc:chgData name="Leonardo Chiariglione" userId="03ff1134-c2b7-4932-850d-6529216fed29" providerId="ADAL" clId="{B898A001-EE68-40D9-849E-43DFD5B4CCD4}" dt="2025-01-08T14:57:58.347" v="169"/>
        <pc:sldMkLst>
          <pc:docMk/>
          <pc:sldMk cId="2392321054" sldId="3458"/>
        </pc:sldMkLst>
        <pc:spChg chg="del mod ord">
          <ac:chgData name="Leonardo Chiariglione" userId="03ff1134-c2b7-4932-850d-6529216fed29" providerId="ADAL" clId="{B898A001-EE68-40D9-849E-43DFD5B4CCD4}" dt="2025-01-08T14:57:23.741" v="131" actId="700"/>
          <ac:spMkLst>
            <pc:docMk/>
            <pc:sldMk cId="2392321054" sldId="3458"/>
            <ac:spMk id="2" creationId="{9443BF2C-6201-0817-CC98-2ABEC00A6EF7}"/>
          </ac:spMkLst>
        </pc:spChg>
        <pc:spChg chg="del mod ord">
          <ac:chgData name="Leonardo Chiariglione" userId="03ff1134-c2b7-4932-850d-6529216fed29" providerId="ADAL" clId="{B898A001-EE68-40D9-849E-43DFD5B4CCD4}" dt="2025-01-08T14:57:23.741" v="131" actId="700"/>
          <ac:spMkLst>
            <pc:docMk/>
            <pc:sldMk cId="2392321054" sldId="3458"/>
            <ac:spMk id="3" creationId="{A3ACFE74-6EDC-C99C-EE4E-66C38BA6DD51}"/>
          </ac:spMkLst>
        </pc:spChg>
        <pc:spChg chg="mod ord">
          <ac:chgData name="Leonardo Chiariglione" userId="03ff1134-c2b7-4932-850d-6529216fed29" providerId="ADAL" clId="{B898A001-EE68-40D9-849E-43DFD5B4CCD4}" dt="2025-01-08T14:57:23.741" v="131" actId="700"/>
          <ac:spMkLst>
            <pc:docMk/>
            <pc:sldMk cId="2392321054" sldId="3458"/>
            <ac:spMk id="4" creationId="{0BC2CBD4-8640-57D8-470F-BBFAFE1D515D}"/>
          </ac:spMkLst>
        </pc:spChg>
        <pc:spChg chg="mod ord">
          <ac:chgData name="Leonardo Chiariglione" userId="03ff1134-c2b7-4932-850d-6529216fed29" providerId="ADAL" clId="{B898A001-EE68-40D9-849E-43DFD5B4CCD4}" dt="2025-01-08T14:57:23.741" v="131" actId="700"/>
          <ac:spMkLst>
            <pc:docMk/>
            <pc:sldMk cId="2392321054" sldId="3458"/>
            <ac:spMk id="5" creationId="{BFE0F3D5-25C5-C692-1948-D6BBD80A7CCF}"/>
          </ac:spMkLst>
        </pc:spChg>
        <pc:spChg chg="add mod ord">
          <ac:chgData name="Leonardo Chiariglione" userId="03ff1134-c2b7-4932-850d-6529216fed29" providerId="ADAL" clId="{B898A001-EE68-40D9-849E-43DFD5B4CCD4}" dt="2025-01-08T14:57:47.416" v="167" actId="20577"/>
          <ac:spMkLst>
            <pc:docMk/>
            <pc:sldMk cId="2392321054" sldId="3458"/>
            <ac:spMk id="6" creationId="{495ADDC7-2AB9-D150-6616-B4B9DEC57C83}"/>
          </ac:spMkLst>
        </pc:spChg>
        <pc:spChg chg="add mod ord">
          <ac:chgData name="Leonardo Chiariglione" userId="03ff1134-c2b7-4932-850d-6529216fed29" providerId="ADAL" clId="{B898A001-EE68-40D9-849E-43DFD5B4CCD4}" dt="2025-01-08T14:57:23.741" v="131" actId="700"/>
          <ac:spMkLst>
            <pc:docMk/>
            <pc:sldMk cId="2392321054" sldId="3458"/>
            <ac:spMk id="7" creationId="{932C01CA-820D-9C51-2A2F-069E0627EE05}"/>
          </ac:spMkLst>
        </pc:spChg>
      </pc:sldChg>
    </pc:docChg>
  </pc:docChgLst>
  <pc:docChgLst>
    <pc:chgData name="Leonardo Chiariglione" userId="03ff1134-c2b7-4932-850d-6529216fed29" providerId="ADAL" clId="{7FF4BE93-3803-4058-B9E3-2CF8B695195B}"/>
    <pc:docChg chg="custSel modSld">
      <pc:chgData name="Leonardo Chiariglione" userId="03ff1134-c2b7-4932-850d-6529216fed29" providerId="ADAL" clId="{7FF4BE93-3803-4058-B9E3-2CF8B695195B}" dt="2025-01-06T14:24:21.302" v="104" actId="20577"/>
      <pc:docMkLst>
        <pc:docMk/>
      </pc:docMkLst>
      <pc:sldChg chg="delSp mod">
        <pc:chgData name="Leonardo Chiariglione" userId="03ff1134-c2b7-4932-850d-6529216fed29" providerId="ADAL" clId="{7FF4BE93-3803-4058-B9E3-2CF8B695195B}" dt="2025-01-06T14:06:01.051" v="0" actId="478"/>
        <pc:sldMkLst>
          <pc:docMk/>
          <pc:sldMk cId="3945264366" sldId="1046"/>
        </pc:sldMkLst>
      </pc:sldChg>
      <pc:sldChg chg="modSp mod">
        <pc:chgData name="Leonardo Chiariglione" userId="03ff1134-c2b7-4932-850d-6529216fed29" providerId="ADAL" clId="{7FF4BE93-3803-4058-B9E3-2CF8B695195B}" dt="2025-01-06T14:14:49.508" v="6" actId="27636"/>
        <pc:sldMkLst>
          <pc:docMk/>
          <pc:sldMk cId="582999081" sldId="1424"/>
        </pc:sldMkLst>
        <pc:spChg chg="mod">
          <ac:chgData name="Leonardo Chiariglione" userId="03ff1134-c2b7-4932-850d-6529216fed29" providerId="ADAL" clId="{7FF4BE93-3803-4058-B9E3-2CF8B695195B}" dt="2025-01-06T14:14:49.508" v="6" actId="27636"/>
          <ac:spMkLst>
            <pc:docMk/>
            <pc:sldMk cId="582999081" sldId="1424"/>
            <ac:spMk id="8" creationId="{7AA77FA3-19FD-4F29-8F1B-6C453A66DC39}"/>
          </ac:spMkLst>
        </pc:spChg>
      </pc:sldChg>
      <pc:sldChg chg="modSp mod">
        <pc:chgData name="Leonardo Chiariglione" userId="03ff1134-c2b7-4932-850d-6529216fed29" providerId="ADAL" clId="{7FF4BE93-3803-4058-B9E3-2CF8B695195B}" dt="2025-01-06T14:19:45.824" v="16" actId="14100"/>
        <pc:sldMkLst>
          <pc:docMk/>
          <pc:sldMk cId="425845587" sldId="3454"/>
        </pc:sldMkLst>
        <pc:spChg chg="mod">
          <ac:chgData name="Leonardo Chiariglione" userId="03ff1134-c2b7-4932-850d-6529216fed29" providerId="ADAL" clId="{7FF4BE93-3803-4058-B9E3-2CF8B695195B}" dt="2025-01-06T14:19:45.824" v="16" actId="14100"/>
          <ac:spMkLst>
            <pc:docMk/>
            <pc:sldMk cId="425845587" sldId="3454"/>
            <ac:spMk id="3" creationId="{3B37B257-ADA4-F0B1-0647-7BF03C04FCA1}"/>
          </ac:spMkLst>
        </pc:spChg>
        <pc:spChg chg="mod">
          <ac:chgData name="Leonardo Chiariglione" userId="03ff1134-c2b7-4932-850d-6529216fed29" providerId="ADAL" clId="{7FF4BE93-3803-4058-B9E3-2CF8B695195B}" dt="2025-01-06T14:19:45.824" v="16" actId="14100"/>
          <ac:spMkLst>
            <pc:docMk/>
            <pc:sldMk cId="425845587" sldId="3454"/>
            <ac:spMk id="5" creationId="{D9581A8D-B5C7-1C5A-50A8-D19DBB9EB98D}"/>
          </ac:spMkLst>
        </pc:spChg>
      </pc:sldChg>
      <pc:sldChg chg="modSp mod">
        <pc:chgData name="Leonardo Chiariglione" userId="03ff1134-c2b7-4932-850d-6529216fed29" providerId="ADAL" clId="{7FF4BE93-3803-4058-B9E3-2CF8B695195B}" dt="2025-01-06T14:24:21.302" v="104" actId="20577"/>
        <pc:sldMkLst>
          <pc:docMk/>
          <pc:sldMk cId="1678012153" sldId="3455"/>
        </pc:sldMkLst>
        <pc:spChg chg="mod">
          <ac:chgData name="Leonardo Chiariglione" userId="03ff1134-c2b7-4932-850d-6529216fed29" providerId="ADAL" clId="{7FF4BE93-3803-4058-B9E3-2CF8B695195B}" dt="2025-01-06T14:15:40.578" v="15"/>
          <ac:spMkLst>
            <pc:docMk/>
            <pc:sldMk cId="1678012153" sldId="3455"/>
            <ac:spMk id="3" creationId="{1D30DD0E-CF6C-0A38-0975-666860B2147B}"/>
          </ac:spMkLst>
        </pc:spChg>
        <pc:spChg chg="mod">
          <ac:chgData name="Leonardo Chiariglione" userId="03ff1134-c2b7-4932-850d-6529216fed29" providerId="ADAL" clId="{7FF4BE93-3803-4058-B9E3-2CF8B695195B}" dt="2025-01-06T14:24:21.302" v="104" actId="20577"/>
          <ac:spMkLst>
            <pc:docMk/>
            <pc:sldMk cId="1678012153" sldId="3455"/>
            <ac:spMk id="4" creationId="{A07745EA-F5EA-FF10-E834-906C4907F1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08/01/2025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7A9E7-FEC4-44CE-996C-D46F21CEDDAE}" type="slidenum">
              <a:rPr lang="it-IT" smtClean="0"/>
              <a:t>6</a:t>
            </a:fld>
            <a:endParaRPr lang="it-IT"/>
          </a:p>
        </p:txBody>
      </p:sp>
    </p:spTree>
    <p:extLst>
      <p:ext uri="{BB962C8B-B14F-4D97-AF65-F5344CB8AC3E}">
        <p14:creationId xmlns:p14="http://schemas.microsoft.com/office/powerpoint/2010/main" val="329253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7</a:t>
            </a:fld>
            <a:endParaRPr lang="en-GB"/>
          </a:p>
        </p:txBody>
      </p:sp>
    </p:spTree>
    <p:extLst>
      <p:ext uri="{BB962C8B-B14F-4D97-AF65-F5344CB8AC3E}">
        <p14:creationId xmlns:p14="http://schemas.microsoft.com/office/powerpoint/2010/main" val="205687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5" name="PlaceHolder 1"/>
          <p:cNvSpPr>
            <a:spLocks noGrp="1" noRot="1" noChangeAspect="1"/>
          </p:cNvSpPr>
          <p:nvPr>
            <p:ph type="sldImg"/>
          </p:nvPr>
        </p:nvSpPr>
        <p:spPr>
          <a:xfrm>
            <a:off x="685800" y="1143000"/>
            <a:ext cx="5486400" cy="3086100"/>
          </a:xfrm>
          <a:prstGeom prst="rect">
            <a:avLst/>
          </a:prstGeom>
          <a:ln w="0">
            <a:noFill/>
          </a:ln>
        </p:spPr>
      </p:sp>
      <p:sp>
        <p:nvSpPr>
          <p:cNvPr id="530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it-IT" sz="2000" b="0" strike="noStrike" spc="-1">
              <a:latin typeface="Arial"/>
            </a:endParaRPr>
          </a:p>
        </p:txBody>
      </p:sp>
      <p:sp>
        <p:nvSpPr>
          <p:cNvPr id="5307"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buNone/>
            </a:pPr>
            <a:fld id="{D731FCAA-4F38-4854-A2AA-FABAEDD3FF83}" type="slidenum">
              <a:rPr lang="it-IT" sz="1200" b="0" strike="noStrike" spc="-1">
                <a:latin typeface="Times New Roman"/>
              </a:rPr>
              <a:t>12</a:t>
            </a:fld>
            <a:endParaRPr lang="it-IT"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760F5-5C48-837F-92E0-203E821B894E}"/>
            </a:ext>
          </a:extLst>
        </p:cNvPr>
        <p:cNvGrpSpPr/>
        <p:nvPr/>
      </p:nvGrpSpPr>
      <p:grpSpPr>
        <a:xfrm>
          <a:off x="0" y="0"/>
          <a:ext cx="0" cy="0"/>
          <a:chOff x="0" y="0"/>
          <a:chExt cx="0" cy="0"/>
        </a:xfrm>
      </p:grpSpPr>
      <p:sp>
        <p:nvSpPr>
          <p:cNvPr id="5305" name="PlaceHolder 1">
            <a:extLst>
              <a:ext uri="{FF2B5EF4-FFF2-40B4-BE49-F238E27FC236}">
                <a16:creationId xmlns:a16="http://schemas.microsoft.com/office/drawing/2014/main" id="{B723325E-3FCD-2726-CE99-06AA93A4B23A}"/>
              </a:ext>
            </a:extLst>
          </p:cNvPr>
          <p:cNvSpPr>
            <a:spLocks noGrp="1" noRot="1" noChangeAspect="1"/>
          </p:cNvSpPr>
          <p:nvPr>
            <p:ph type="sldImg"/>
          </p:nvPr>
        </p:nvSpPr>
        <p:spPr>
          <a:xfrm>
            <a:off x="685800" y="1143000"/>
            <a:ext cx="5486400" cy="3086100"/>
          </a:xfrm>
          <a:prstGeom prst="rect">
            <a:avLst/>
          </a:prstGeom>
          <a:ln w="0">
            <a:noFill/>
          </a:ln>
        </p:spPr>
      </p:sp>
      <p:sp>
        <p:nvSpPr>
          <p:cNvPr id="5306" name="PlaceHolder 2">
            <a:extLst>
              <a:ext uri="{FF2B5EF4-FFF2-40B4-BE49-F238E27FC236}">
                <a16:creationId xmlns:a16="http://schemas.microsoft.com/office/drawing/2014/main" id="{8A661558-C68F-654F-DC1F-2BFF3BA4CBA9}"/>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it-IT" sz="2000" b="0" strike="noStrike" spc="-1">
              <a:latin typeface="Arial"/>
            </a:endParaRPr>
          </a:p>
        </p:txBody>
      </p:sp>
      <p:sp>
        <p:nvSpPr>
          <p:cNvPr id="5307" name="PlaceHolder 3">
            <a:extLst>
              <a:ext uri="{FF2B5EF4-FFF2-40B4-BE49-F238E27FC236}">
                <a16:creationId xmlns:a16="http://schemas.microsoft.com/office/drawing/2014/main" id="{18E6CD7A-6F71-AD78-7A26-41B130B42F16}"/>
              </a:ext>
            </a:extLst>
          </p:cNvPr>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buNone/>
            </a:pPr>
            <a:fld id="{D731FCAA-4F38-4854-A2AA-FABAEDD3FF83}" type="slidenum">
              <a:rPr lang="it-IT" sz="1200" b="0" strike="noStrike" spc="-1">
                <a:latin typeface="Times New Roman"/>
              </a:rPr>
              <a:t>16</a:t>
            </a:fld>
            <a:endParaRPr lang="it-IT" sz="1200" b="0" strike="noStrike" spc="-1">
              <a:latin typeface="Times New Roman"/>
            </a:endParaRPr>
          </a:p>
        </p:txBody>
      </p:sp>
    </p:spTree>
    <p:extLst>
      <p:ext uri="{BB962C8B-B14F-4D97-AF65-F5344CB8AC3E}">
        <p14:creationId xmlns:p14="http://schemas.microsoft.com/office/powerpoint/2010/main" val="2948847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8-Jan-25</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8-Jan-25</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8-Jan-25</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8-Jan-25</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8-Jan-25</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Tree>
    <p:extLst>
      <p:ext uri="{BB962C8B-B14F-4D97-AF65-F5344CB8AC3E}">
        <p14:creationId xmlns:p14="http://schemas.microsoft.com/office/powerpoint/2010/main" val="13536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8-Jan-25</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303299"/>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774678"/>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8-Jan-25</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8-Jan-25</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8-Jan-25</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8-Jan-25</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8-Jan-25</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8-Jan-25</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8-Jan-25</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8-Jan-25</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 id="2147483665" r:id="rId14"/>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s://mpai.communitystandards/mpai-evc/ufv/v.1" TargetMode="External"/><Relationship Id="rId4" Type="http://schemas.openxmlformats.org/officeDocument/2006/relationships/hyperlink" Target="https://mpai.community/standards/mpai-cui/v2-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pai.community/about/the-mpai-patent-polic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3"/>
            <a:ext cx="9360883" cy="1068293"/>
          </a:xfrm>
        </p:spPr>
        <p:txBody>
          <a:bodyPr>
            <a:normAutofit fontScale="90000"/>
          </a:bodyPr>
          <a:lstStyle/>
          <a:p>
            <a:r>
              <a:rPr lang="en-GB" dirty="0">
                <a:solidFill>
                  <a:schemeClr val="tx1"/>
                </a:solidFill>
                <a:latin typeface="Calibri" panose="020F0502020204030204" pitchFamily="34" charset="0"/>
                <a:cs typeface="Calibri" panose="020F0502020204030204" pitchFamily="34" charset="0"/>
              </a:rPr>
              <a:t>Call for Technologies: Compression and Understanding of Industrial data</a:t>
            </a: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124979" y="4401327"/>
            <a:ext cx="8617785"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24979" y="4401327"/>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Guido Perboli</a:t>
            </a:r>
          </a:p>
          <a:p>
            <a:r>
              <a:rPr lang="en-US" dirty="0">
                <a:latin typeface="Calibri" panose="020F0502020204030204" pitchFamily="34" charset="0"/>
                <a:ea typeface="Calibri" panose="020F0502020204030204" pitchFamily="34" charset="0"/>
                <a:cs typeface="Calibri" panose="020F0502020204030204" pitchFamily="34" charset="0"/>
              </a:rPr>
              <a:t>2025/01/08 T15:00 UTC</a:t>
            </a: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8-Jan-25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5ADDC7-2AB9-D150-6616-B4B9DEC57C83}"/>
              </a:ext>
            </a:extLst>
          </p:cNvPr>
          <p:cNvSpPr>
            <a:spLocks noGrp="1"/>
          </p:cNvSpPr>
          <p:nvPr>
            <p:ph type="title"/>
          </p:nvPr>
        </p:nvSpPr>
        <p:spPr/>
        <p:txBody>
          <a:bodyPr/>
          <a:lstStyle/>
          <a:p>
            <a:r>
              <a:rPr lang="en-GB" dirty="0"/>
              <a:t>About Company Performance Prediction</a:t>
            </a:r>
          </a:p>
        </p:txBody>
      </p:sp>
      <p:sp>
        <p:nvSpPr>
          <p:cNvPr id="7" name="Text Placeholder 6">
            <a:extLst>
              <a:ext uri="{FF2B5EF4-FFF2-40B4-BE49-F238E27FC236}">
                <a16:creationId xmlns:a16="http://schemas.microsoft.com/office/drawing/2014/main" id="{932C01CA-820D-9C51-2A2F-069E0627EE05}"/>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0BC2CBD4-8640-57D8-470F-BBFAFE1D515D}"/>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BFE0F3D5-25C5-C692-1948-D6BBD80A7CC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9232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CC99-CDC1-2D64-1718-F1B3961494BB}"/>
              </a:ext>
            </a:extLst>
          </p:cNvPr>
          <p:cNvSpPr>
            <a:spLocks noGrp="1"/>
          </p:cNvSpPr>
          <p:nvPr>
            <p:ph type="title"/>
          </p:nvPr>
        </p:nvSpPr>
        <p:spPr/>
        <p:txBody>
          <a:bodyPr/>
          <a:lstStyle/>
          <a:p>
            <a:r>
              <a:rPr lang="en-GB" dirty="0"/>
              <a:t>Predicting a company’s future (version 1)</a:t>
            </a:r>
          </a:p>
        </p:txBody>
      </p:sp>
      <p:sp>
        <p:nvSpPr>
          <p:cNvPr id="3" name="Content Placeholder 2">
            <a:extLst>
              <a:ext uri="{FF2B5EF4-FFF2-40B4-BE49-F238E27FC236}">
                <a16:creationId xmlns:a16="http://schemas.microsoft.com/office/drawing/2014/main" id="{766B2A6D-160E-D6AC-1E9B-7519A318D7B0}"/>
              </a:ext>
            </a:extLst>
          </p:cNvPr>
          <p:cNvSpPr>
            <a:spLocks noGrp="1"/>
          </p:cNvSpPr>
          <p:nvPr>
            <p:ph idx="1"/>
          </p:nvPr>
        </p:nvSpPr>
        <p:spPr/>
        <p:txBody>
          <a:bodyPr>
            <a:normAutofit lnSpcReduction="10000"/>
          </a:bodyPr>
          <a:lstStyle/>
          <a:p>
            <a:r>
              <a:rPr lang="en-GB" dirty="0">
                <a:effectLst/>
                <a:ea typeface="Calibri" panose="020F0502020204030204" pitchFamily="34" charset="0"/>
              </a:rPr>
              <a:t>Define a prediction horizon.</a:t>
            </a:r>
          </a:p>
          <a:p>
            <a:r>
              <a:rPr lang="en-GB" dirty="0">
                <a:effectLst/>
                <a:ea typeface="Calibri" panose="020F0502020204030204" pitchFamily="34" charset="0"/>
              </a:rPr>
              <a:t>Start from Governance Data, Financial Data and company-assessed Risks.</a:t>
            </a:r>
          </a:p>
          <a:p>
            <a:r>
              <a:rPr lang="en-GB" dirty="0">
                <a:ea typeface="Calibri" panose="020F0502020204030204" pitchFamily="34" charset="0"/>
              </a:rPr>
              <a:t>Compute standard Descriptors from Governance and Financial Data.</a:t>
            </a:r>
          </a:p>
          <a:p>
            <a:r>
              <a:rPr lang="en-GB" dirty="0">
                <a:effectLst/>
                <a:ea typeface="Calibri" panose="020F0502020204030204" pitchFamily="34" charset="0"/>
              </a:rPr>
              <a:t>Convert Risks into a Risk matrix.</a:t>
            </a:r>
          </a:p>
          <a:p>
            <a:r>
              <a:rPr lang="en-GB" dirty="0">
                <a:ea typeface="Calibri" panose="020F0502020204030204" pitchFamily="34" charset="0"/>
              </a:rPr>
              <a:t>Pass the Descriptors to a Neural Network to produce measures of company performance:</a:t>
            </a:r>
          </a:p>
          <a:p>
            <a:pPr lvl="1"/>
            <a:r>
              <a:rPr lang="en-GB" dirty="0">
                <a:ea typeface="Calibri" panose="020F0502020204030204" pitchFamily="34" charset="0"/>
              </a:rPr>
              <a:t>Organisation index</a:t>
            </a:r>
          </a:p>
          <a:p>
            <a:pPr lvl="1"/>
            <a:r>
              <a:rPr lang="en-GB" dirty="0">
                <a:effectLst/>
                <a:ea typeface="Calibri" panose="020F0502020204030204" pitchFamily="34" charset="0"/>
              </a:rPr>
              <a:t>Default probability</a:t>
            </a:r>
          </a:p>
          <a:p>
            <a:r>
              <a:rPr lang="en-GB" dirty="0">
                <a:effectLst/>
                <a:ea typeface="Calibri" panose="020F0502020204030204" pitchFamily="34" charset="0"/>
              </a:rPr>
              <a:t>Perturb the default probability with Risk Matrix to obtain Discontinuity Probability.</a:t>
            </a:r>
          </a:p>
        </p:txBody>
      </p:sp>
      <p:sp>
        <p:nvSpPr>
          <p:cNvPr id="4" name="Date Placeholder 3">
            <a:extLst>
              <a:ext uri="{FF2B5EF4-FFF2-40B4-BE49-F238E27FC236}">
                <a16:creationId xmlns:a16="http://schemas.microsoft.com/office/drawing/2014/main" id="{89747982-BC5A-D159-5611-4BEC67BE3564}"/>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3907865B-6695-F4AB-94BC-83B4983267C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87906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9">
            <a:extLst>
              <a:ext uri="{FF2B5EF4-FFF2-40B4-BE49-F238E27FC236}">
                <a16:creationId xmlns:a16="http://schemas.microsoft.com/office/drawing/2014/main" id="{8383BA41-9564-9AD5-E055-C24B1EE8FEB2}"/>
              </a:ext>
            </a:extLst>
          </p:cNvPr>
          <p:cNvSpPr/>
          <p:nvPr/>
        </p:nvSpPr>
        <p:spPr>
          <a:xfrm>
            <a:off x="2847290" y="1790866"/>
            <a:ext cx="7238465" cy="293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2578" name="Rectangle 141"/>
          <p:cNvSpPr/>
          <p:nvPr/>
        </p:nvSpPr>
        <p:spPr>
          <a:xfrm>
            <a:off x="399600" y="4939066"/>
            <a:ext cx="9707400" cy="52236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Controller</a:t>
            </a:r>
            <a:endParaRPr lang="it-IT" sz="1800" b="0" strike="noStrike" spc="-1">
              <a:latin typeface="Arial"/>
            </a:endParaRPr>
          </a:p>
        </p:txBody>
      </p:sp>
      <p:sp>
        <p:nvSpPr>
          <p:cNvPr id="2579" name="Straight Connector 142"/>
          <p:cNvSpPr/>
          <p:nvPr/>
        </p:nvSpPr>
        <p:spPr>
          <a:xfrm>
            <a:off x="375840" y="4835386"/>
            <a:ext cx="97279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0" name="Rectangle 148"/>
          <p:cNvSpPr/>
          <p:nvPr/>
        </p:nvSpPr>
        <p:spPr>
          <a:xfrm>
            <a:off x="2730240" y="5718826"/>
            <a:ext cx="172512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Communication</a:t>
            </a:r>
            <a:endParaRPr lang="it-IT" sz="1800" b="0" strike="noStrike" spc="-1">
              <a:latin typeface="Arial"/>
            </a:endParaRPr>
          </a:p>
        </p:txBody>
      </p:sp>
      <p:sp>
        <p:nvSpPr>
          <p:cNvPr id="2581" name="Straight Connector 149"/>
          <p:cNvSpPr/>
          <p:nvPr/>
        </p:nvSpPr>
        <p:spPr>
          <a:xfrm>
            <a:off x="2699640" y="5593906"/>
            <a:ext cx="175644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2" name="Rectangle 150"/>
          <p:cNvSpPr/>
          <p:nvPr/>
        </p:nvSpPr>
        <p:spPr>
          <a:xfrm>
            <a:off x="6017400" y="5714506"/>
            <a:ext cx="180684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2583" name="Rectangle 38"/>
          <p:cNvSpPr/>
          <p:nvPr/>
        </p:nvSpPr>
        <p:spPr>
          <a:xfrm>
            <a:off x="8828640" y="5699386"/>
            <a:ext cx="1279440" cy="5875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Store</a:t>
            </a:r>
            <a:endParaRPr lang="it-IT" sz="1800" b="0" strike="noStrike" spc="-1">
              <a:latin typeface="Arial"/>
            </a:endParaRPr>
          </a:p>
        </p:txBody>
      </p:sp>
      <p:sp>
        <p:nvSpPr>
          <p:cNvPr id="2584" name="Straight Connector 39"/>
          <p:cNvSpPr/>
          <p:nvPr/>
        </p:nvSpPr>
        <p:spPr>
          <a:xfrm>
            <a:off x="8881200" y="5566906"/>
            <a:ext cx="1175760"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2585" name="Straight Connector 52"/>
          <p:cNvSpPr/>
          <p:nvPr/>
        </p:nvSpPr>
        <p:spPr>
          <a:xfrm>
            <a:off x="6031440" y="5597506"/>
            <a:ext cx="175608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7" name="Rettangolo 1"/>
          <p:cNvSpPr/>
          <p:nvPr/>
        </p:nvSpPr>
        <p:spPr>
          <a:xfrm>
            <a:off x="3052440" y="2328346"/>
            <a:ext cx="1450800" cy="7516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Governance Assessment</a:t>
            </a:r>
            <a:endParaRPr lang="it-IT" sz="1800" b="0" strike="noStrike" spc="-1">
              <a:latin typeface="Arial"/>
            </a:endParaRPr>
          </a:p>
        </p:txBody>
      </p:sp>
      <p:sp>
        <p:nvSpPr>
          <p:cNvPr id="2588" name="CasellaDiTesto 19"/>
          <p:cNvSpPr/>
          <p:nvPr/>
        </p:nvSpPr>
        <p:spPr>
          <a:xfrm>
            <a:off x="7323480" y="4046186"/>
            <a:ext cx="10375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Risk Matrix</a:t>
            </a:r>
            <a:endParaRPr lang="it-IT" sz="1600" b="0" strike="noStrike" spc="-1">
              <a:latin typeface="Arial"/>
            </a:endParaRPr>
          </a:p>
        </p:txBody>
      </p:sp>
      <p:sp>
        <p:nvSpPr>
          <p:cNvPr id="2592" name="Rettangolo 53"/>
          <p:cNvSpPr/>
          <p:nvPr/>
        </p:nvSpPr>
        <p:spPr>
          <a:xfrm>
            <a:off x="3061440" y="3263626"/>
            <a:ext cx="144180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Financial Assessment</a:t>
            </a:r>
            <a:endParaRPr lang="it-IT" sz="1800" b="0" strike="noStrike" spc="-1">
              <a:latin typeface="Arial"/>
            </a:endParaRPr>
          </a:p>
        </p:txBody>
      </p:sp>
      <p:sp>
        <p:nvSpPr>
          <p:cNvPr id="2593" name="Rettangolo 54"/>
          <p:cNvSpPr/>
          <p:nvPr/>
        </p:nvSpPr>
        <p:spPr>
          <a:xfrm>
            <a:off x="3054240" y="4043026"/>
            <a:ext cx="144864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Risk Matrix Generation</a:t>
            </a:r>
            <a:endParaRPr lang="it-IT" sz="1800" b="0" strike="noStrike" spc="-1">
              <a:latin typeface="Arial"/>
            </a:endParaRPr>
          </a:p>
        </p:txBody>
      </p:sp>
      <p:sp>
        <p:nvSpPr>
          <p:cNvPr id="2594" name="Rettangolo 56"/>
          <p:cNvSpPr/>
          <p:nvPr/>
        </p:nvSpPr>
        <p:spPr>
          <a:xfrm>
            <a:off x="5897520" y="1947466"/>
            <a:ext cx="1312920" cy="22132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Prediction</a:t>
            </a:r>
            <a:endParaRPr lang="it-IT" sz="1800" b="0" strike="noStrike" spc="-1">
              <a:latin typeface="Arial"/>
            </a:endParaRPr>
          </a:p>
        </p:txBody>
      </p:sp>
      <p:sp>
        <p:nvSpPr>
          <p:cNvPr id="2595" name="CasellaDiTesto 63"/>
          <p:cNvSpPr/>
          <p:nvPr/>
        </p:nvSpPr>
        <p:spPr>
          <a:xfrm>
            <a:off x="10014840" y="1983466"/>
            <a:ext cx="15973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err="1">
                <a:solidFill>
                  <a:srgbClr val="000000"/>
                </a:solidFill>
                <a:latin typeface="Calibri"/>
                <a:ea typeface="DejaVu Sans"/>
              </a:rPr>
              <a:t>Organisational</a:t>
            </a:r>
            <a:r>
              <a:rPr lang="en-US" sz="1600" b="0" strike="noStrike" spc="-1">
                <a:solidFill>
                  <a:srgbClr val="000000"/>
                </a:solidFill>
                <a:latin typeface="Calibri"/>
                <a:ea typeface="DejaVu Sans"/>
              </a:rPr>
              <a:t> </a:t>
            </a:r>
            <a:endParaRPr lang="it-IT" sz="1600" b="0" strike="noStrike" spc="-1">
              <a:latin typeface="Arial"/>
            </a:endParaRPr>
          </a:p>
          <a:p>
            <a:pPr algn="ctr">
              <a:lnSpc>
                <a:spcPct val="100000"/>
              </a:lnSpc>
              <a:buNone/>
            </a:pPr>
            <a:r>
              <a:rPr lang="en-US" sz="1600" b="0" strike="noStrike" spc="-1">
                <a:solidFill>
                  <a:srgbClr val="000000"/>
                </a:solidFill>
                <a:latin typeface="Calibri"/>
                <a:ea typeface="DejaVu Sans"/>
              </a:rPr>
              <a:t>Model Index</a:t>
            </a:r>
            <a:endParaRPr lang="it-IT" sz="1600" b="0" strike="noStrike" spc="-1">
              <a:latin typeface="Arial"/>
            </a:endParaRPr>
          </a:p>
        </p:txBody>
      </p:sp>
      <p:sp>
        <p:nvSpPr>
          <p:cNvPr id="2596" name="CasellaDiTesto 64"/>
          <p:cNvSpPr/>
          <p:nvPr/>
        </p:nvSpPr>
        <p:spPr>
          <a:xfrm>
            <a:off x="10288800" y="2762866"/>
            <a:ext cx="111024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2597" name="CasellaDiTesto 83"/>
          <p:cNvSpPr/>
          <p:nvPr/>
        </p:nvSpPr>
        <p:spPr>
          <a:xfrm>
            <a:off x="9967960" y="3773666"/>
            <a:ext cx="156780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b="0" strike="noStrike" spc="-1">
                <a:solidFill>
                  <a:srgbClr val="000000"/>
                </a:solidFill>
                <a:latin typeface="Calibri"/>
                <a:ea typeface="DejaVu Sans"/>
              </a:rPr>
              <a:t>Business </a:t>
            </a:r>
          </a:p>
          <a:p>
            <a:pPr algn="ctr">
              <a:lnSpc>
                <a:spcPct val="100000"/>
              </a:lnSpc>
              <a:buNone/>
            </a:pPr>
            <a:r>
              <a:rPr lang="it-IT" sz="1600" b="0" strike="noStrike" spc="-1">
                <a:solidFill>
                  <a:srgbClr val="000000"/>
                </a:solidFill>
                <a:latin typeface="Calibri"/>
                <a:ea typeface="DejaVu Sans"/>
              </a:rPr>
              <a:t>Disc</a:t>
            </a:r>
            <a:r>
              <a:rPr lang="en-US" sz="1600" b="0" strike="noStrike" spc="-1" err="1">
                <a:solidFill>
                  <a:srgbClr val="000000"/>
                </a:solidFill>
                <a:latin typeface="Calibri"/>
                <a:ea typeface="DejaVu Sans"/>
              </a:rPr>
              <a:t>ontinuity</a:t>
            </a:r>
            <a:r>
              <a:rPr lang="en-US" sz="1600" b="0" strike="noStrike" spc="-1">
                <a:solidFill>
                  <a:srgbClr val="000000"/>
                </a:solidFill>
                <a:latin typeface="Calibri"/>
                <a:ea typeface="DejaVu Sans"/>
              </a:rPr>
              <a:t> </a:t>
            </a:r>
            <a:r>
              <a:rPr lang="it-IT" sz="1600" b="0" strike="noStrike" spc="-1" err="1">
                <a:solidFill>
                  <a:srgbClr val="000000"/>
                </a:solidFill>
                <a:latin typeface="Calibri"/>
                <a:ea typeface="DejaVu Sans"/>
              </a:rPr>
              <a:t>Probability</a:t>
            </a:r>
            <a:endParaRPr lang="it-IT" sz="1600" b="0" strike="noStrike" spc="-1">
              <a:latin typeface="Arial"/>
            </a:endParaRPr>
          </a:p>
        </p:txBody>
      </p:sp>
      <p:sp>
        <p:nvSpPr>
          <p:cNvPr id="2600" name="Rettangolo 57"/>
          <p:cNvSpPr/>
          <p:nvPr/>
        </p:nvSpPr>
        <p:spPr>
          <a:xfrm>
            <a:off x="8506800" y="3639106"/>
            <a:ext cx="1448640" cy="84600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Perturbation</a:t>
            </a:r>
            <a:endParaRPr lang="it-IT" sz="1800" b="0" strike="noStrike" spc="-1">
              <a:latin typeface="Arial"/>
            </a:endParaRPr>
          </a:p>
        </p:txBody>
      </p:sp>
      <p:sp>
        <p:nvSpPr>
          <p:cNvPr id="2601" name="CasellaDiTesto 64"/>
          <p:cNvSpPr/>
          <p:nvPr/>
        </p:nvSpPr>
        <p:spPr>
          <a:xfrm>
            <a:off x="7221600" y="3552346"/>
            <a:ext cx="124056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2604" name="CasellaDiTesto 5"/>
          <p:cNvSpPr/>
          <p:nvPr/>
        </p:nvSpPr>
        <p:spPr>
          <a:xfrm>
            <a:off x="1616840" y="2289306"/>
            <a:ext cx="119628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600" b="0" strike="noStrike" spc="-1">
                <a:solidFill>
                  <a:srgbClr val="000000"/>
                </a:solidFill>
                <a:latin typeface="Calibri"/>
                <a:ea typeface="DejaVu Sans"/>
              </a:rPr>
              <a:t>Governance</a:t>
            </a:r>
            <a:endParaRPr lang="it-IT" sz="1600" b="0" strike="noStrike" spc="-1">
              <a:latin typeface="Arial"/>
            </a:endParaRPr>
          </a:p>
        </p:txBody>
      </p:sp>
      <p:sp>
        <p:nvSpPr>
          <p:cNvPr id="2605" name="CasellaDiTesto 7"/>
          <p:cNvSpPr/>
          <p:nvPr/>
        </p:nvSpPr>
        <p:spPr>
          <a:xfrm>
            <a:off x="1558080" y="4021426"/>
            <a:ext cx="117180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Risk </a:t>
            </a:r>
            <a:endParaRPr lang="it-IT" sz="1600" b="0" strike="noStrike" spc="-1">
              <a:latin typeface="Arial"/>
            </a:endParaRPr>
          </a:p>
          <a:p>
            <a:pPr algn="ctr">
              <a:lnSpc>
                <a:spcPct val="100000"/>
              </a:lnSpc>
              <a:buNone/>
            </a:pPr>
            <a:r>
              <a:rPr lang="en-US" sz="1600" b="0" strike="noStrike" spc="-1">
                <a:solidFill>
                  <a:srgbClr val="000000"/>
                </a:solidFill>
                <a:latin typeface="Calibri"/>
                <a:ea typeface="DejaVu Sans"/>
              </a:rPr>
              <a:t>Assessment</a:t>
            </a:r>
            <a:endParaRPr lang="it-IT" sz="1600" b="0" strike="noStrike" spc="-1">
              <a:latin typeface="Arial"/>
            </a:endParaRPr>
          </a:p>
        </p:txBody>
      </p:sp>
      <p:sp>
        <p:nvSpPr>
          <p:cNvPr id="2606" name="CasellaDiTesto 32"/>
          <p:cNvSpPr/>
          <p:nvPr/>
        </p:nvSpPr>
        <p:spPr>
          <a:xfrm>
            <a:off x="1476720" y="2950426"/>
            <a:ext cx="104364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Financial Statement</a:t>
            </a:r>
            <a:endParaRPr lang="it-IT" sz="1600" b="0" strike="noStrike" spc="-1">
              <a:latin typeface="Arial"/>
            </a:endParaRPr>
          </a:p>
        </p:txBody>
      </p:sp>
      <p:sp>
        <p:nvSpPr>
          <p:cNvPr id="2608" name="CasellaDiTesto 16"/>
          <p:cNvSpPr/>
          <p:nvPr/>
        </p:nvSpPr>
        <p:spPr>
          <a:xfrm>
            <a:off x="4554445" y="2375816"/>
            <a:ext cx="13147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Governance Features</a:t>
            </a:r>
            <a:endParaRPr lang="it-IT" sz="1600" b="0" strike="noStrike" spc="-1">
              <a:latin typeface="Arial"/>
            </a:endParaRPr>
          </a:p>
        </p:txBody>
      </p:sp>
      <p:sp>
        <p:nvSpPr>
          <p:cNvPr id="2609" name="CasellaDiTesto 15"/>
          <p:cNvSpPr/>
          <p:nvPr/>
        </p:nvSpPr>
        <p:spPr>
          <a:xfrm>
            <a:off x="4683600" y="3260026"/>
            <a:ext cx="10375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Financial Features</a:t>
            </a:r>
            <a:endParaRPr lang="it-IT" sz="1600" b="0" strike="noStrike" spc="-1">
              <a:latin typeface="Arial"/>
            </a:endParaRPr>
          </a:p>
        </p:txBody>
      </p:sp>
      <p:sp>
        <p:nvSpPr>
          <p:cNvPr id="2611" name="TextBox 2"/>
          <p:cNvSpPr/>
          <p:nvPr/>
        </p:nvSpPr>
        <p:spPr>
          <a:xfrm>
            <a:off x="1692080" y="1778626"/>
            <a:ext cx="106632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600" b="0" strike="noStrike" spc="-1">
                <a:solidFill>
                  <a:srgbClr val="000000"/>
                </a:solidFill>
                <a:latin typeface="Calibri"/>
                <a:ea typeface="DejaVu Sans"/>
              </a:rPr>
              <a:t>Prediction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Horizon</a:t>
            </a:r>
            <a:endParaRPr lang="it-IT" sz="1600" b="0" strike="noStrike" spc="-1">
              <a:latin typeface="Arial"/>
            </a:endParaRPr>
          </a:p>
        </p:txBody>
      </p:sp>
      <p:sp>
        <p:nvSpPr>
          <p:cNvPr id="2613" name="Left Brace 8"/>
          <p:cNvSpPr/>
          <p:nvPr/>
        </p:nvSpPr>
        <p:spPr>
          <a:xfrm>
            <a:off x="2446920" y="2815786"/>
            <a:ext cx="120240" cy="8377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616" name="Rectangle 40"/>
          <p:cNvSpPr/>
          <p:nvPr/>
        </p:nvSpPr>
        <p:spPr>
          <a:xfrm>
            <a:off x="399600" y="1798786"/>
            <a:ext cx="941760" cy="29170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4" name="Straight Connector 3">
            <a:extLst>
              <a:ext uri="{FF2B5EF4-FFF2-40B4-BE49-F238E27FC236}">
                <a16:creationId xmlns:a16="http://schemas.microsoft.com/office/drawing/2014/main" id="{28372AD5-4ABC-8B40-9856-E413AB288780}"/>
              </a:ext>
            </a:extLst>
          </p:cNvPr>
          <p:cNvCxnSpPr/>
          <p:nvPr/>
        </p:nvCxnSpPr>
        <p:spPr>
          <a:xfrm flipV="1">
            <a:off x="1573168" y="2065402"/>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 name="Straight Connector 4">
            <a:extLst>
              <a:ext uri="{FF2B5EF4-FFF2-40B4-BE49-F238E27FC236}">
                <a16:creationId xmlns:a16="http://schemas.microsoft.com/office/drawing/2014/main" id="{3E977D2A-CE4C-94F0-B7E2-E16D6EE8DD6A}"/>
              </a:ext>
            </a:extLst>
          </p:cNvPr>
          <p:cNvCxnSpPr/>
          <p:nvPr/>
        </p:nvCxnSpPr>
        <p:spPr>
          <a:xfrm flipV="1">
            <a:off x="7211968" y="2299082"/>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 name="Straight Connector 5">
            <a:extLst>
              <a:ext uri="{FF2B5EF4-FFF2-40B4-BE49-F238E27FC236}">
                <a16:creationId xmlns:a16="http://schemas.microsoft.com/office/drawing/2014/main" id="{57EF3491-0DF0-7507-FBFE-99D7460C012C}"/>
              </a:ext>
            </a:extLst>
          </p:cNvPr>
          <p:cNvCxnSpPr/>
          <p:nvPr/>
        </p:nvCxnSpPr>
        <p:spPr>
          <a:xfrm flipV="1">
            <a:off x="7211968" y="3071242"/>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1DD266E1-4F7D-09DB-3537-910F99B42FC8}"/>
              </a:ext>
            </a:extLst>
          </p:cNvPr>
          <p:cNvCxnSpPr/>
          <p:nvPr/>
        </p:nvCxnSpPr>
        <p:spPr>
          <a:xfrm flipV="1">
            <a:off x="4478083" y="4326866"/>
            <a:ext cx="404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 name="Straight Connector 10">
            <a:extLst>
              <a:ext uri="{FF2B5EF4-FFF2-40B4-BE49-F238E27FC236}">
                <a16:creationId xmlns:a16="http://schemas.microsoft.com/office/drawing/2014/main" id="{02EBF37D-8E90-D4EC-20D1-BE0E7D59F51A}"/>
              </a:ext>
            </a:extLst>
          </p:cNvPr>
          <p:cNvCxnSpPr/>
          <p:nvPr/>
        </p:nvCxnSpPr>
        <p:spPr>
          <a:xfrm flipV="1">
            <a:off x="9955168" y="4077082"/>
            <a:ext cx="16675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 name="Straight Connector 11">
            <a:extLst>
              <a:ext uri="{FF2B5EF4-FFF2-40B4-BE49-F238E27FC236}">
                <a16:creationId xmlns:a16="http://schemas.microsoft.com/office/drawing/2014/main" id="{A472C249-4E7B-1FF0-E57A-570A8776B06E}"/>
              </a:ext>
            </a:extLst>
          </p:cNvPr>
          <p:cNvCxnSpPr/>
          <p:nvPr/>
        </p:nvCxnSpPr>
        <p:spPr>
          <a:xfrm flipV="1">
            <a:off x="7222128" y="3853562"/>
            <a:ext cx="13018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532E258B-1B2C-7892-822E-6DC7574CC55F}"/>
              </a:ext>
            </a:extLst>
          </p:cNvPr>
          <p:cNvCxnSpPr/>
          <p:nvPr/>
        </p:nvCxnSpPr>
        <p:spPr>
          <a:xfrm flipV="1">
            <a:off x="4489088" y="2654682"/>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174A1E2B-C524-85AF-9B34-7250C9FFB5A9}"/>
              </a:ext>
            </a:extLst>
          </p:cNvPr>
          <p:cNvCxnSpPr/>
          <p:nvPr/>
        </p:nvCxnSpPr>
        <p:spPr>
          <a:xfrm flipV="1">
            <a:off x="4499248" y="3548762"/>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2BE76A8C-5C84-C6CB-8457-7EAE5C3067AE}"/>
              </a:ext>
            </a:extLst>
          </p:cNvPr>
          <p:cNvCxnSpPr/>
          <p:nvPr/>
        </p:nvCxnSpPr>
        <p:spPr>
          <a:xfrm flipV="1">
            <a:off x="2547493" y="2890032"/>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57A6AD38-D21D-BD01-FB17-F09BE04E3169}"/>
              </a:ext>
            </a:extLst>
          </p:cNvPr>
          <p:cNvCxnSpPr/>
          <p:nvPr/>
        </p:nvCxnSpPr>
        <p:spPr>
          <a:xfrm flipV="1">
            <a:off x="2547493" y="3540272"/>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3B26C69B-C3DF-B760-5FD9-C04F6285699A}"/>
              </a:ext>
            </a:extLst>
          </p:cNvPr>
          <p:cNvCxnSpPr/>
          <p:nvPr/>
        </p:nvCxnSpPr>
        <p:spPr>
          <a:xfrm flipV="1">
            <a:off x="1651010" y="2618282"/>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49241793-5CD0-A22C-ADDD-AAB54606B9F8}"/>
              </a:ext>
            </a:extLst>
          </p:cNvPr>
          <p:cNvCxnSpPr/>
          <p:nvPr/>
        </p:nvCxnSpPr>
        <p:spPr>
          <a:xfrm flipV="1">
            <a:off x="1651010" y="4315002"/>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 name="Title 1">
            <a:extLst>
              <a:ext uri="{FF2B5EF4-FFF2-40B4-BE49-F238E27FC236}">
                <a16:creationId xmlns:a16="http://schemas.microsoft.com/office/drawing/2014/main" id="{048C66C5-E53D-C065-C1B6-1E58D2ADDF83}"/>
              </a:ext>
            </a:extLst>
          </p:cNvPr>
          <p:cNvSpPr>
            <a:spLocks noGrp="1"/>
          </p:cNvSpPr>
          <p:nvPr>
            <p:ph type="title"/>
          </p:nvPr>
        </p:nvSpPr>
        <p:spPr>
          <a:xfrm>
            <a:off x="838200" y="365125"/>
            <a:ext cx="10515600" cy="1325563"/>
          </a:xfrm>
        </p:spPr>
        <p:txBody>
          <a:bodyPr/>
          <a:lstStyle/>
          <a:p>
            <a:r>
              <a:rPr lang="en-GB" dirty="0"/>
              <a:t>Company Performance Prediction (CUI-CPP) V1.1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F796-65ED-4072-75F8-E421992C2BCA}"/>
              </a:ext>
            </a:extLst>
          </p:cNvPr>
          <p:cNvSpPr>
            <a:spLocks noGrp="1"/>
          </p:cNvSpPr>
          <p:nvPr>
            <p:ph type="title"/>
          </p:nvPr>
        </p:nvSpPr>
        <p:spPr/>
        <p:txBody>
          <a:bodyPr/>
          <a:lstStyle/>
          <a:p>
            <a:r>
              <a:rPr lang="en-GB" dirty="0"/>
              <a:t>Governance and Financial Descriptors and Risk Matrix in MPAI-CUI V1.1</a:t>
            </a:r>
          </a:p>
        </p:txBody>
      </p:sp>
      <p:sp>
        <p:nvSpPr>
          <p:cNvPr id="3" name="Content Placeholder 2">
            <a:extLst>
              <a:ext uri="{FF2B5EF4-FFF2-40B4-BE49-F238E27FC236}">
                <a16:creationId xmlns:a16="http://schemas.microsoft.com/office/drawing/2014/main" id="{C1D9BAD9-CCE7-FD33-0809-58839DCA4941}"/>
              </a:ext>
            </a:extLst>
          </p:cNvPr>
          <p:cNvSpPr>
            <a:spLocks noGrp="1"/>
          </p:cNvSpPr>
          <p:nvPr>
            <p:ph idx="1"/>
          </p:nvPr>
        </p:nvSpPr>
        <p:spPr/>
        <p:txBody>
          <a:bodyPr>
            <a:normAutofit/>
          </a:bodyPr>
          <a:lstStyle/>
          <a:p>
            <a:pPr algn="just"/>
            <a:r>
              <a:rPr lang="en-GB" sz="2200" b="1" dirty="0">
                <a:effectLst/>
                <a:ea typeface="Calibri" panose="020F0502020204030204" pitchFamily="34" charset="0"/>
              </a:rPr>
              <a:t>Governance Descriptors</a:t>
            </a:r>
            <a:r>
              <a:rPr lang="en-GB" sz="2200" dirty="0">
                <a:effectLst/>
                <a:ea typeface="Calibri" panose="020F0502020204030204" pitchFamily="34" charset="0"/>
              </a:rPr>
              <a:t>: #Stakeholder Individuals, #Stakeholder Companies, Shareholder Share, Shareholders Gender, Decision-Makers Gender, #Decision-Makers, Members of the Revision And Advisory Board, Presence Of The Advisory Company, #Decision-Makers By The Same Family, Company Phase (Age).</a:t>
            </a:r>
          </a:p>
          <a:p>
            <a:pPr algn="just"/>
            <a:r>
              <a:rPr lang="en-GB" sz="2200" b="1" dirty="0">
                <a:effectLst/>
                <a:ea typeface="Calibri" panose="020F0502020204030204" pitchFamily="34" charset="0"/>
              </a:rPr>
              <a:t>Financial Descriptors</a:t>
            </a:r>
            <a:r>
              <a:rPr lang="en-GB" sz="2200" dirty="0">
                <a:effectLst/>
                <a:ea typeface="Calibri" panose="020F0502020204030204" pitchFamily="34" charset="0"/>
              </a:rPr>
              <a:t>: Revenues, EBITDA Margin, EBITDA, Quick Ratio, Current Ratio, Net Working Capital, Net Financial Position, Net Short-Term Assets, Shareholder Funds-Fixed Assets, Long-Term Liability Ratio, Coverage Of Fixed Assets, Amortisation Rate, Debt On Sales, Interest Coverage Ratio, Average Stock Turnover, Stock Coverage Days, Return On Investments (ROI), Return On Assets (ROA), Return On Sales (ROS), Return On Equity (ROE), Cash Flow, Interest On Sales, Type Of Financial Statement.</a:t>
            </a:r>
          </a:p>
          <a:p>
            <a:r>
              <a:rPr lang="en-GB" sz="2200" b="1" dirty="0">
                <a:effectLst/>
                <a:ea typeface="Calibri" panose="020F0502020204030204" pitchFamily="34" charset="0"/>
              </a:rPr>
              <a:t>Risk Matrix</a:t>
            </a:r>
            <a:r>
              <a:rPr lang="en-GB" sz="2200" dirty="0">
                <a:effectLst/>
                <a:ea typeface="Calibri" panose="020F0502020204030204" pitchFamily="34" charset="0"/>
              </a:rPr>
              <a:t> : Occurrence (3 values), Business Impact (3 values), Gravity (5 values), Risk retention (portion of the risk that the Company decides to retain).</a:t>
            </a:r>
          </a:p>
          <a:p>
            <a:endParaRPr lang="en-GB" sz="2200" dirty="0">
              <a:ea typeface="Calibri" panose="020F0502020204030204" pitchFamily="34" charset="0"/>
            </a:endParaRPr>
          </a:p>
        </p:txBody>
      </p:sp>
      <p:sp>
        <p:nvSpPr>
          <p:cNvPr id="4" name="Date Placeholder 3">
            <a:extLst>
              <a:ext uri="{FF2B5EF4-FFF2-40B4-BE49-F238E27FC236}">
                <a16:creationId xmlns:a16="http://schemas.microsoft.com/office/drawing/2014/main" id="{4646557B-95A2-20A6-0AC7-3C54994838CB}"/>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0B3EBDFE-8B8C-618E-CA3D-61CA17E7F12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9784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B032-7D38-5070-725C-526684EC6F2E}"/>
              </a:ext>
            </a:extLst>
          </p:cNvPr>
          <p:cNvSpPr>
            <a:spLocks noGrp="1"/>
          </p:cNvSpPr>
          <p:nvPr>
            <p:ph type="title"/>
          </p:nvPr>
        </p:nvSpPr>
        <p:spPr/>
        <p:txBody>
          <a:bodyPr/>
          <a:lstStyle/>
          <a:p>
            <a:r>
              <a:rPr lang="en-GB" dirty="0"/>
              <a:t>Predicting a company’s future (version 2)</a:t>
            </a:r>
          </a:p>
        </p:txBody>
      </p:sp>
      <p:sp>
        <p:nvSpPr>
          <p:cNvPr id="3" name="Content Placeholder 2">
            <a:extLst>
              <a:ext uri="{FF2B5EF4-FFF2-40B4-BE49-F238E27FC236}">
                <a16:creationId xmlns:a16="http://schemas.microsoft.com/office/drawing/2014/main" id="{899AB43C-9CF9-76FE-A930-BA94C87614B1}"/>
              </a:ext>
            </a:extLst>
          </p:cNvPr>
          <p:cNvSpPr>
            <a:spLocks noGrp="1"/>
          </p:cNvSpPr>
          <p:nvPr>
            <p:ph idx="1"/>
          </p:nvPr>
        </p:nvSpPr>
        <p:spPr>
          <a:xfrm>
            <a:off x="1302026" y="1904999"/>
            <a:ext cx="10202586" cy="4703936"/>
          </a:xfrm>
        </p:spPr>
        <p:txBody>
          <a:bodyPr>
            <a:normAutofit fontScale="92500" lnSpcReduction="20000"/>
          </a:bodyPr>
          <a:lstStyle/>
          <a:p>
            <a:pPr marL="0" indent="0">
              <a:buNone/>
            </a:pPr>
            <a:r>
              <a:rPr lang="en-GB" dirty="0"/>
              <a:t>We can get more if we consider more and better data.</a:t>
            </a:r>
          </a:p>
          <a:p>
            <a:pPr marL="342900" lvl="0" indent="-342900" algn="just">
              <a:buFont typeface="Times New Roman" panose="02020603050405020304" pitchFamily="18" charset="0"/>
              <a:buChar char="-"/>
            </a:pPr>
            <a:r>
              <a:rPr lang="en-GB" dirty="0">
                <a:effectLst/>
                <a:ea typeface="Calibri" panose="020F0502020204030204" pitchFamily="34" charset="0"/>
              </a:rPr>
              <a:t> A more precise identification of Cyber, Digitisation, Climate, and Business risks.</a:t>
            </a:r>
          </a:p>
          <a:p>
            <a:pPr marL="342900" lvl="0" indent="-342900" algn="just">
              <a:buFont typeface="Times New Roman" panose="02020603050405020304" pitchFamily="18" charset="0"/>
              <a:buChar char="-"/>
            </a:pPr>
            <a:r>
              <a:rPr lang="en-GB" dirty="0">
                <a:effectLst/>
                <a:ea typeface="Calibri" panose="020F0502020204030204" pitchFamily="34" charset="0"/>
              </a:rPr>
              <a:t>Possibility to incorporate different AIMs for the same risk (e.g., due to different regulations)</a:t>
            </a:r>
          </a:p>
          <a:p>
            <a:pPr marL="342900" lvl="0" indent="-342900" algn="just">
              <a:buFont typeface="Times New Roman" panose="02020603050405020304" pitchFamily="18" charset="0"/>
              <a:buChar char="-"/>
            </a:pPr>
            <a:r>
              <a:rPr lang="en-GB" dirty="0">
                <a:effectLst/>
                <a:ea typeface="Calibri" panose="020F0502020204030204" pitchFamily="34" charset="0"/>
              </a:rPr>
              <a:t>A definition of risks: </a:t>
            </a:r>
          </a:p>
          <a:p>
            <a:pPr marL="742950" lvl="1" indent="-285750" algn="just">
              <a:buFont typeface="Times New Roman" panose="02020603050405020304" pitchFamily="18" charset="0"/>
              <a:buChar char="-"/>
            </a:pPr>
            <a:r>
              <a:rPr lang="en-GB" sz="2400" dirty="0">
                <a:effectLst/>
                <a:ea typeface="Calibri" panose="020F0502020204030204" pitchFamily="34" charset="0"/>
              </a:rPr>
              <a:t>Risk name, Risk type: (cyber, etc.), </a:t>
            </a:r>
          </a:p>
          <a:p>
            <a:pPr marL="742950" lvl="1" indent="-285750" algn="just">
              <a:buFont typeface="Times New Roman" panose="02020603050405020304" pitchFamily="18" charset="0"/>
              <a:buChar char="-"/>
            </a:pPr>
            <a:r>
              <a:rPr lang="en-GB" sz="2400" dirty="0">
                <a:effectLst/>
                <a:ea typeface="Calibri" panose="020F0502020204030204" pitchFamily="34" charset="0"/>
              </a:rPr>
              <a:t>Target regulation, </a:t>
            </a:r>
          </a:p>
          <a:p>
            <a:pPr marL="742950" lvl="1" indent="-285750" algn="just">
              <a:buFont typeface="Times New Roman" panose="02020603050405020304" pitchFamily="18" charset="0"/>
              <a:buChar char="-"/>
            </a:pPr>
            <a:r>
              <a:rPr lang="en-GB" sz="2400" dirty="0">
                <a:effectLst/>
                <a:ea typeface="Calibri" panose="020F0502020204030204" pitchFamily="34" charset="0"/>
              </a:rPr>
              <a:t>Vector of inputs which could include, e.g. for Cyber Risks: </a:t>
            </a:r>
          </a:p>
          <a:p>
            <a:pPr marL="1143000" lvl="2" indent="-228600" algn="just">
              <a:buFont typeface="Times New Roman" panose="02020603050405020304" pitchFamily="18" charset="0"/>
              <a:buChar char="-"/>
            </a:pPr>
            <a:r>
              <a:rPr lang="en-GB" sz="2400" dirty="0">
                <a:effectLst/>
                <a:ea typeface="Calibri" panose="020F0502020204030204" pitchFamily="34" charset="0"/>
              </a:rPr>
              <a:t>Name of input: IP address, Denial of service; </a:t>
            </a:r>
          </a:p>
          <a:p>
            <a:pPr marL="1143000" lvl="2" indent="-228600" algn="just">
              <a:buFont typeface="Times New Roman" panose="02020603050405020304" pitchFamily="18" charset="0"/>
              <a:buChar char="-"/>
            </a:pPr>
            <a:r>
              <a:rPr lang="en-GB" sz="2400" dirty="0">
                <a:effectLst/>
                <a:ea typeface="Calibri" panose="020F0502020204030204" pitchFamily="34" charset="0"/>
              </a:rPr>
              <a:t>Time: time the attack was detected; </a:t>
            </a:r>
          </a:p>
          <a:p>
            <a:pPr marL="1143000" lvl="2" indent="-228600" algn="just">
              <a:buFont typeface="Times New Roman" panose="02020603050405020304" pitchFamily="18" charset="0"/>
              <a:buChar char="-"/>
            </a:pPr>
            <a:r>
              <a:rPr lang="en-GB" sz="2400" dirty="0">
                <a:effectLst/>
                <a:ea typeface="Calibri" panose="020F0502020204030204" pitchFamily="34" charset="0"/>
              </a:rPr>
              <a:t>Source: provider of input vector; Type: image, text, category, etc.; </a:t>
            </a:r>
          </a:p>
          <a:p>
            <a:pPr marL="1143000" lvl="2" indent="-228600" algn="just">
              <a:buFont typeface="Times New Roman" panose="02020603050405020304" pitchFamily="18" charset="0"/>
              <a:buChar char="-"/>
            </a:pPr>
            <a:r>
              <a:rPr lang="en-GB" sz="2400" dirty="0">
                <a:effectLst/>
                <a:ea typeface="Calibri" panose="020F0502020204030204" pitchFamily="34" charset="0"/>
              </a:rPr>
              <a:t>Value: depends on type. </a:t>
            </a:r>
          </a:p>
        </p:txBody>
      </p:sp>
      <p:sp>
        <p:nvSpPr>
          <p:cNvPr id="4" name="Date Placeholder 3">
            <a:extLst>
              <a:ext uri="{FF2B5EF4-FFF2-40B4-BE49-F238E27FC236}">
                <a16:creationId xmlns:a16="http://schemas.microsoft.com/office/drawing/2014/main" id="{91FC6AC7-ED4E-F238-5A56-8CCE125AD8B3}"/>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0F6ECD15-5119-3384-6BB8-CD7CB3783D3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4670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704D-0A4F-49CE-CD24-E18361ABAEDA}"/>
              </a:ext>
            </a:extLst>
          </p:cNvPr>
          <p:cNvSpPr>
            <a:spLocks noGrp="1"/>
          </p:cNvSpPr>
          <p:nvPr>
            <p:ph type="title"/>
          </p:nvPr>
        </p:nvSpPr>
        <p:spPr/>
        <p:txBody>
          <a:bodyPr/>
          <a:lstStyle/>
          <a:p>
            <a:r>
              <a:rPr lang="en-GB" dirty="0"/>
              <a:t>How can we do more?</a:t>
            </a:r>
          </a:p>
        </p:txBody>
      </p:sp>
      <p:sp>
        <p:nvSpPr>
          <p:cNvPr id="3" name="Content Placeholder 2">
            <a:extLst>
              <a:ext uri="{FF2B5EF4-FFF2-40B4-BE49-F238E27FC236}">
                <a16:creationId xmlns:a16="http://schemas.microsoft.com/office/drawing/2014/main" id="{A2412CC5-B0C7-0F16-0676-B6694D08B521}"/>
              </a:ext>
            </a:extLst>
          </p:cNvPr>
          <p:cNvSpPr>
            <a:spLocks noGrp="1"/>
          </p:cNvSpPr>
          <p:nvPr>
            <p:ph idx="1"/>
          </p:nvPr>
        </p:nvSpPr>
        <p:spPr/>
        <p:txBody>
          <a:bodyPr>
            <a:normAutofit/>
          </a:bodyPr>
          <a:lstStyle/>
          <a:p>
            <a:pPr algn="just"/>
            <a:r>
              <a:rPr lang="en-GB" dirty="0">
                <a:effectLst/>
                <a:ea typeface="Calibri" panose="020F0502020204030204" pitchFamily="34" charset="0"/>
              </a:rPr>
              <a:t>With this additional information, it is possible to train a neural network – or a set of neural networks.</a:t>
            </a:r>
          </a:p>
          <a:p>
            <a:pPr algn="just"/>
            <a:r>
              <a:rPr lang="en-GB" dirty="0">
                <a:ea typeface="Calibri" panose="020F0502020204030204" pitchFamily="34" charset="0"/>
              </a:rPr>
              <a:t>Provide </a:t>
            </a:r>
            <a:r>
              <a:rPr lang="en-GB" dirty="0">
                <a:effectLst/>
                <a:ea typeface="Calibri" panose="020F0502020204030204" pitchFamily="34" charset="0"/>
              </a:rPr>
              <a:t>Risk Data in addition to Prediction Horizon, and Governance and Financial Descriptors.</a:t>
            </a:r>
          </a:p>
          <a:p>
            <a:pPr algn="just"/>
            <a:r>
              <a:rPr lang="en-GB" dirty="0">
                <a:effectLst/>
                <a:ea typeface="Calibri" panose="020F0502020204030204" pitchFamily="34" charset="0"/>
              </a:rPr>
              <a:t>The index and probability outputs of CUI-CPP V1.1 now become Descriptors.</a:t>
            </a:r>
          </a:p>
          <a:p>
            <a:pPr algn="just"/>
            <a:r>
              <a:rPr lang="en-GB" dirty="0">
                <a:effectLst/>
                <a:ea typeface="Calibri" panose="020F0502020204030204" pitchFamily="34" charset="0"/>
              </a:rPr>
              <a:t>Descriptors are data structures that include index or probability as values but also information on which input elements have more influence on the index and probabilities values.</a:t>
            </a:r>
          </a:p>
          <a:p>
            <a:pPr marL="0" indent="0" algn="just">
              <a:buNone/>
            </a:pPr>
            <a:endParaRPr lang="en-GB" dirty="0">
              <a:effectLst/>
              <a:ea typeface="Calibri" panose="020F0502020204030204" pitchFamily="34" charset="0"/>
            </a:endParaRPr>
          </a:p>
          <a:p>
            <a:endParaRPr lang="en-GB" sz="3200" dirty="0">
              <a:ea typeface="Calibri" panose="020F0502020204030204" pitchFamily="34" charset="0"/>
            </a:endParaRPr>
          </a:p>
        </p:txBody>
      </p:sp>
      <p:sp>
        <p:nvSpPr>
          <p:cNvPr id="4" name="Date Placeholder 3">
            <a:extLst>
              <a:ext uri="{FF2B5EF4-FFF2-40B4-BE49-F238E27FC236}">
                <a16:creationId xmlns:a16="http://schemas.microsoft.com/office/drawing/2014/main" id="{CC6D71AD-5FA4-F830-723E-F7C0E9D61B3C}"/>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7E1E0461-3988-03CC-BCA2-625BA4ABCDC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9863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4374-926E-06ED-C14F-DF3DFE9CD10D}"/>
            </a:ext>
          </a:extLst>
        </p:cNvPr>
        <p:cNvGrpSpPr/>
        <p:nvPr/>
      </p:nvGrpSpPr>
      <p:grpSpPr>
        <a:xfrm>
          <a:off x="0" y="0"/>
          <a:ext cx="0" cy="0"/>
          <a:chOff x="0" y="0"/>
          <a:chExt cx="0" cy="0"/>
        </a:xfrm>
      </p:grpSpPr>
      <p:sp>
        <p:nvSpPr>
          <p:cNvPr id="8" name="Rectangle 49">
            <a:extLst>
              <a:ext uri="{FF2B5EF4-FFF2-40B4-BE49-F238E27FC236}">
                <a16:creationId xmlns:a16="http://schemas.microsoft.com/office/drawing/2014/main" id="{B8553DA1-DB64-C729-E915-A571CB19FCAA}"/>
              </a:ext>
            </a:extLst>
          </p:cNvPr>
          <p:cNvSpPr/>
          <p:nvPr/>
        </p:nvSpPr>
        <p:spPr>
          <a:xfrm>
            <a:off x="2881580" y="1822808"/>
            <a:ext cx="7238465" cy="34663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2578" name="Rectangle 141">
            <a:extLst>
              <a:ext uri="{FF2B5EF4-FFF2-40B4-BE49-F238E27FC236}">
                <a16:creationId xmlns:a16="http://schemas.microsoft.com/office/drawing/2014/main" id="{60D182F0-69F1-5A75-8CD9-88A089157FBD}"/>
              </a:ext>
            </a:extLst>
          </p:cNvPr>
          <p:cNvSpPr/>
          <p:nvPr/>
        </p:nvSpPr>
        <p:spPr>
          <a:xfrm>
            <a:off x="399600" y="5505124"/>
            <a:ext cx="9707400" cy="52236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Controller</a:t>
            </a:r>
            <a:endParaRPr lang="it-IT" sz="1800" b="0" strike="noStrike" spc="-1">
              <a:latin typeface="Arial"/>
            </a:endParaRPr>
          </a:p>
        </p:txBody>
      </p:sp>
      <p:sp>
        <p:nvSpPr>
          <p:cNvPr id="2579" name="Straight Connector 142">
            <a:extLst>
              <a:ext uri="{FF2B5EF4-FFF2-40B4-BE49-F238E27FC236}">
                <a16:creationId xmlns:a16="http://schemas.microsoft.com/office/drawing/2014/main" id="{0978DAF9-1DBB-363C-44C0-DEFDDFDE2148}"/>
              </a:ext>
            </a:extLst>
          </p:cNvPr>
          <p:cNvSpPr/>
          <p:nvPr/>
        </p:nvSpPr>
        <p:spPr>
          <a:xfrm>
            <a:off x="375840" y="5401444"/>
            <a:ext cx="97279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0" name="Rectangle 148">
            <a:extLst>
              <a:ext uri="{FF2B5EF4-FFF2-40B4-BE49-F238E27FC236}">
                <a16:creationId xmlns:a16="http://schemas.microsoft.com/office/drawing/2014/main" id="{A63D7EAA-D8A4-2979-A709-2810F22F9FEF}"/>
              </a:ext>
            </a:extLst>
          </p:cNvPr>
          <p:cNvSpPr/>
          <p:nvPr/>
        </p:nvSpPr>
        <p:spPr>
          <a:xfrm>
            <a:off x="2730240" y="6284884"/>
            <a:ext cx="172512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Communication</a:t>
            </a:r>
            <a:endParaRPr lang="it-IT" sz="1800" b="0" strike="noStrike" spc="-1">
              <a:latin typeface="Arial"/>
            </a:endParaRPr>
          </a:p>
        </p:txBody>
      </p:sp>
      <p:sp>
        <p:nvSpPr>
          <p:cNvPr id="2581" name="Straight Connector 149">
            <a:extLst>
              <a:ext uri="{FF2B5EF4-FFF2-40B4-BE49-F238E27FC236}">
                <a16:creationId xmlns:a16="http://schemas.microsoft.com/office/drawing/2014/main" id="{919EB39F-16D9-386F-9243-93963052E7EC}"/>
              </a:ext>
            </a:extLst>
          </p:cNvPr>
          <p:cNvSpPr/>
          <p:nvPr/>
        </p:nvSpPr>
        <p:spPr>
          <a:xfrm>
            <a:off x="2699640" y="6159964"/>
            <a:ext cx="175644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2" name="Rectangle 150">
            <a:extLst>
              <a:ext uri="{FF2B5EF4-FFF2-40B4-BE49-F238E27FC236}">
                <a16:creationId xmlns:a16="http://schemas.microsoft.com/office/drawing/2014/main" id="{8B167391-0BC5-F2E5-803C-DCE76C14670C}"/>
              </a:ext>
            </a:extLst>
          </p:cNvPr>
          <p:cNvSpPr/>
          <p:nvPr/>
        </p:nvSpPr>
        <p:spPr>
          <a:xfrm>
            <a:off x="6017400" y="6280564"/>
            <a:ext cx="180684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2583" name="Rectangle 38">
            <a:extLst>
              <a:ext uri="{FF2B5EF4-FFF2-40B4-BE49-F238E27FC236}">
                <a16:creationId xmlns:a16="http://schemas.microsoft.com/office/drawing/2014/main" id="{252F679E-C049-6B1A-B849-34A6C0E42FE5}"/>
              </a:ext>
            </a:extLst>
          </p:cNvPr>
          <p:cNvSpPr/>
          <p:nvPr/>
        </p:nvSpPr>
        <p:spPr>
          <a:xfrm>
            <a:off x="8828640" y="6265444"/>
            <a:ext cx="1279440" cy="5875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FFFFFF"/>
                </a:solidFill>
                <a:latin typeface="Calibri"/>
                <a:ea typeface="DejaVu Sans"/>
              </a:rPr>
              <a:t>MPAI Store</a:t>
            </a:r>
            <a:endParaRPr lang="it-IT" sz="1800" b="0" strike="noStrike" spc="-1" dirty="0">
              <a:latin typeface="Arial"/>
            </a:endParaRPr>
          </a:p>
        </p:txBody>
      </p:sp>
      <p:sp>
        <p:nvSpPr>
          <p:cNvPr id="2584" name="Straight Connector 39">
            <a:extLst>
              <a:ext uri="{FF2B5EF4-FFF2-40B4-BE49-F238E27FC236}">
                <a16:creationId xmlns:a16="http://schemas.microsoft.com/office/drawing/2014/main" id="{AF871588-80EA-71A5-1D7F-FC2C084C1C8C}"/>
              </a:ext>
            </a:extLst>
          </p:cNvPr>
          <p:cNvSpPr/>
          <p:nvPr/>
        </p:nvSpPr>
        <p:spPr>
          <a:xfrm>
            <a:off x="8881200" y="6132964"/>
            <a:ext cx="1175760"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2585" name="Straight Connector 52">
            <a:extLst>
              <a:ext uri="{FF2B5EF4-FFF2-40B4-BE49-F238E27FC236}">
                <a16:creationId xmlns:a16="http://schemas.microsoft.com/office/drawing/2014/main" id="{042C0A4C-91CA-92A4-36D0-25C8E5B3BD26}"/>
              </a:ext>
            </a:extLst>
          </p:cNvPr>
          <p:cNvSpPr/>
          <p:nvPr/>
        </p:nvSpPr>
        <p:spPr>
          <a:xfrm>
            <a:off x="6031440" y="6163564"/>
            <a:ext cx="175608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587" name="Rettangolo 1">
            <a:extLst>
              <a:ext uri="{FF2B5EF4-FFF2-40B4-BE49-F238E27FC236}">
                <a16:creationId xmlns:a16="http://schemas.microsoft.com/office/drawing/2014/main" id="{61D8CC22-18EF-5B86-83B6-3F7D404F2500}"/>
              </a:ext>
            </a:extLst>
          </p:cNvPr>
          <p:cNvSpPr/>
          <p:nvPr/>
        </p:nvSpPr>
        <p:spPr>
          <a:xfrm>
            <a:off x="3052440" y="2894404"/>
            <a:ext cx="1450800" cy="7516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Governance Assessment</a:t>
            </a:r>
            <a:endParaRPr lang="it-IT" sz="1800" b="0" strike="noStrike" spc="-1">
              <a:latin typeface="Arial"/>
            </a:endParaRPr>
          </a:p>
        </p:txBody>
      </p:sp>
      <p:sp>
        <p:nvSpPr>
          <p:cNvPr id="2588" name="CasellaDiTesto 19">
            <a:extLst>
              <a:ext uri="{FF2B5EF4-FFF2-40B4-BE49-F238E27FC236}">
                <a16:creationId xmlns:a16="http://schemas.microsoft.com/office/drawing/2014/main" id="{9E379314-97DF-A54C-050D-4DB6BAB76E6E}"/>
              </a:ext>
            </a:extLst>
          </p:cNvPr>
          <p:cNvSpPr/>
          <p:nvPr/>
        </p:nvSpPr>
        <p:spPr>
          <a:xfrm>
            <a:off x="7163820" y="4520804"/>
            <a:ext cx="14486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Risk Matrix</a:t>
            </a:r>
            <a:endParaRPr lang="it-IT" b="0" strike="noStrike" spc="-1" dirty="0">
              <a:latin typeface="Arial"/>
            </a:endParaRPr>
          </a:p>
        </p:txBody>
      </p:sp>
      <p:sp>
        <p:nvSpPr>
          <p:cNvPr id="2592" name="Rettangolo 53">
            <a:extLst>
              <a:ext uri="{FF2B5EF4-FFF2-40B4-BE49-F238E27FC236}">
                <a16:creationId xmlns:a16="http://schemas.microsoft.com/office/drawing/2014/main" id="{138A4E4D-06B6-7FB1-B778-7B0BF284042F}"/>
              </a:ext>
            </a:extLst>
          </p:cNvPr>
          <p:cNvSpPr/>
          <p:nvPr/>
        </p:nvSpPr>
        <p:spPr>
          <a:xfrm>
            <a:off x="3061440" y="3727840"/>
            <a:ext cx="1441800" cy="669564"/>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Financial Assessment</a:t>
            </a:r>
            <a:endParaRPr lang="it-IT" sz="1800" b="0" strike="noStrike" spc="-1" dirty="0">
              <a:latin typeface="Arial"/>
            </a:endParaRPr>
          </a:p>
        </p:txBody>
      </p:sp>
      <p:sp>
        <p:nvSpPr>
          <p:cNvPr id="2593" name="Rettangolo 54">
            <a:extLst>
              <a:ext uri="{FF2B5EF4-FFF2-40B4-BE49-F238E27FC236}">
                <a16:creationId xmlns:a16="http://schemas.microsoft.com/office/drawing/2014/main" id="{B89A1530-ED13-ADC4-6758-3A5AD4ECBCB5}"/>
              </a:ext>
            </a:extLst>
          </p:cNvPr>
          <p:cNvSpPr/>
          <p:nvPr/>
        </p:nvSpPr>
        <p:spPr>
          <a:xfrm>
            <a:off x="3054240" y="4609084"/>
            <a:ext cx="144864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Risk Matrix Generation</a:t>
            </a:r>
            <a:endParaRPr lang="it-IT" sz="1800" b="0" strike="noStrike" spc="-1">
              <a:latin typeface="Arial"/>
            </a:endParaRPr>
          </a:p>
        </p:txBody>
      </p:sp>
      <p:sp>
        <p:nvSpPr>
          <p:cNvPr id="2596" name="CasellaDiTesto 64">
            <a:extLst>
              <a:ext uri="{FF2B5EF4-FFF2-40B4-BE49-F238E27FC236}">
                <a16:creationId xmlns:a16="http://schemas.microsoft.com/office/drawing/2014/main" id="{983CAFAF-3115-FFF7-F569-8B03CEFC4192}"/>
              </a:ext>
            </a:extLst>
          </p:cNvPr>
          <p:cNvSpPr/>
          <p:nvPr/>
        </p:nvSpPr>
        <p:spPr>
          <a:xfrm>
            <a:off x="10284035" y="2795520"/>
            <a:ext cx="1273688"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
                <a:ea typeface="DejaVu Sans"/>
              </a:rPr>
              <a:t>Default Descriptors</a:t>
            </a:r>
            <a:endParaRPr lang="it-IT" b="0" strike="noStrike" spc="-1" dirty="0">
              <a:latin typeface="Calibri "/>
            </a:endParaRPr>
          </a:p>
        </p:txBody>
      </p:sp>
      <p:sp>
        <p:nvSpPr>
          <p:cNvPr id="2597" name="CasellaDiTesto 83">
            <a:extLst>
              <a:ext uri="{FF2B5EF4-FFF2-40B4-BE49-F238E27FC236}">
                <a16:creationId xmlns:a16="http://schemas.microsoft.com/office/drawing/2014/main" id="{0A38D7AE-9864-42E4-5AF5-2554464B1C3D}"/>
              </a:ext>
            </a:extLst>
          </p:cNvPr>
          <p:cNvSpPr/>
          <p:nvPr/>
        </p:nvSpPr>
        <p:spPr>
          <a:xfrm>
            <a:off x="10098592" y="4316864"/>
            <a:ext cx="156780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b="0" strike="noStrike" spc="-1" dirty="0">
                <a:solidFill>
                  <a:srgbClr val="000000"/>
                </a:solidFill>
                <a:latin typeface="Calibri "/>
                <a:ea typeface="DejaVu Sans"/>
              </a:rPr>
              <a:t>Disc</a:t>
            </a:r>
            <a:r>
              <a:rPr lang="en-US" b="0" strike="noStrike" spc="-1" dirty="0" err="1">
                <a:solidFill>
                  <a:srgbClr val="000000"/>
                </a:solidFill>
                <a:latin typeface="Calibri "/>
                <a:ea typeface="DejaVu Sans"/>
              </a:rPr>
              <a:t>ontinuity</a:t>
            </a:r>
            <a:r>
              <a:rPr lang="en-US" b="0" strike="noStrike" spc="-1" dirty="0">
                <a:solidFill>
                  <a:srgbClr val="000000"/>
                </a:solidFill>
                <a:latin typeface="Calibri "/>
                <a:ea typeface="DejaVu Sans"/>
              </a:rPr>
              <a:t> </a:t>
            </a:r>
            <a:r>
              <a:rPr lang="it-IT" b="0" strike="noStrike" spc="-1" dirty="0">
                <a:solidFill>
                  <a:srgbClr val="000000"/>
                </a:solidFill>
                <a:latin typeface="Calibri "/>
                <a:ea typeface="DejaVu Sans"/>
              </a:rPr>
              <a:t>Probability</a:t>
            </a:r>
            <a:endParaRPr lang="it-IT" b="0" strike="noStrike" spc="-1" dirty="0">
              <a:latin typeface="Calibri "/>
            </a:endParaRPr>
          </a:p>
        </p:txBody>
      </p:sp>
      <p:sp>
        <p:nvSpPr>
          <p:cNvPr id="2600" name="Rettangolo 57">
            <a:extLst>
              <a:ext uri="{FF2B5EF4-FFF2-40B4-BE49-F238E27FC236}">
                <a16:creationId xmlns:a16="http://schemas.microsoft.com/office/drawing/2014/main" id="{1FD843D2-BB62-725C-87BF-09C3ED4D1CF0}"/>
              </a:ext>
            </a:extLst>
          </p:cNvPr>
          <p:cNvSpPr/>
          <p:nvPr/>
        </p:nvSpPr>
        <p:spPr>
          <a:xfrm>
            <a:off x="8506800" y="3967540"/>
            <a:ext cx="1448640" cy="1209256"/>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Prediction Result Perturbation</a:t>
            </a:r>
            <a:endParaRPr lang="it-IT" sz="1800" b="0" strike="noStrike" spc="-1" dirty="0">
              <a:latin typeface="Arial"/>
            </a:endParaRPr>
          </a:p>
        </p:txBody>
      </p:sp>
      <p:sp>
        <p:nvSpPr>
          <p:cNvPr id="2601" name="CasellaDiTesto 64">
            <a:extLst>
              <a:ext uri="{FF2B5EF4-FFF2-40B4-BE49-F238E27FC236}">
                <a16:creationId xmlns:a16="http://schemas.microsoft.com/office/drawing/2014/main" id="{CCDCEAFC-7499-FFBC-B25C-1A7BD5E9BE77}"/>
              </a:ext>
            </a:extLst>
          </p:cNvPr>
          <p:cNvSpPr/>
          <p:nvPr/>
        </p:nvSpPr>
        <p:spPr>
          <a:xfrm>
            <a:off x="7267320" y="3858778"/>
            <a:ext cx="124056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Default Descriptors</a:t>
            </a:r>
            <a:endParaRPr lang="it-IT" b="0" strike="noStrike" spc="-1" dirty="0">
              <a:latin typeface="Arial"/>
            </a:endParaRPr>
          </a:p>
        </p:txBody>
      </p:sp>
      <p:sp>
        <p:nvSpPr>
          <p:cNvPr id="2604" name="CasellaDiTesto 5">
            <a:extLst>
              <a:ext uri="{FF2B5EF4-FFF2-40B4-BE49-F238E27FC236}">
                <a16:creationId xmlns:a16="http://schemas.microsoft.com/office/drawing/2014/main" id="{B46A0CC6-5FD8-DBB5-5C99-9D722DC89185}"/>
              </a:ext>
            </a:extLst>
          </p:cNvPr>
          <p:cNvSpPr/>
          <p:nvPr/>
        </p:nvSpPr>
        <p:spPr>
          <a:xfrm>
            <a:off x="1476720" y="2864618"/>
            <a:ext cx="133640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Governance Data</a:t>
            </a:r>
            <a:endParaRPr lang="it-IT" b="0" strike="noStrike" spc="-1" dirty="0">
              <a:latin typeface="Arial"/>
            </a:endParaRPr>
          </a:p>
        </p:txBody>
      </p:sp>
      <p:sp>
        <p:nvSpPr>
          <p:cNvPr id="2605" name="CasellaDiTesto 7">
            <a:extLst>
              <a:ext uri="{FF2B5EF4-FFF2-40B4-BE49-F238E27FC236}">
                <a16:creationId xmlns:a16="http://schemas.microsoft.com/office/drawing/2014/main" id="{3B2FE0D1-5309-7DB9-BF59-D8C6071FB8B2}"/>
              </a:ext>
            </a:extLst>
          </p:cNvPr>
          <p:cNvSpPr/>
          <p:nvPr/>
        </p:nvSpPr>
        <p:spPr>
          <a:xfrm>
            <a:off x="1489500" y="4564624"/>
            <a:ext cx="128921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Risk </a:t>
            </a:r>
            <a:endParaRPr lang="it-IT" b="0" strike="noStrike" spc="-1" dirty="0">
              <a:latin typeface="Arial"/>
            </a:endParaRPr>
          </a:p>
          <a:p>
            <a:pPr algn="ctr">
              <a:lnSpc>
                <a:spcPct val="100000"/>
              </a:lnSpc>
              <a:buNone/>
            </a:pPr>
            <a:r>
              <a:rPr lang="en-US" b="0" strike="noStrike" spc="-1" dirty="0">
                <a:solidFill>
                  <a:srgbClr val="000000"/>
                </a:solidFill>
                <a:latin typeface="Calibri"/>
                <a:ea typeface="DejaVu Sans"/>
              </a:rPr>
              <a:t>Assessment</a:t>
            </a:r>
            <a:endParaRPr lang="it-IT" b="0" strike="noStrike" spc="-1" dirty="0">
              <a:latin typeface="Arial"/>
            </a:endParaRPr>
          </a:p>
        </p:txBody>
      </p:sp>
      <p:sp>
        <p:nvSpPr>
          <p:cNvPr id="2606" name="CasellaDiTesto 32">
            <a:extLst>
              <a:ext uri="{FF2B5EF4-FFF2-40B4-BE49-F238E27FC236}">
                <a16:creationId xmlns:a16="http://schemas.microsoft.com/office/drawing/2014/main" id="{B81E7300-B431-2DA6-416D-282D17EDBF83}"/>
              </a:ext>
            </a:extLst>
          </p:cNvPr>
          <p:cNvSpPr/>
          <p:nvPr/>
        </p:nvSpPr>
        <p:spPr>
          <a:xfrm>
            <a:off x="1476720" y="3516484"/>
            <a:ext cx="10436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Financial Data</a:t>
            </a:r>
            <a:endParaRPr lang="it-IT" b="0" strike="noStrike" spc="-1" dirty="0">
              <a:latin typeface="Arial"/>
            </a:endParaRPr>
          </a:p>
        </p:txBody>
      </p:sp>
      <p:sp>
        <p:nvSpPr>
          <p:cNvPr id="2608" name="CasellaDiTesto 16">
            <a:extLst>
              <a:ext uri="{FF2B5EF4-FFF2-40B4-BE49-F238E27FC236}">
                <a16:creationId xmlns:a16="http://schemas.microsoft.com/office/drawing/2014/main" id="{49078D85-5B27-A89B-3CF1-5780BDA42645}"/>
              </a:ext>
            </a:extLst>
          </p:cNvPr>
          <p:cNvSpPr/>
          <p:nvPr/>
        </p:nvSpPr>
        <p:spPr>
          <a:xfrm>
            <a:off x="4494528" y="2966615"/>
            <a:ext cx="131472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b="0" strike="noStrike" spc="-1" dirty="0" err="1">
                <a:solidFill>
                  <a:srgbClr val="000000"/>
                </a:solidFill>
                <a:latin typeface="Calibri"/>
                <a:ea typeface="DejaVu Sans"/>
              </a:rPr>
              <a:t>GovernanceDescriptors</a:t>
            </a:r>
            <a:endParaRPr lang="it-IT" sz="1600" b="0" strike="noStrike" spc="-1" dirty="0">
              <a:latin typeface="Arial"/>
            </a:endParaRPr>
          </a:p>
        </p:txBody>
      </p:sp>
      <p:sp>
        <p:nvSpPr>
          <p:cNvPr id="2609" name="CasellaDiTesto 15">
            <a:extLst>
              <a:ext uri="{FF2B5EF4-FFF2-40B4-BE49-F238E27FC236}">
                <a16:creationId xmlns:a16="http://schemas.microsoft.com/office/drawing/2014/main" id="{3B6E8ED6-F87B-673D-66F7-471B558988AD}"/>
              </a:ext>
            </a:extLst>
          </p:cNvPr>
          <p:cNvSpPr/>
          <p:nvPr/>
        </p:nvSpPr>
        <p:spPr>
          <a:xfrm>
            <a:off x="4486693" y="3771654"/>
            <a:ext cx="1349577"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a:ea typeface="DejaVu Sans"/>
              </a:rPr>
              <a:t>Financial Descriptors</a:t>
            </a:r>
            <a:endParaRPr lang="it-IT" b="0" strike="noStrike" spc="-1" dirty="0">
              <a:latin typeface="Arial"/>
            </a:endParaRPr>
          </a:p>
        </p:txBody>
      </p:sp>
      <p:sp>
        <p:nvSpPr>
          <p:cNvPr id="2611" name="TextBox 2">
            <a:extLst>
              <a:ext uri="{FF2B5EF4-FFF2-40B4-BE49-F238E27FC236}">
                <a16:creationId xmlns:a16="http://schemas.microsoft.com/office/drawing/2014/main" id="{36505C1C-25F8-7CAD-D19B-79FFBDE73F32}"/>
              </a:ext>
            </a:extLst>
          </p:cNvPr>
          <p:cNvSpPr/>
          <p:nvPr/>
        </p:nvSpPr>
        <p:spPr>
          <a:xfrm>
            <a:off x="1561448" y="1798762"/>
            <a:ext cx="1190432"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b="0" strike="noStrike" spc="-1" dirty="0">
                <a:solidFill>
                  <a:srgbClr val="000000"/>
                </a:solidFill>
                <a:ea typeface="DejaVu Sans"/>
              </a:rPr>
              <a:t>Prediction </a:t>
            </a:r>
            <a:endParaRPr lang="it-IT" b="0" strike="noStrike" spc="-1" dirty="0"/>
          </a:p>
          <a:p>
            <a:pPr algn="ctr">
              <a:lnSpc>
                <a:spcPct val="100000"/>
              </a:lnSpc>
              <a:buNone/>
            </a:pPr>
            <a:r>
              <a:rPr lang="en-GB" b="0" strike="noStrike" spc="-1" dirty="0">
                <a:solidFill>
                  <a:srgbClr val="000000"/>
                </a:solidFill>
                <a:ea typeface="DejaVu Sans"/>
              </a:rPr>
              <a:t>Horizon</a:t>
            </a:r>
            <a:endParaRPr lang="it-IT" b="0" strike="noStrike" spc="-1" dirty="0"/>
          </a:p>
        </p:txBody>
      </p:sp>
      <p:sp>
        <p:nvSpPr>
          <p:cNvPr id="2613" name="Left Brace 8">
            <a:extLst>
              <a:ext uri="{FF2B5EF4-FFF2-40B4-BE49-F238E27FC236}">
                <a16:creationId xmlns:a16="http://schemas.microsoft.com/office/drawing/2014/main" id="{05A7B97B-EA98-0DE5-1185-53FFD4E8B157}"/>
              </a:ext>
            </a:extLst>
          </p:cNvPr>
          <p:cNvSpPr/>
          <p:nvPr/>
        </p:nvSpPr>
        <p:spPr>
          <a:xfrm>
            <a:off x="2446920" y="3381844"/>
            <a:ext cx="120240" cy="8377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2616" name="Rectangle 40">
            <a:extLst>
              <a:ext uri="{FF2B5EF4-FFF2-40B4-BE49-F238E27FC236}">
                <a16:creationId xmlns:a16="http://schemas.microsoft.com/office/drawing/2014/main" id="{F44AB09F-D48C-B88A-D0B6-7161CD42063C}"/>
              </a:ext>
            </a:extLst>
          </p:cNvPr>
          <p:cNvSpPr/>
          <p:nvPr/>
        </p:nvSpPr>
        <p:spPr>
          <a:xfrm>
            <a:off x="399600" y="1833052"/>
            <a:ext cx="941760" cy="3448872"/>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4" name="Straight Connector 3">
            <a:extLst>
              <a:ext uri="{FF2B5EF4-FFF2-40B4-BE49-F238E27FC236}">
                <a16:creationId xmlns:a16="http://schemas.microsoft.com/office/drawing/2014/main" id="{071CD587-42F3-C666-427C-6CDA35F75E45}"/>
              </a:ext>
            </a:extLst>
          </p:cNvPr>
          <p:cNvCxnSpPr/>
          <p:nvPr/>
        </p:nvCxnSpPr>
        <p:spPr>
          <a:xfrm flipV="1">
            <a:off x="1442536" y="2119828"/>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 name="Straight Connector 4">
            <a:extLst>
              <a:ext uri="{FF2B5EF4-FFF2-40B4-BE49-F238E27FC236}">
                <a16:creationId xmlns:a16="http://schemas.microsoft.com/office/drawing/2014/main" id="{2CAA8F2B-AB37-40B7-97B1-EF1767A0DAB6}"/>
              </a:ext>
            </a:extLst>
          </p:cNvPr>
          <p:cNvCxnSpPr/>
          <p:nvPr/>
        </p:nvCxnSpPr>
        <p:spPr>
          <a:xfrm flipV="1">
            <a:off x="7211968" y="2397052"/>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 name="Straight Connector 5">
            <a:extLst>
              <a:ext uri="{FF2B5EF4-FFF2-40B4-BE49-F238E27FC236}">
                <a16:creationId xmlns:a16="http://schemas.microsoft.com/office/drawing/2014/main" id="{C43D261F-0A34-2756-3520-D33E2BBF00D8}"/>
              </a:ext>
            </a:extLst>
          </p:cNvPr>
          <p:cNvCxnSpPr/>
          <p:nvPr/>
        </p:nvCxnSpPr>
        <p:spPr>
          <a:xfrm flipV="1">
            <a:off x="7211968" y="3103896"/>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3302631C-9E58-B87D-242D-B32358F0C581}"/>
              </a:ext>
            </a:extLst>
          </p:cNvPr>
          <p:cNvCxnSpPr/>
          <p:nvPr/>
        </p:nvCxnSpPr>
        <p:spPr>
          <a:xfrm flipV="1">
            <a:off x="4478083" y="4892924"/>
            <a:ext cx="404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 name="Straight Connector 10">
            <a:extLst>
              <a:ext uri="{FF2B5EF4-FFF2-40B4-BE49-F238E27FC236}">
                <a16:creationId xmlns:a16="http://schemas.microsoft.com/office/drawing/2014/main" id="{595C7B94-4E1D-842D-42D1-152A51C3A734}"/>
              </a:ext>
            </a:extLst>
          </p:cNvPr>
          <p:cNvCxnSpPr/>
          <p:nvPr/>
        </p:nvCxnSpPr>
        <p:spPr>
          <a:xfrm flipV="1">
            <a:off x="9955168" y="4643140"/>
            <a:ext cx="16675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 name="Straight Connector 11">
            <a:extLst>
              <a:ext uri="{FF2B5EF4-FFF2-40B4-BE49-F238E27FC236}">
                <a16:creationId xmlns:a16="http://schemas.microsoft.com/office/drawing/2014/main" id="{FF1C675B-66CD-9EAC-E0BB-CB67E2B70FE9}"/>
              </a:ext>
            </a:extLst>
          </p:cNvPr>
          <p:cNvCxnSpPr/>
          <p:nvPr/>
        </p:nvCxnSpPr>
        <p:spPr>
          <a:xfrm flipV="1">
            <a:off x="7222128" y="4183398"/>
            <a:ext cx="13018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0A38F384-AB3A-7E87-D1E9-C0A4F58746F0}"/>
              </a:ext>
            </a:extLst>
          </p:cNvPr>
          <p:cNvCxnSpPr/>
          <p:nvPr/>
        </p:nvCxnSpPr>
        <p:spPr>
          <a:xfrm flipV="1">
            <a:off x="2547493" y="3456090"/>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EBFBED7F-B282-BB60-B25F-39AF71C44C24}"/>
              </a:ext>
            </a:extLst>
          </p:cNvPr>
          <p:cNvCxnSpPr/>
          <p:nvPr/>
        </p:nvCxnSpPr>
        <p:spPr>
          <a:xfrm flipV="1">
            <a:off x="2547493" y="4051900"/>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667AE772-FFCF-4E6F-C57B-21079075F1FE}"/>
              </a:ext>
            </a:extLst>
          </p:cNvPr>
          <p:cNvCxnSpPr/>
          <p:nvPr/>
        </p:nvCxnSpPr>
        <p:spPr>
          <a:xfrm flipV="1">
            <a:off x="1651010" y="3184340"/>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C011EFB7-7145-8D70-62A9-F9E194FAE075}"/>
              </a:ext>
            </a:extLst>
          </p:cNvPr>
          <p:cNvCxnSpPr/>
          <p:nvPr/>
        </p:nvCxnSpPr>
        <p:spPr>
          <a:xfrm flipV="1">
            <a:off x="1651010" y="4881060"/>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 name="Title 1">
            <a:extLst>
              <a:ext uri="{FF2B5EF4-FFF2-40B4-BE49-F238E27FC236}">
                <a16:creationId xmlns:a16="http://schemas.microsoft.com/office/drawing/2014/main" id="{62546F36-E6AE-4200-09FB-3ED9925AB17D}"/>
              </a:ext>
            </a:extLst>
          </p:cNvPr>
          <p:cNvSpPr>
            <a:spLocks noGrp="1"/>
          </p:cNvSpPr>
          <p:nvPr>
            <p:ph type="title"/>
          </p:nvPr>
        </p:nvSpPr>
        <p:spPr>
          <a:xfrm>
            <a:off x="838200" y="365125"/>
            <a:ext cx="10515600" cy="1325563"/>
          </a:xfrm>
        </p:spPr>
        <p:txBody>
          <a:bodyPr/>
          <a:lstStyle/>
          <a:p>
            <a:r>
              <a:rPr lang="en-GB" dirty="0"/>
              <a:t>Company Performance Prediction (CUI-CPP) V2.0</a:t>
            </a:r>
            <a:endParaRPr lang="en-US" dirty="0"/>
          </a:p>
        </p:txBody>
      </p:sp>
      <p:sp>
        <p:nvSpPr>
          <p:cNvPr id="3" name="TextBox 2">
            <a:extLst>
              <a:ext uri="{FF2B5EF4-FFF2-40B4-BE49-F238E27FC236}">
                <a16:creationId xmlns:a16="http://schemas.microsoft.com/office/drawing/2014/main" id="{B5F42F38-4A1C-1FFF-A8F4-32E63D405917}"/>
              </a:ext>
            </a:extLst>
          </p:cNvPr>
          <p:cNvSpPr/>
          <p:nvPr/>
        </p:nvSpPr>
        <p:spPr>
          <a:xfrm>
            <a:off x="1572332" y="2333796"/>
            <a:ext cx="1041288"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pc="-1" dirty="0">
                <a:solidFill>
                  <a:srgbClr val="000000"/>
                </a:solidFill>
                <a:latin typeface="Calibri"/>
                <a:ea typeface="DejaVu Sans"/>
              </a:rPr>
              <a:t>Ri</a:t>
            </a:r>
            <a:r>
              <a:rPr lang="en-GB" b="0" strike="noStrike" spc="-1" dirty="0">
                <a:solidFill>
                  <a:srgbClr val="000000"/>
                </a:solidFill>
                <a:latin typeface="Calibri"/>
                <a:ea typeface="DejaVu Sans"/>
              </a:rPr>
              <a:t>sk Data</a:t>
            </a:r>
            <a:endParaRPr lang="it-IT" b="0" strike="noStrike" spc="-1" dirty="0">
              <a:latin typeface="Arial"/>
            </a:endParaRPr>
          </a:p>
        </p:txBody>
      </p:sp>
      <p:cxnSp>
        <p:nvCxnSpPr>
          <p:cNvPr id="9" name="Straight Connector 8">
            <a:extLst>
              <a:ext uri="{FF2B5EF4-FFF2-40B4-BE49-F238E27FC236}">
                <a16:creationId xmlns:a16="http://schemas.microsoft.com/office/drawing/2014/main" id="{54D10320-151F-2F09-5686-17B526E6F29F}"/>
              </a:ext>
            </a:extLst>
          </p:cNvPr>
          <p:cNvCxnSpPr/>
          <p:nvPr/>
        </p:nvCxnSpPr>
        <p:spPr>
          <a:xfrm flipV="1">
            <a:off x="1453420" y="2664116"/>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4BD5889D-EBDC-6630-0A67-4D79728801C7}"/>
              </a:ext>
            </a:extLst>
          </p:cNvPr>
          <p:cNvCxnSpPr>
            <a:cxnSpLocks/>
          </p:cNvCxnSpPr>
          <p:nvPr/>
        </p:nvCxnSpPr>
        <p:spPr>
          <a:xfrm flipV="1">
            <a:off x="4523660" y="3292739"/>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DC59A5B2-EDDE-D418-CCBA-82093C2F6D51}"/>
              </a:ext>
            </a:extLst>
          </p:cNvPr>
          <p:cNvCxnSpPr>
            <a:cxnSpLocks/>
          </p:cNvCxnSpPr>
          <p:nvPr/>
        </p:nvCxnSpPr>
        <p:spPr>
          <a:xfrm flipV="1">
            <a:off x="4491003" y="4065624"/>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 name="CasellaDiTesto 15">
            <a:extLst>
              <a:ext uri="{FF2B5EF4-FFF2-40B4-BE49-F238E27FC236}">
                <a16:creationId xmlns:a16="http://schemas.microsoft.com/office/drawing/2014/main" id="{ABB1EE05-79E3-9229-FDD8-DB52DB260918}"/>
              </a:ext>
            </a:extLst>
          </p:cNvPr>
          <p:cNvSpPr/>
          <p:nvPr/>
        </p:nvSpPr>
        <p:spPr>
          <a:xfrm>
            <a:off x="10229579" y="2080795"/>
            <a:ext cx="1362106"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US" b="0" strike="noStrike" spc="-1" dirty="0" err="1">
                <a:solidFill>
                  <a:srgbClr val="000000"/>
                </a:solidFill>
                <a:latin typeface="Calibri "/>
                <a:ea typeface="DejaVu Sans"/>
              </a:rPr>
              <a:t>Organisation</a:t>
            </a:r>
            <a:endParaRPr lang="it-IT" b="0" strike="noStrike" spc="-1" dirty="0">
              <a:latin typeface="Calibri "/>
            </a:endParaRPr>
          </a:p>
          <a:p>
            <a:pPr algn="ctr">
              <a:lnSpc>
                <a:spcPct val="100000"/>
              </a:lnSpc>
              <a:buNone/>
            </a:pPr>
            <a:r>
              <a:rPr lang="en-US" b="0" strike="noStrike" spc="-1" dirty="0">
                <a:solidFill>
                  <a:srgbClr val="000000"/>
                </a:solidFill>
                <a:latin typeface="Calibri "/>
                <a:ea typeface="DejaVu Sans"/>
              </a:rPr>
              <a:t> Descriptors</a:t>
            </a:r>
            <a:endParaRPr lang="it-IT" b="0" strike="noStrike" spc="-1" dirty="0">
              <a:latin typeface="Calibri "/>
            </a:endParaRPr>
          </a:p>
        </p:txBody>
      </p:sp>
      <p:sp>
        <p:nvSpPr>
          <p:cNvPr id="25" name="CasellaDiTesto 64">
            <a:extLst>
              <a:ext uri="{FF2B5EF4-FFF2-40B4-BE49-F238E27FC236}">
                <a16:creationId xmlns:a16="http://schemas.microsoft.com/office/drawing/2014/main" id="{E9A41D57-45C4-9B90-D0B9-228007783E0F}"/>
              </a:ext>
            </a:extLst>
          </p:cNvPr>
          <p:cNvSpPr/>
          <p:nvPr/>
        </p:nvSpPr>
        <p:spPr>
          <a:xfrm>
            <a:off x="10212596" y="3503095"/>
            <a:ext cx="1567799"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b="0" strike="noStrike" spc="-1" dirty="0">
                <a:solidFill>
                  <a:srgbClr val="000000"/>
                </a:solidFill>
                <a:latin typeface="Calibri "/>
                <a:ea typeface="DejaVu Sans"/>
              </a:rPr>
              <a:t>Discontinuity Descriptors</a:t>
            </a:r>
            <a:endParaRPr lang="it-IT" b="0" strike="noStrike" spc="-1" dirty="0">
              <a:latin typeface="Calibri "/>
            </a:endParaRPr>
          </a:p>
        </p:txBody>
      </p:sp>
      <p:cxnSp>
        <p:nvCxnSpPr>
          <p:cNvPr id="26" name="Straight Connector 25">
            <a:extLst>
              <a:ext uri="{FF2B5EF4-FFF2-40B4-BE49-F238E27FC236}">
                <a16:creationId xmlns:a16="http://schemas.microsoft.com/office/drawing/2014/main" id="{68437D0F-D398-2D19-3D58-F5A837573DB7}"/>
              </a:ext>
            </a:extLst>
          </p:cNvPr>
          <p:cNvCxnSpPr/>
          <p:nvPr/>
        </p:nvCxnSpPr>
        <p:spPr>
          <a:xfrm flipV="1">
            <a:off x="7179310" y="3811471"/>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94" name="Rettangolo 56">
            <a:extLst>
              <a:ext uri="{FF2B5EF4-FFF2-40B4-BE49-F238E27FC236}">
                <a16:creationId xmlns:a16="http://schemas.microsoft.com/office/drawing/2014/main" id="{5A336321-5A5C-2BBC-F43F-1363D9D28669}"/>
              </a:ext>
            </a:extLst>
          </p:cNvPr>
          <p:cNvSpPr/>
          <p:nvPr/>
        </p:nvSpPr>
        <p:spPr>
          <a:xfrm>
            <a:off x="5757467" y="1965076"/>
            <a:ext cx="1506160" cy="2761728"/>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Assessment and Prediction</a:t>
            </a:r>
            <a:endParaRPr lang="it-IT" sz="1800" b="0" strike="noStrike" spc="-1" dirty="0">
              <a:latin typeface="Arial"/>
            </a:endParaRPr>
          </a:p>
        </p:txBody>
      </p:sp>
    </p:spTree>
    <p:extLst>
      <p:ext uri="{BB962C8B-B14F-4D97-AF65-F5344CB8AC3E}">
        <p14:creationId xmlns:p14="http://schemas.microsoft.com/office/powerpoint/2010/main" val="200438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9">
            <a:extLst>
              <a:ext uri="{FF2B5EF4-FFF2-40B4-BE49-F238E27FC236}">
                <a16:creationId xmlns:a16="http://schemas.microsoft.com/office/drawing/2014/main" id="{E9ED92BF-CA8C-6597-FC99-CE6E74F71926}"/>
              </a:ext>
            </a:extLst>
          </p:cNvPr>
          <p:cNvSpPr/>
          <p:nvPr/>
        </p:nvSpPr>
        <p:spPr>
          <a:xfrm>
            <a:off x="5160505" y="1996979"/>
            <a:ext cx="1740361" cy="4142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2" name="Title 1">
            <a:extLst>
              <a:ext uri="{FF2B5EF4-FFF2-40B4-BE49-F238E27FC236}">
                <a16:creationId xmlns:a16="http://schemas.microsoft.com/office/drawing/2014/main" id="{CA9FE5DA-A8EB-6983-20C1-D185DCAE352A}"/>
              </a:ext>
            </a:extLst>
          </p:cNvPr>
          <p:cNvSpPr>
            <a:spLocks noGrp="1"/>
          </p:cNvSpPr>
          <p:nvPr>
            <p:ph type="title"/>
          </p:nvPr>
        </p:nvSpPr>
        <p:spPr>
          <a:xfrm>
            <a:off x="571380" y="273600"/>
            <a:ext cx="10972440" cy="1144800"/>
          </a:xfrm>
        </p:spPr>
        <p:txBody>
          <a:bodyPr/>
          <a:lstStyle/>
          <a:p>
            <a:r>
              <a:rPr lang="en-US" sz="4400" b="0" strike="noStrike" spc="-1" dirty="0">
                <a:solidFill>
                  <a:srgbClr val="000000"/>
                </a:solidFill>
                <a:latin typeface="Calibri"/>
                <a:ea typeface="DejaVu Sans"/>
              </a:rPr>
              <a:t>Assessment and Prediction</a:t>
            </a:r>
            <a:r>
              <a:rPr lang="it-IT" spc="-1" dirty="0">
                <a:solidFill>
                  <a:srgbClr val="000000"/>
                </a:solidFill>
                <a:latin typeface="Arial"/>
                <a:ea typeface="DejaVu Sans"/>
              </a:rPr>
              <a:t> (CUI-CAP) V2.0 AIM</a:t>
            </a:r>
            <a:endParaRPr lang="en-US" dirty="0"/>
          </a:p>
        </p:txBody>
      </p:sp>
      <p:sp>
        <p:nvSpPr>
          <p:cNvPr id="5" name="Rettangolo 56">
            <a:extLst>
              <a:ext uri="{FF2B5EF4-FFF2-40B4-BE49-F238E27FC236}">
                <a16:creationId xmlns:a16="http://schemas.microsoft.com/office/drawing/2014/main" id="{434BAC3C-D102-CA94-C49B-1FCD77573521}"/>
              </a:ext>
            </a:extLst>
          </p:cNvPr>
          <p:cNvSpPr/>
          <p:nvPr/>
        </p:nvSpPr>
        <p:spPr>
          <a:xfrm>
            <a:off x="5285030" y="3444987"/>
            <a:ext cx="1506160" cy="891961"/>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Default Prediction</a:t>
            </a:r>
            <a:endParaRPr lang="it-IT" sz="1800" b="0" strike="noStrike" spc="-1" dirty="0">
              <a:latin typeface="Arial"/>
            </a:endParaRPr>
          </a:p>
        </p:txBody>
      </p:sp>
      <p:sp>
        <p:nvSpPr>
          <p:cNvPr id="6" name="Rettangolo 56">
            <a:extLst>
              <a:ext uri="{FF2B5EF4-FFF2-40B4-BE49-F238E27FC236}">
                <a16:creationId xmlns:a16="http://schemas.microsoft.com/office/drawing/2014/main" id="{89938BD1-BA64-629A-87A4-447F1BC20131}"/>
              </a:ext>
            </a:extLst>
          </p:cNvPr>
          <p:cNvSpPr/>
          <p:nvPr/>
        </p:nvSpPr>
        <p:spPr>
          <a:xfrm>
            <a:off x="5285026" y="4424754"/>
            <a:ext cx="1506160" cy="1632568"/>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Discontinuity Prediction</a:t>
            </a:r>
            <a:endParaRPr lang="it-IT" sz="1800" b="0" strike="noStrike" spc="-1" dirty="0">
              <a:latin typeface="Arial"/>
            </a:endParaRPr>
          </a:p>
        </p:txBody>
      </p:sp>
      <p:sp>
        <p:nvSpPr>
          <p:cNvPr id="11" name="CasellaDiTesto 16">
            <a:extLst>
              <a:ext uri="{FF2B5EF4-FFF2-40B4-BE49-F238E27FC236}">
                <a16:creationId xmlns:a16="http://schemas.microsoft.com/office/drawing/2014/main" id="{71523E98-03C3-D042-4944-D28A7E95AAD9}"/>
              </a:ext>
            </a:extLst>
          </p:cNvPr>
          <p:cNvSpPr/>
          <p:nvPr/>
        </p:nvSpPr>
        <p:spPr>
          <a:xfrm>
            <a:off x="4067812" y="4990815"/>
            <a:ext cx="13147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Risk</a:t>
            </a:r>
          </a:p>
          <a:p>
            <a:pPr algn="ctr">
              <a:lnSpc>
                <a:spcPct val="100000"/>
              </a:lnSpc>
              <a:buNone/>
            </a:pPr>
            <a:r>
              <a:rPr lang="en-US" sz="1600" spc="-1" dirty="0">
                <a:solidFill>
                  <a:srgbClr val="000000"/>
                </a:solidFill>
                <a:latin typeface="Calibri"/>
                <a:ea typeface="DejaVu Sans"/>
              </a:rPr>
              <a:t>Data</a:t>
            </a:r>
            <a:endParaRPr lang="it-IT" sz="1600" b="0" strike="noStrike" spc="-1" dirty="0">
              <a:latin typeface="Arial"/>
            </a:endParaRPr>
          </a:p>
        </p:txBody>
      </p:sp>
      <p:sp>
        <p:nvSpPr>
          <p:cNvPr id="12" name="CasellaDiTesto 15">
            <a:extLst>
              <a:ext uri="{FF2B5EF4-FFF2-40B4-BE49-F238E27FC236}">
                <a16:creationId xmlns:a16="http://schemas.microsoft.com/office/drawing/2014/main" id="{DAC8ADD4-89C2-7C04-09AF-BA0A31B9B9D1}"/>
              </a:ext>
            </a:extLst>
          </p:cNvPr>
          <p:cNvSpPr/>
          <p:nvPr/>
        </p:nvSpPr>
        <p:spPr>
          <a:xfrm>
            <a:off x="3990520" y="5546571"/>
            <a:ext cx="116019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Financial Descriptors</a:t>
            </a:r>
            <a:endParaRPr lang="it-IT" sz="1600" b="0" strike="noStrike" spc="-1" dirty="0">
              <a:latin typeface="Arial"/>
            </a:endParaRPr>
          </a:p>
        </p:txBody>
      </p:sp>
      <p:cxnSp>
        <p:nvCxnSpPr>
          <p:cNvPr id="13" name="Straight Connector 12">
            <a:extLst>
              <a:ext uri="{FF2B5EF4-FFF2-40B4-BE49-F238E27FC236}">
                <a16:creationId xmlns:a16="http://schemas.microsoft.com/office/drawing/2014/main" id="{80275234-E06A-8D1B-6CB2-6D6476196845}"/>
              </a:ext>
            </a:extLst>
          </p:cNvPr>
          <p:cNvCxnSpPr>
            <a:cxnSpLocks/>
          </p:cNvCxnSpPr>
          <p:nvPr/>
        </p:nvCxnSpPr>
        <p:spPr>
          <a:xfrm flipV="1">
            <a:off x="4051224" y="5295167"/>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7DE4AA81-7C1E-9E07-38BE-FDBEA570D9A6}"/>
              </a:ext>
            </a:extLst>
          </p:cNvPr>
          <p:cNvCxnSpPr>
            <a:cxnSpLocks/>
          </p:cNvCxnSpPr>
          <p:nvPr/>
        </p:nvCxnSpPr>
        <p:spPr>
          <a:xfrm flipV="1">
            <a:off x="4040339" y="5817681"/>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5" name="CasellaDiTesto 16">
            <a:extLst>
              <a:ext uri="{FF2B5EF4-FFF2-40B4-BE49-F238E27FC236}">
                <a16:creationId xmlns:a16="http://schemas.microsoft.com/office/drawing/2014/main" id="{75BEDC09-D175-D3A7-E522-088961C6BA7B}"/>
              </a:ext>
            </a:extLst>
          </p:cNvPr>
          <p:cNvSpPr/>
          <p:nvPr/>
        </p:nvSpPr>
        <p:spPr>
          <a:xfrm>
            <a:off x="3922068" y="4466241"/>
            <a:ext cx="13147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Governance Descriptors</a:t>
            </a:r>
            <a:endParaRPr lang="it-IT" sz="1600" b="0" strike="noStrike" spc="-1" dirty="0">
              <a:latin typeface="Arial"/>
            </a:endParaRPr>
          </a:p>
        </p:txBody>
      </p:sp>
      <p:cxnSp>
        <p:nvCxnSpPr>
          <p:cNvPr id="16" name="Straight Connector 15">
            <a:extLst>
              <a:ext uri="{FF2B5EF4-FFF2-40B4-BE49-F238E27FC236}">
                <a16:creationId xmlns:a16="http://schemas.microsoft.com/office/drawing/2014/main" id="{BE25A36E-D0DB-21C8-FD8A-8A683096E351}"/>
              </a:ext>
            </a:extLst>
          </p:cNvPr>
          <p:cNvCxnSpPr>
            <a:cxnSpLocks/>
          </p:cNvCxnSpPr>
          <p:nvPr/>
        </p:nvCxnSpPr>
        <p:spPr>
          <a:xfrm flipV="1">
            <a:off x="4040337" y="4750878"/>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7" name="CasellaDiTesto 15">
            <a:extLst>
              <a:ext uri="{FF2B5EF4-FFF2-40B4-BE49-F238E27FC236}">
                <a16:creationId xmlns:a16="http://schemas.microsoft.com/office/drawing/2014/main" id="{D1F4C563-C12E-2222-ADA6-1D5215D51760}"/>
              </a:ext>
            </a:extLst>
          </p:cNvPr>
          <p:cNvSpPr/>
          <p:nvPr/>
        </p:nvSpPr>
        <p:spPr>
          <a:xfrm>
            <a:off x="4025119" y="3618710"/>
            <a:ext cx="116913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Financial Descriptors</a:t>
            </a:r>
            <a:endParaRPr lang="it-IT" sz="1600" b="0" strike="noStrike" spc="-1" dirty="0">
              <a:latin typeface="Arial"/>
            </a:endParaRPr>
          </a:p>
        </p:txBody>
      </p:sp>
      <p:cxnSp>
        <p:nvCxnSpPr>
          <p:cNvPr id="18" name="Straight Connector 17">
            <a:extLst>
              <a:ext uri="{FF2B5EF4-FFF2-40B4-BE49-F238E27FC236}">
                <a16:creationId xmlns:a16="http://schemas.microsoft.com/office/drawing/2014/main" id="{1E74ABAC-09B2-467B-404F-C0630ADBA95C}"/>
              </a:ext>
            </a:extLst>
          </p:cNvPr>
          <p:cNvCxnSpPr>
            <a:cxnSpLocks/>
          </p:cNvCxnSpPr>
          <p:nvPr/>
        </p:nvCxnSpPr>
        <p:spPr>
          <a:xfrm flipV="1">
            <a:off x="4083881" y="3912680"/>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1" name="CasellaDiTesto 15">
            <a:extLst>
              <a:ext uri="{FF2B5EF4-FFF2-40B4-BE49-F238E27FC236}">
                <a16:creationId xmlns:a16="http://schemas.microsoft.com/office/drawing/2014/main" id="{570C2D7C-C28D-BB2D-5296-21DFC32AA8C2}"/>
              </a:ext>
            </a:extLst>
          </p:cNvPr>
          <p:cNvSpPr/>
          <p:nvPr/>
        </p:nvSpPr>
        <p:spPr>
          <a:xfrm>
            <a:off x="6828891" y="5008508"/>
            <a:ext cx="131472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US" sz="1600" b="0" strike="noStrike" spc="-1" dirty="0">
                <a:solidFill>
                  <a:srgbClr val="000000"/>
                </a:solidFill>
                <a:latin typeface="Calibri"/>
                <a:ea typeface="DejaVu Sans"/>
              </a:rPr>
              <a:t>Discontinuity</a:t>
            </a:r>
            <a:endParaRPr lang="it-IT" sz="1600" b="0" strike="noStrike" spc="-1" dirty="0">
              <a:latin typeface="Arial"/>
            </a:endParaRPr>
          </a:p>
          <a:p>
            <a:pPr algn="ctr">
              <a:lnSpc>
                <a:spcPct val="100000"/>
              </a:lnSpc>
              <a:buNone/>
            </a:pPr>
            <a:r>
              <a:rPr lang="en-US" sz="1600" b="0" strike="noStrike" spc="-1" dirty="0">
                <a:solidFill>
                  <a:srgbClr val="000000"/>
                </a:solidFill>
                <a:latin typeface="Calibri"/>
                <a:ea typeface="DejaVu Sans"/>
              </a:rPr>
              <a:t> Descriptors</a:t>
            </a:r>
            <a:endParaRPr lang="it-IT" sz="1600" b="0" strike="noStrike" spc="-1" dirty="0">
              <a:latin typeface="Arial"/>
            </a:endParaRPr>
          </a:p>
        </p:txBody>
      </p:sp>
      <p:cxnSp>
        <p:nvCxnSpPr>
          <p:cNvPr id="22" name="Straight Connector 21">
            <a:extLst>
              <a:ext uri="{FF2B5EF4-FFF2-40B4-BE49-F238E27FC236}">
                <a16:creationId xmlns:a16="http://schemas.microsoft.com/office/drawing/2014/main" id="{8F3B507B-59E3-5E8A-F639-ED3D374F3F29}"/>
              </a:ext>
            </a:extLst>
          </p:cNvPr>
          <p:cNvCxnSpPr>
            <a:cxnSpLocks/>
          </p:cNvCxnSpPr>
          <p:nvPr/>
        </p:nvCxnSpPr>
        <p:spPr>
          <a:xfrm flipV="1">
            <a:off x="6783537" y="5295164"/>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 name="CasellaDiTesto 15">
            <a:extLst>
              <a:ext uri="{FF2B5EF4-FFF2-40B4-BE49-F238E27FC236}">
                <a16:creationId xmlns:a16="http://schemas.microsoft.com/office/drawing/2014/main" id="{C1BD3048-FA90-5F18-E878-C377CBE6622A}"/>
              </a:ext>
            </a:extLst>
          </p:cNvPr>
          <p:cNvSpPr/>
          <p:nvPr/>
        </p:nvSpPr>
        <p:spPr>
          <a:xfrm>
            <a:off x="6785351" y="3626022"/>
            <a:ext cx="123568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US" sz="1600" b="0" strike="noStrike" spc="-1" dirty="0">
                <a:solidFill>
                  <a:srgbClr val="000000"/>
                </a:solidFill>
                <a:latin typeface="Calibri"/>
                <a:ea typeface="DejaVu Sans"/>
              </a:rPr>
              <a:t>Default</a:t>
            </a:r>
            <a:endParaRPr lang="it-IT" sz="1600" b="0" strike="noStrike" spc="-1" dirty="0">
              <a:latin typeface="Arial"/>
            </a:endParaRPr>
          </a:p>
          <a:p>
            <a:pPr algn="ctr">
              <a:lnSpc>
                <a:spcPct val="100000"/>
              </a:lnSpc>
              <a:buNone/>
            </a:pPr>
            <a:r>
              <a:rPr lang="en-US" sz="1600" b="0" strike="noStrike" spc="-1" dirty="0">
                <a:solidFill>
                  <a:srgbClr val="000000"/>
                </a:solidFill>
                <a:latin typeface="Calibri"/>
                <a:ea typeface="DejaVu Sans"/>
              </a:rPr>
              <a:t> Descriptors</a:t>
            </a:r>
            <a:endParaRPr lang="it-IT" sz="1600" b="0" strike="noStrike" spc="-1" dirty="0">
              <a:latin typeface="Arial"/>
            </a:endParaRPr>
          </a:p>
        </p:txBody>
      </p:sp>
      <p:cxnSp>
        <p:nvCxnSpPr>
          <p:cNvPr id="24" name="Straight Connector 23">
            <a:extLst>
              <a:ext uri="{FF2B5EF4-FFF2-40B4-BE49-F238E27FC236}">
                <a16:creationId xmlns:a16="http://schemas.microsoft.com/office/drawing/2014/main" id="{C7CB9CC1-ADA0-15AA-8A04-A954B0400C91}"/>
              </a:ext>
            </a:extLst>
          </p:cNvPr>
          <p:cNvCxnSpPr>
            <a:cxnSpLocks/>
          </p:cNvCxnSpPr>
          <p:nvPr/>
        </p:nvCxnSpPr>
        <p:spPr>
          <a:xfrm flipV="1">
            <a:off x="6794427" y="3912678"/>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 name="Rettangolo 56">
            <a:extLst>
              <a:ext uri="{FF2B5EF4-FFF2-40B4-BE49-F238E27FC236}">
                <a16:creationId xmlns:a16="http://schemas.microsoft.com/office/drawing/2014/main" id="{45C032BB-06F1-E391-B5F2-90984DA4088A}"/>
              </a:ext>
            </a:extLst>
          </p:cNvPr>
          <p:cNvSpPr/>
          <p:nvPr/>
        </p:nvSpPr>
        <p:spPr>
          <a:xfrm>
            <a:off x="5273055" y="2086995"/>
            <a:ext cx="1506160" cy="1278869"/>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err="1">
                <a:solidFill>
                  <a:srgbClr val="000000"/>
                </a:solidFill>
                <a:latin typeface="Calibri"/>
                <a:ea typeface="DejaVu Sans"/>
              </a:rPr>
              <a:t>Organisation</a:t>
            </a:r>
            <a:r>
              <a:rPr lang="en-US" spc="-1" dirty="0">
                <a:solidFill>
                  <a:srgbClr val="000000"/>
                </a:solidFill>
                <a:latin typeface="Calibri"/>
                <a:ea typeface="DejaVu Sans"/>
              </a:rPr>
              <a:t> Model Assessment</a:t>
            </a:r>
            <a:endParaRPr lang="it-IT" sz="1800" b="0" strike="noStrike" spc="-1" dirty="0">
              <a:latin typeface="Arial"/>
            </a:endParaRPr>
          </a:p>
        </p:txBody>
      </p:sp>
      <p:sp>
        <p:nvSpPr>
          <p:cNvPr id="26" name="CasellaDiTesto 16">
            <a:extLst>
              <a:ext uri="{FF2B5EF4-FFF2-40B4-BE49-F238E27FC236}">
                <a16:creationId xmlns:a16="http://schemas.microsoft.com/office/drawing/2014/main" id="{1AA0B312-18FB-67B3-F86C-6DFD0ED84A8C}"/>
              </a:ext>
            </a:extLst>
          </p:cNvPr>
          <p:cNvSpPr/>
          <p:nvPr/>
        </p:nvSpPr>
        <p:spPr>
          <a:xfrm>
            <a:off x="3990520" y="2174135"/>
            <a:ext cx="13147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Governance Descriptors</a:t>
            </a:r>
            <a:endParaRPr lang="it-IT" sz="1600" b="0" strike="noStrike" spc="-1" dirty="0">
              <a:latin typeface="Arial"/>
            </a:endParaRPr>
          </a:p>
        </p:txBody>
      </p:sp>
      <p:sp>
        <p:nvSpPr>
          <p:cNvPr id="27" name="CasellaDiTesto 15">
            <a:extLst>
              <a:ext uri="{FF2B5EF4-FFF2-40B4-BE49-F238E27FC236}">
                <a16:creationId xmlns:a16="http://schemas.microsoft.com/office/drawing/2014/main" id="{1D02C1E9-A478-F655-6356-A6A867FEAB47}"/>
              </a:ext>
            </a:extLst>
          </p:cNvPr>
          <p:cNvSpPr/>
          <p:nvPr/>
        </p:nvSpPr>
        <p:spPr>
          <a:xfrm>
            <a:off x="4024031" y="2731222"/>
            <a:ext cx="116913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dirty="0">
                <a:solidFill>
                  <a:srgbClr val="000000"/>
                </a:solidFill>
                <a:latin typeface="Calibri"/>
                <a:ea typeface="DejaVu Sans"/>
              </a:rPr>
              <a:t>Financial Descriptors</a:t>
            </a:r>
            <a:endParaRPr lang="it-IT" sz="1600" b="0" strike="noStrike" spc="-1" dirty="0">
              <a:latin typeface="Arial"/>
            </a:endParaRPr>
          </a:p>
        </p:txBody>
      </p:sp>
      <p:cxnSp>
        <p:nvCxnSpPr>
          <p:cNvPr id="28" name="Straight Connector 27">
            <a:extLst>
              <a:ext uri="{FF2B5EF4-FFF2-40B4-BE49-F238E27FC236}">
                <a16:creationId xmlns:a16="http://schemas.microsoft.com/office/drawing/2014/main" id="{539A9239-6F6C-4AE7-98F8-A718C1CCA2C3}"/>
              </a:ext>
            </a:extLst>
          </p:cNvPr>
          <p:cNvCxnSpPr>
            <a:cxnSpLocks/>
          </p:cNvCxnSpPr>
          <p:nvPr/>
        </p:nvCxnSpPr>
        <p:spPr>
          <a:xfrm flipV="1">
            <a:off x="4028362" y="2500259"/>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E7CD6DFA-1A58-B4CC-5FCB-7A2BE55DB4EA}"/>
              </a:ext>
            </a:extLst>
          </p:cNvPr>
          <p:cNvCxnSpPr>
            <a:cxnSpLocks/>
          </p:cNvCxnSpPr>
          <p:nvPr/>
        </p:nvCxnSpPr>
        <p:spPr>
          <a:xfrm flipV="1">
            <a:off x="4017477" y="3022773"/>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0" name="CasellaDiTesto 15">
            <a:extLst>
              <a:ext uri="{FF2B5EF4-FFF2-40B4-BE49-F238E27FC236}">
                <a16:creationId xmlns:a16="http://schemas.microsoft.com/office/drawing/2014/main" id="{443E36D1-BF74-E566-A057-81312791AAF4}"/>
              </a:ext>
            </a:extLst>
          </p:cNvPr>
          <p:cNvSpPr/>
          <p:nvPr/>
        </p:nvSpPr>
        <p:spPr>
          <a:xfrm>
            <a:off x="6851982" y="2463971"/>
            <a:ext cx="1226926"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US" sz="1600" b="0" strike="noStrike" spc="-1" dirty="0" err="1">
                <a:solidFill>
                  <a:srgbClr val="000000"/>
                </a:solidFill>
                <a:latin typeface="Calibri"/>
                <a:ea typeface="DejaVu Sans"/>
              </a:rPr>
              <a:t>Organisation</a:t>
            </a:r>
            <a:endParaRPr lang="it-IT" sz="1600" b="0" strike="noStrike" spc="-1" dirty="0">
              <a:latin typeface="Arial"/>
            </a:endParaRPr>
          </a:p>
          <a:p>
            <a:pPr algn="ctr">
              <a:lnSpc>
                <a:spcPct val="100000"/>
              </a:lnSpc>
              <a:buNone/>
            </a:pPr>
            <a:r>
              <a:rPr lang="en-US" sz="1600" b="0" strike="noStrike" spc="-1" dirty="0">
                <a:solidFill>
                  <a:srgbClr val="000000"/>
                </a:solidFill>
                <a:latin typeface="Calibri"/>
                <a:ea typeface="DejaVu Sans"/>
              </a:rPr>
              <a:t> Descriptors</a:t>
            </a:r>
            <a:endParaRPr lang="it-IT" sz="1600" b="0" strike="noStrike" spc="-1" dirty="0">
              <a:latin typeface="Arial"/>
            </a:endParaRPr>
          </a:p>
        </p:txBody>
      </p:sp>
      <p:cxnSp>
        <p:nvCxnSpPr>
          <p:cNvPr id="31" name="Straight Connector 30">
            <a:extLst>
              <a:ext uri="{FF2B5EF4-FFF2-40B4-BE49-F238E27FC236}">
                <a16:creationId xmlns:a16="http://schemas.microsoft.com/office/drawing/2014/main" id="{D3E9BC53-4149-170D-77B8-F464ADF43BA1}"/>
              </a:ext>
            </a:extLst>
          </p:cNvPr>
          <p:cNvCxnSpPr>
            <a:cxnSpLocks/>
          </p:cNvCxnSpPr>
          <p:nvPr/>
        </p:nvCxnSpPr>
        <p:spPr>
          <a:xfrm flipV="1">
            <a:off x="6793330" y="2783285"/>
            <a:ext cx="125271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47688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1C3DB4-164B-48CA-9B04-9DF79C9732C2}"/>
              </a:ext>
            </a:extLst>
          </p:cNvPr>
          <p:cNvSpPr>
            <a:spLocks noGrp="1"/>
          </p:cNvSpPr>
          <p:nvPr>
            <p:ph type="title"/>
          </p:nvPr>
        </p:nvSpPr>
        <p:spPr/>
        <p:txBody>
          <a:bodyPr/>
          <a:lstStyle/>
          <a:p>
            <a:r>
              <a:rPr lang="en-GB" dirty="0"/>
              <a:t>CUI-CPP V2.0 data/1</a:t>
            </a:r>
          </a:p>
        </p:txBody>
      </p:sp>
      <p:sp>
        <p:nvSpPr>
          <p:cNvPr id="3" name="Content Placeholder 2">
            <a:extLst>
              <a:ext uri="{FF2B5EF4-FFF2-40B4-BE49-F238E27FC236}">
                <a16:creationId xmlns:a16="http://schemas.microsoft.com/office/drawing/2014/main" id="{3B37B257-ADA4-F0B1-0647-7BF03C04FCA1}"/>
              </a:ext>
            </a:extLst>
          </p:cNvPr>
          <p:cNvSpPr>
            <a:spLocks noGrp="1"/>
          </p:cNvSpPr>
          <p:nvPr>
            <p:ph sz="half" idx="1"/>
          </p:nvPr>
        </p:nvSpPr>
        <p:spPr>
          <a:xfrm>
            <a:off x="1321904" y="1616149"/>
            <a:ext cx="5059017" cy="4842279"/>
          </a:xfrm>
        </p:spPr>
        <p:txBody>
          <a:bodyPr>
            <a:normAutofit fontScale="92500" lnSpcReduction="20000"/>
          </a:bodyPr>
          <a:lstStyle/>
          <a:p>
            <a:pPr marL="0" indent="0">
              <a:buNone/>
            </a:pPr>
            <a:r>
              <a:rPr lang="en-GB" dirty="0">
                <a:effectLst/>
                <a:ea typeface="Calibri" panose="020F0502020204030204" pitchFamily="34" charset="0"/>
              </a:rPr>
              <a:t>The Functional Requirements of MPAI-CUI V2.0 data:</a:t>
            </a:r>
          </a:p>
          <a:p>
            <a:pPr marL="342900" lvl="0" indent="-342900">
              <a:buFont typeface="Times New Roman" panose="02020603050405020304" pitchFamily="18" charset="0"/>
              <a:buChar char="-"/>
            </a:pPr>
            <a:r>
              <a:rPr lang="en-GB" b="1" dirty="0">
                <a:effectLst/>
                <a:ea typeface="Calibri" panose="020F0502020204030204" pitchFamily="34" charset="0"/>
              </a:rPr>
              <a:t>Governance data</a:t>
            </a:r>
            <a:r>
              <a:rPr lang="en-GB" dirty="0">
                <a:effectLst/>
                <a:ea typeface="Calibri" panose="020F0502020204030204" pitchFamily="34" charset="0"/>
              </a:rPr>
              <a:t>: </a:t>
            </a:r>
          </a:p>
          <a:p>
            <a:pPr marL="742950" lvl="1" indent="-285750">
              <a:buFont typeface="Times New Roman" panose="02020603050405020304" pitchFamily="18" charset="0"/>
              <a:buChar char="-"/>
            </a:pPr>
            <a:r>
              <a:rPr lang="en-GB" dirty="0">
                <a:effectLst/>
                <a:ea typeface="Calibri" panose="020F0502020204030204" pitchFamily="34" charset="0"/>
              </a:rPr>
              <a:t>Frequency of officer terms in the last 5 years.</a:t>
            </a:r>
          </a:p>
          <a:p>
            <a:pPr marL="742950" lvl="1" indent="-285750">
              <a:buFont typeface="Times New Roman" panose="02020603050405020304" pitchFamily="18" charset="0"/>
              <a:buChar char="-"/>
            </a:pPr>
            <a:r>
              <a:rPr lang="en-GB" dirty="0">
                <a:effectLst/>
                <a:ea typeface="Calibri" panose="020F0502020204030204" pitchFamily="34" charset="0"/>
              </a:rPr>
              <a:t>Which and how many roles officers have in other legal entities.</a:t>
            </a:r>
          </a:p>
          <a:p>
            <a:pPr marL="742950" lvl="1" indent="-285750">
              <a:buFont typeface="Times New Roman" panose="02020603050405020304" pitchFamily="18" charset="0"/>
              <a:buChar char="-"/>
            </a:pPr>
            <a:r>
              <a:rPr lang="en-GB" dirty="0">
                <a:effectLst/>
                <a:ea typeface="Calibri" panose="020F0502020204030204" pitchFamily="34" charset="0"/>
              </a:rPr>
              <a:t>Extensions to CUI-CPP V1.1</a:t>
            </a:r>
          </a:p>
          <a:p>
            <a:pPr lvl="0">
              <a:buFont typeface="Times New Roman" panose="02020603050405020304" pitchFamily="18" charset="0"/>
              <a:buChar char="-"/>
            </a:pPr>
            <a:r>
              <a:rPr lang="en-GB" b="1" dirty="0">
                <a:ea typeface="Calibri" panose="020F0502020204030204" pitchFamily="34" charset="0"/>
              </a:rPr>
              <a:t>Financial data</a:t>
            </a:r>
            <a:r>
              <a:rPr lang="en-GB" dirty="0">
                <a:ea typeface="Calibri" panose="020F0502020204030204" pitchFamily="34" charset="0"/>
              </a:rPr>
              <a:t>: </a:t>
            </a:r>
          </a:p>
          <a:p>
            <a:pPr lvl="1">
              <a:buFont typeface="Times New Roman" panose="02020603050405020304" pitchFamily="18" charset="0"/>
              <a:buChar char="-"/>
            </a:pPr>
            <a:r>
              <a:rPr lang="en-GB" dirty="0">
                <a:ea typeface="Calibri" panose="020F0502020204030204" pitchFamily="34" charset="0"/>
              </a:rPr>
              <a:t>Extensions to CUI-CPP V1.1 </a:t>
            </a:r>
          </a:p>
          <a:p>
            <a:pPr lvl="0">
              <a:buFont typeface="Times New Roman" panose="02020603050405020304" pitchFamily="18" charset="0"/>
              <a:buChar char="-"/>
            </a:pPr>
            <a:r>
              <a:rPr lang="en-GB" b="1" dirty="0">
                <a:ea typeface="Calibri" panose="020F0502020204030204" pitchFamily="34" charset="0"/>
              </a:rPr>
              <a:t>Risk assessment</a:t>
            </a:r>
          </a:p>
          <a:p>
            <a:pPr lvl="1">
              <a:buFont typeface="Times New Roman" panose="02020603050405020304" pitchFamily="18" charset="0"/>
              <a:buChar char="-"/>
            </a:pPr>
            <a:r>
              <a:rPr lang="en-GB" dirty="0">
                <a:ea typeface="Calibri" panose="020F0502020204030204" pitchFamily="34" charset="0"/>
              </a:rPr>
              <a:t>Risk taxonomy</a:t>
            </a:r>
          </a:p>
          <a:p>
            <a:pPr lvl="1">
              <a:buFont typeface="Times New Roman" panose="02020603050405020304" pitchFamily="18" charset="0"/>
              <a:buChar char="-"/>
            </a:pPr>
            <a:r>
              <a:rPr lang="en-GB" dirty="0">
                <a:ea typeface="Calibri" panose="020F0502020204030204" pitchFamily="34" charset="0"/>
              </a:rPr>
              <a:t>Extensions to CUI-CPP V1.1 </a:t>
            </a:r>
          </a:p>
          <a:p>
            <a:endParaRPr lang="en-GB" sz="4400" dirty="0">
              <a:ea typeface="Calibri" panose="020F0502020204030204" pitchFamily="34" charset="0"/>
            </a:endParaRPr>
          </a:p>
        </p:txBody>
      </p:sp>
      <p:sp>
        <p:nvSpPr>
          <p:cNvPr id="5" name="Content Placeholder 4">
            <a:extLst>
              <a:ext uri="{FF2B5EF4-FFF2-40B4-BE49-F238E27FC236}">
                <a16:creationId xmlns:a16="http://schemas.microsoft.com/office/drawing/2014/main" id="{D9581A8D-B5C7-1C5A-50A8-D19DBB9EB98D}"/>
              </a:ext>
            </a:extLst>
          </p:cNvPr>
          <p:cNvSpPr>
            <a:spLocks noGrp="1"/>
          </p:cNvSpPr>
          <p:nvPr>
            <p:ph sz="half" idx="2"/>
          </p:nvPr>
        </p:nvSpPr>
        <p:spPr>
          <a:xfrm>
            <a:off x="6380921" y="1616149"/>
            <a:ext cx="5123689" cy="4842278"/>
          </a:xfrm>
        </p:spPr>
        <p:txBody>
          <a:bodyPr>
            <a:normAutofit fontScale="92500" lnSpcReduction="20000"/>
          </a:bodyPr>
          <a:lstStyle/>
          <a:p>
            <a:pPr marL="342900" lvl="0" indent="-342900">
              <a:buFont typeface="Times New Roman" panose="02020603050405020304" pitchFamily="18" charset="0"/>
              <a:buChar char="-"/>
            </a:pPr>
            <a:r>
              <a:rPr lang="en-GB" b="1" dirty="0">
                <a:effectLst/>
                <a:ea typeface="Calibri" panose="020F0502020204030204" pitchFamily="34" charset="0"/>
              </a:rPr>
              <a:t>Vertical risk data</a:t>
            </a:r>
            <a:r>
              <a:rPr lang="en-GB" dirty="0">
                <a:effectLst/>
                <a:ea typeface="Calibri" panose="020F0502020204030204" pitchFamily="34" charset="0"/>
              </a:rPr>
              <a:t>: features for each considered risk, including:</a:t>
            </a:r>
          </a:p>
          <a:p>
            <a:pPr marL="742950" lvl="1" indent="-285750">
              <a:buFont typeface="Times New Roman" panose="02020603050405020304" pitchFamily="18" charset="0"/>
              <a:buChar char="-"/>
            </a:pPr>
            <a:r>
              <a:rPr lang="en-GB" dirty="0">
                <a:effectLst/>
                <a:ea typeface="Calibri" panose="020F0502020204030204" pitchFamily="34" charset="0"/>
              </a:rPr>
              <a:t>Risk name</a:t>
            </a:r>
          </a:p>
          <a:p>
            <a:pPr marL="742950" lvl="1" indent="-285750">
              <a:buFont typeface="Times New Roman" panose="02020603050405020304" pitchFamily="18" charset="0"/>
              <a:buChar char="-"/>
            </a:pPr>
            <a:r>
              <a:rPr lang="en-GB" dirty="0">
                <a:effectLst/>
                <a:ea typeface="Calibri" panose="020F0502020204030204" pitchFamily="34" charset="0"/>
              </a:rPr>
              <a:t>Risk type: cyber, etc.</a:t>
            </a:r>
          </a:p>
          <a:p>
            <a:pPr marL="742950" lvl="1" indent="-285750">
              <a:buFont typeface="Times New Roman" panose="02020603050405020304" pitchFamily="18" charset="0"/>
              <a:buChar char="-"/>
            </a:pPr>
            <a:r>
              <a:rPr lang="en-GB" dirty="0">
                <a:effectLst/>
                <a:ea typeface="Calibri" panose="020F0502020204030204" pitchFamily="34" charset="0"/>
              </a:rPr>
              <a:t>Target regulation</a:t>
            </a:r>
            <a:endParaRPr lang="en-GB" sz="4400" dirty="0">
              <a:effectLst/>
              <a:ea typeface="Calibri" panose="020F0502020204030204" pitchFamily="34" charset="0"/>
            </a:endParaRPr>
          </a:p>
          <a:p>
            <a:pPr marL="742950" lvl="1" indent="-285750">
              <a:buFont typeface="Times New Roman" panose="02020603050405020304" pitchFamily="18" charset="0"/>
              <a:buChar char="-"/>
            </a:pPr>
            <a:r>
              <a:rPr lang="en-GB" dirty="0">
                <a:effectLst/>
                <a:ea typeface="Calibri" panose="020F0502020204030204" pitchFamily="34" charset="0"/>
              </a:rPr>
              <a:t>Vector of inputs, e.g. for cyber:</a:t>
            </a:r>
          </a:p>
          <a:p>
            <a:pPr marL="1143000" lvl="2" indent="-228600">
              <a:buFont typeface="Wingdings" panose="05000000000000000000" pitchFamily="2" charset="2"/>
              <a:buChar char=""/>
            </a:pPr>
            <a:r>
              <a:rPr lang="en-GB" dirty="0">
                <a:effectLst/>
                <a:ea typeface="Calibri" panose="020F0502020204030204" pitchFamily="34" charset="0"/>
              </a:rPr>
              <a:t>Name of input: IP address, Denial of service.</a:t>
            </a:r>
          </a:p>
          <a:p>
            <a:pPr marL="1143000" lvl="2" indent="-228600">
              <a:buFont typeface="Wingdings" panose="05000000000000000000" pitchFamily="2" charset="2"/>
              <a:buChar char=""/>
            </a:pPr>
            <a:r>
              <a:rPr lang="en-GB" dirty="0">
                <a:effectLst/>
                <a:ea typeface="Calibri" panose="020F0502020204030204" pitchFamily="34" charset="0"/>
              </a:rPr>
              <a:t>Time: time the attack was detected.</a:t>
            </a:r>
          </a:p>
          <a:p>
            <a:pPr marL="1143000" lvl="2" indent="-228600">
              <a:buFont typeface="Wingdings" panose="05000000000000000000" pitchFamily="2" charset="2"/>
              <a:buChar char=""/>
            </a:pPr>
            <a:r>
              <a:rPr lang="en-GB" dirty="0">
                <a:effectLst/>
                <a:ea typeface="Calibri" panose="020F0502020204030204" pitchFamily="34" charset="0"/>
              </a:rPr>
              <a:t>Source: provider of input vector.</a:t>
            </a:r>
          </a:p>
          <a:p>
            <a:pPr marL="1143000" lvl="2" indent="-228600">
              <a:buFont typeface="Wingdings" panose="05000000000000000000" pitchFamily="2" charset="2"/>
              <a:buChar char=""/>
            </a:pPr>
            <a:r>
              <a:rPr lang="en-GB" dirty="0">
                <a:effectLst/>
                <a:ea typeface="Calibri" panose="020F0502020204030204" pitchFamily="34" charset="0"/>
              </a:rPr>
              <a:t>Type: (image, text, category, …).</a:t>
            </a:r>
          </a:p>
          <a:p>
            <a:pPr marL="1143000" lvl="2" indent="-228600">
              <a:buFont typeface="Wingdings" panose="05000000000000000000" pitchFamily="2" charset="2"/>
              <a:buChar char=""/>
            </a:pPr>
            <a:r>
              <a:rPr lang="en-GB" dirty="0">
                <a:effectLst/>
                <a:ea typeface="Calibri" panose="020F0502020204030204" pitchFamily="34" charset="0"/>
              </a:rPr>
              <a:t>Value: depends on type.</a:t>
            </a:r>
          </a:p>
          <a:p>
            <a:pPr indent="-285750">
              <a:buFont typeface="Times New Roman" panose="02020603050405020304" pitchFamily="18" charset="0"/>
              <a:buChar char="-"/>
            </a:pPr>
            <a:endParaRPr lang="en-GB" dirty="0">
              <a:effectLst/>
              <a:ea typeface="Calibri" panose="020F0502020204030204" pitchFamily="34" charset="0"/>
            </a:endParaRPr>
          </a:p>
        </p:txBody>
      </p:sp>
    </p:spTree>
    <p:extLst>
      <p:ext uri="{BB962C8B-B14F-4D97-AF65-F5344CB8AC3E}">
        <p14:creationId xmlns:p14="http://schemas.microsoft.com/office/powerpoint/2010/main" val="42584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1A07-CD82-E24B-1FED-D015867BDD6D}"/>
              </a:ext>
            </a:extLst>
          </p:cNvPr>
          <p:cNvSpPr>
            <a:spLocks noGrp="1"/>
          </p:cNvSpPr>
          <p:nvPr>
            <p:ph type="title"/>
          </p:nvPr>
        </p:nvSpPr>
        <p:spPr/>
        <p:txBody>
          <a:bodyPr/>
          <a:lstStyle/>
          <a:p>
            <a:r>
              <a:rPr lang="en-GB" dirty="0"/>
              <a:t>CUI-CPP V2.0 data/2</a:t>
            </a:r>
          </a:p>
        </p:txBody>
      </p:sp>
      <p:sp>
        <p:nvSpPr>
          <p:cNvPr id="3" name="Content Placeholder 2">
            <a:extLst>
              <a:ext uri="{FF2B5EF4-FFF2-40B4-BE49-F238E27FC236}">
                <a16:creationId xmlns:a16="http://schemas.microsoft.com/office/drawing/2014/main" id="{1D30DD0E-CF6C-0A38-0975-666860B2147B}"/>
              </a:ext>
            </a:extLst>
          </p:cNvPr>
          <p:cNvSpPr>
            <a:spLocks noGrp="1"/>
          </p:cNvSpPr>
          <p:nvPr>
            <p:ph sz="half" idx="1"/>
          </p:nvPr>
        </p:nvSpPr>
        <p:spPr/>
        <p:txBody>
          <a:bodyPr>
            <a:normAutofit/>
          </a:bodyPr>
          <a:lstStyle/>
          <a:p>
            <a:pPr marL="342900" lvl="0" indent="-342900">
              <a:buFont typeface="Times New Roman" panose="02020603050405020304" pitchFamily="18" charset="0"/>
              <a:buChar char="-"/>
            </a:pPr>
            <a:r>
              <a:rPr lang="en-GB" b="1" dirty="0">
                <a:effectLst/>
                <a:ea typeface="Calibri" panose="020F0502020204030204" pitchFamily="34" charset="0"/>
              </a:rPr>
              <a:t>Default Descriptors</a:t>
            </a:r>
          </a:p>
          <a:p>
            <a:pPr marL="742950" lvl="1" indent="-285750">
              <a:buFont typeface="Times New Roman" panose="02020603050405020304" pitchFamily="18" charset="0"/>
              <a:buChar char="-"/>
            </a:pPr>
            <a:r>
              <a:rPr lang="en-GB" dirty="0">
                <a:effectLst/>
                <a:ea typeface="Calibri" panose="020F0502020204030204" pitchFamily="34" charset="0"/>
              </a:rPr>
              <a:t>Components of explainability.</a:t>
            </a:r>
          </a:p>
          <a:p>
            <a:pPr marL="342900" lvl="0" indent="-342900">
              <a:buFont typeface="Times New Roman" panose="02020603050405020304" pitchFamily="18" charset="0"/>
              <a:buChar char="-"/>
            </a:pPr>
            <a:r>
              <a:rPr lang="en-GB" b="1" dirty="0">
                <a:effectLst/>
                <a:ea typeface="Calibri" panose="020F0502020204030204" pitchFamily="34" charset="0"/>
              </a:rPr>
              <a:t>Organisation Descriptors</a:t>
            </a:r>
          </a:p>
          <a:p>
            <a:pPr marL="742950" lvl="1" indent="-285750">
              <a:buFont typeface="Times New Roman" panose="02020603050405020304" pitchFamily="18" charset="0"/>
              <a:buChar char="-"/>
            </a:pPr>
            <a:r>
              <a:rPr lang="en-GB" dirty="0">
                <a:effectLst/>
                <a:ea typeface="Calibri" panose="020F0502020204030204" pitchFamily="34" charset="0"/>
              </a:rPr>
              <a:t>Components of explainability.</a:t>
            </a:r>
          </a:p>
          <a:p>
            <a:pPr marL="342900" lvl="0" indent="-342900">
              <a:buFont typeface="Times New Roman" panose="02020603050405020304" pitchFamily="18" charset="0"/>
              <a:buChar char="-"/>
            </a:pPr>
            <a:r>
              <a:rPr lang="en-GB" b="1" dirty="0">
                <a:effectLst/>
                <a:ea typeface="Calibri" panose="020F0502020204030204" pitchFamily="34" charset="0"/>
              </a:rPr>
              <a:t>Discontinuity Descriptors</a:t>
            </a:r>
          </a:p>
          <a:p>
            <a:pPr marL="742950" lvl="1" indent="-285750">
              <a:buFont typeface="Times New Roman" panose="02020603050405020304" pitchFamily="18" charset="0"/>
              <a:buChar char="-"/>
            </a:pPr>
            <a:r>
              <a:rPr lang="en-GB" dirty="0">
                <a:effectLst/>
                <a:ea typeface="Calibri" panose="020F0502020204030204" pitchFamily="34" charset="0"/>
              </a:rPr>
              <a:t>Components of explainability. </a:t>
            </a:r>
          </a:p>
          <a:p>
            <a:pPr indent="-285750">
              <a:buFont typeface="Times New Roman" panose="02020603050405020304" pitchFamily="18" charset="0"/>
              <a:buChar char="-"/>
            </a:pPr>
            <a:endParaRPr lang="en-GB" dirty="0">
              <a:effectLst/>
              <a:ea typeface="Calibri" panose="020F0502020204030204" pitchFamily="34" charset="0"/>
            </a:endParaRPr>
          </a:p>
        </p:txBody>
      </p:sp>
      <p:sp>
        <p:nvSpPr>
          <p:cNvPr id="4" name="Content Placeholder 3">
            <a:extLst>
              <a:ext uri="{FF2B5EF4-FFF2-40B4-BE49-F238E27FC236}">
                <a16:creationId xmlns:a16="http://schemas.microsoft.com/office/drawing/2014/main" id="{A07745EA-F5EA-FF10-E834-906C4907F19B}"/>
              </a:ext>
            </a:extLst>
          </p:cNvPr>
          <p:cNvSpPr>
            <a:spLocks noGrp="1"/>
          </p:cNvSpPr>
          <p:nvPr>
            <p:ph sz="half" idx="2"/>
          </p:nvPr>
        </p:nvSpPr>
        <p:spPr/>
        <p:txBody>
          <a:bodyPr>
            <a:normAutofit/>
          </a:bodyPr>
          <a:lstStyle/>
          <a:p>
            <a:r>
              <a:rPr lang="en-GB" dirty="0"/>
              <a:t>Each Descriptors shall contain </a:t>
            </a:r>
          </a:p>
          <a:p>
            <a:pPr lvl="1"/>
            <a:r>
              <a:rPr lang="en-GB" dirty="0"/>
              <a:t>Index</a:t>
            </a:r>
          </a:p>
          <a:p>
            <a:pPr lvl="1"/>
            <a:r>
              <a:rPr lang="en-GB" dirty="0"/>
              <a:t>Explanation of </a:t>
            </a:r>
            <a:r>
              <a:rPr lang="en-GB"/>
              <a:t>elements affecting the Index</a:t>
            </a:r>
            <a:endParaRPr lang="en-GB" dirty="0"/>
          </a:p>
        </p:txBody>
      </p:sp>
      <p:sp>
        <p:nvSpPr>
          <p:cNvPr id="5" name="Date Placeholder 4">
            <a:extLst>
              <a:ext uri="{FF2B5EF4-FFF2-40B4-BE49-F238E27FC236}">
                <a16:creationId xmlns:a16="http://schemas.microsoft.com/office/drawing/2014/main" id="{5E2B2CC7-92A0-9F07-5894-29BB2C74E3F0}"/>
              </a:ext>
            </a:extLst>
          </p:cNvPr>
          <p:cNvSpPr>
            <a:spLocks noGrp="1"/>
          </p:cNvSpPr>
          <p:nvPr>
            <p:ph type="dt" sz="half" idx="10"/>
          </p:nvPr>
        </p:nvSpPr>
        <p:spPr/>
        <p:txBody>
          <a:bodyPr/>
          <a:lstStyle/>
          <a:p>
            <a:fld id="{062A16E3-455F-40B0-92E8-BFF9BA927C0E}" type="datetime5">
              <a:rPr lang="en-US" smtClean="0"/>
              <a:t>8-Jan-25</a:t>
            </a:fld>
            <a:endParaRPr lang="en-US" dirty="0"/>
          </a:p>
        </p:txBody>
      </p:sp>
      <p:sp>
        <p:nvSpPr>
          <p:cNvPr id="6" name="Slide Number Placeholder 5">
            <a:extLst>
              <a:ext uri="{FF2B5EF4-FFF2-40B4-BE49-F238E27FC236}">
                <a16:creationId xmlns:a16="http://schemas.microsoft.com/office/drawing/2014/main" id="{5CF446D6-3FB0-7FB0-7ADB-AE1B5514DC0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67801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819C66-E5EC-8094-2D99-C2E3D4DC8216}"/>
              </a:ext>
            </a:extLst>
          </p:cNvPr>
          <p:cNvSpPr>
            <a:spLocks noGrp="1"/>
          </p:cNvSpPr>
          <p:nvPr>
            <p:ph type="title"/>
          </p:nvPr>
        </p:nvSpPr>
        <p:spPr/>
        <p:txBody>
          <a:bodyPr/>
          <a:lstStyle/>
          <a:p>
            <a:r>
              <a:rPr lang="en-GB" dirty="0"/>
              <a:t>About MPAI</a:t>
            </a:r>
          </a:p>
        </p:txBody>
      </p:sp>
      <p:sp>
        <p:nvSpPr>
          <p:cNvPr id="7" name="Text Placeholder 6">
            <a:extLst>
              <a:ext uri="{FF2B5EF4-FFF2-40B4-BE49-F238E27FC236}">
                <a16:creationId xmlns:a16="http://schemas.microsoft.com/office/drawing/2014/main" id="{93B3374C-DD3E-47D9-A44D-A4FD38DCA33E}"/>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2E72CA9A-3088-536F-BB23-5248C7DE39E7}"/>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B25ED602-D136-F116-E367-550F2365D31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993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E7BD02-345B-2707-AAC8-59BE9B3C6B87}"/>
              </a:ext>
            </a:extLst>
          </p:cNvPr>
          <p:cNvSpPr>
            <a:spLocks noGrp="1"/>
          </p:cNvSpPr>
          <p:nvPr>
            <p:ph type="title"/>
          </p:nvPr>
        </p:nvSpPr>
        <p:spPr/>
        <p:txBody>
          <a:bodyPr/>
          <a:lstStyle/>
          <a:p>
            <a:r>
              <a:rPr lang="en-GB" dirty="0"/>
              <a:t>About the Call and Responses</a:t>
            </a:r>
          </a:p>
        </p:txBody>
      </p:sp>
      <p:sp>
        <p:nvSpPr>
          <p:cNvPr id="8" name="Text Placeholder 7">
            <a:extLst>
              <a:ext uri="{FF2B5EF4-FFF2-40B4-BE49-F238E27FC236}">
                <a16:creationId xmlns:a16="http://schemas.microsoft.com/office/drawing/2014/main" id="{18B2D1C3-6918-1EA6-D29A-84E59D088B1F}"/>
              </a:ext>
            </a:extLst>
          </p:cNvPr>
          <p:cNvSpPr>
            <a:spLocks noGrp="1"/>
          </p:cNvSpPr>
          <p:nvPr>
            <p:ph type="body" idx="1"/>
          </p:nvPr>
        </p:nvSpPr>
        <p:spPr/>
        <p:txBody>
          <a:bodyPr/>
          <a:lstStyle/>
          <a:p>
            <a:endParaRPr lang="en-GB"/>
          </a:p>
        </p:txBody>
      </p:sp>
      <p:sp>
        <p:nvSpPr>
          <p:cNvPr id="5" name="Date Placeholder 4">
            <a:extLst>
              <a:ext uri="{FF2B5EF4-FFF2-40B4-BE49-F238E27FC236}">
                <a16:creationId xmlns:a16="http://schemas.microsoft.com/office/drawing/2014/main" id="{4B07A19C-48F2-9531-3465-87CB9E04AA0A}"/>
              </a:ext>
            </a:extLst>
          </p:cNvPr>
          <p:cNvSpPr>
            <a:spLocks noGrp="1"/>
          </p:cNvSpPr>
          <p:nvPr>
            <p:ph type="dt" sz="half" idx="10"/>
          </p:nvPr>
        </p:nvSpPr>
        <p:spPr/>
        <p:txBody>
          <a:bodyPr/>
          <a:lstStyle/>
          <a:p>
            <a:fld id="{062A16E3-455F-40B0-92E8-BFF9BA927C0E}" type="datetime5">
              <a:rPr lang="en-US" smtClean="0"/>
              <a:t>8-Jan-25</a:t>
            </a:fld>
            <a:endParaRPr lang="en-US" dirty="0"/>
          </a:p>
        </p:txBody>
      </p:sp>
      <p:sp>
        <p:nvSpPr>
          <p:cNvPr id="6" name="Slide Number Placeholder 5">
            <a:extLst>
              <a:ext uri="{FF2B5EF4-FFF2-40B4-BE49-F238E27FC236}">
                <a16:creationId xmlns:a16="http://schemas.microsoft.com/office/drawing/2014/main" id="{8224E8DE-CFFA-F49B-CEC9-D506F154B65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8587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42850-AEE8-59E9-7050-B821DD8D5649}"/>
              </a:ext>
            </a:extLst>
          </p:cNvPr>
          <p:cNvSpPr>
            <a:spLocks noGrp="1"/>
          </p:cNvSpPr>
          <p:nvPr>
            <p:ph type="title"/>
          </p:nvPr>
        </p:nvSpPr>
        <p:spPr/>
        <p:txBody>
          <a:bodyPr/>
          <a:lstStyle/>
          <a:p>
            <a:r>
              <a:rPr lang="en-GB" dirty="0"/>
              <a:t>Call for Technologies Timeline</a:t>
            </a:r>
          </a:p>
        </p:txBody>
      </p:sp>
      <p:graphicFrame>
        <p:nvGraphicFramePr>
          <p:cNvPr id="6" name="Content Placeholder 5">
            <a:extLst>
              <a:ext uri="{FF2B5EF4-FFF2-40B4-BE49-F238E27FC236}">
                <a16:creationId xmlns:a16="http://schemas.microsoft.com/office/drawing/2014/main" id="{F74192AD-B0B6-6C72-5483-D4F70F3DD69A}"/>
              </a:ext>
            </a:extLst>
          </p:cNvPr>
          <p:cNvGraphicFramePr>
            <a:graphicFrameLocks noGrp="1"/>
          </p:cNvGraphicFramePr>
          <p:nvPr>
            <p:ph idx="1"/>
            <p:extLst>
              <p:ext uri="{D42A27DB-BD31-4B8C-83A1-F6EECF244321}">
                <p14:modId xmlns:p14="http://schemas.microsoft.com/office/powerpoint/2010/main" val="2177823378"/>
              </p:ext>
            </p:extLst>
          </p:nvPr>
        </p:nvGraphicFramePr>
        <p:xfrm>
          <a:off x="838200" y="2648585"/>
          <a:ext cx="10515600" cy="2225040"/>
        </p:xfrm>
        <a:graphic>
          <a:graphicData uri="http://schemas.openxmlformats.org/drawingml/2006/table">
            <a:tbl>
              <a:tblPr firstRow="1" bandRow="1">
                <a:tableStyleId>{5C22544A-7EE6-4342-B048-85BDC9FD1C3A}</a:tableStyleId>
              </a:tblPr>
              <a:tblGrid>
                <a:gridCol w="7014210">
                  <a:extLst>
                    <a:ext uri="{9D8B030D-6E8A-4147-A177-3AD203B41FA5}">
                      <a16:colId xmlns:a16="http://schemas.microsoft.com/office/drawing/2014/main" val="2874152094"/>
                    </a:ext>
                  </a:extLst>
                </a:gridCol>
                <a:gridCol w="1954530">
                  <a:extLst>
                    <a:ext uri="{9D8B030D-6E8A-4147-A177-3AD203B41FA5}">
                      <a16:colId xmlns:a16="http://schemas.microsoft.com/office/drawing/2014/main" val="3712348180"/>
                    </a:ext>
                  </a:extLst>
                </a:gridCol>
                <a:gridCol w="1546860">
                  <a:extLst>
                    <a:ext uri="{9D8B030D-6E8A-4147-A177-3AD203B41FA5}">
                      <a16:colId xmlns:a16="http://schemas.microsoft.com/office/drawing/2014/main" val="3474007354"/>
                    </a:ext>
                  </a:extLst>
                </a:gridCol>
              </a:tblGrid>
              <a:tr h="370840">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Step</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Date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Time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093453847"/>
                  </a:ext>
                </a:extLst>
              </a:tr>
              <a:tr h="370840">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MPAI-CUI Call for Technologies issued.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2024/12/18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15:00 UTC </a:t>
                      </a:r>
                    </a:p>
                  </a:txBody>
                  <a:tcPr marL="0" marR="0" marT="0" marB="0"/>
                </a:tc>
                <a:extLst>
                  <a:ext uri="{0D108BD9-81ED-4DB2-BD59-A6C34878D82A}">
                    <a16:rowId xmlns:a16="http://schemas.microsoft.com/office/drawing/2014/main" val="601973906"/>
                  </a:ext>
                </a:extLst>
              </a:tr>
              <a:tr h="370840">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MPAI-CUI Call for Technologies presented online.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2025/01/08</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15:00 UTC </a:t>
                      </a:r>
                    </a:p>
                  </a:txBody>
                  <a:tcPr marL="0" marR="0" marT="0" marB="0"/>
                </a:tc>
                <a:extLst>
                  <a:ext uri="{0D108BD9-81ED-4DB2-BD59-A6C34878D82A}">
                    <a16:rowId xmlns:a16="http://schemas.microsoft.com/office/drawing/2014/main" val="963804572"/>
                  </a:ext>
                </a:extLst>
              </a:tr>
              <a:tr h="370840">
                <a:tc>
                  <a:txBody>
                    <a:bodyPr/>
                    <a:lstStyle/>
                    <a:p>
                      <a:r>
                        <a:rPr lang="en-GB" sz="2400" dirty="0">
                          <a:effectLst/>
                          <a:latin typeface="Calibri" panose="020F0502020204030204" pitchFamily="34" charset="0"/>
                          <a:ea typeface="Calibri" panose="020F0502020204030204" pitchFamily="34" charset="0"/>
                          <a:cs typeface="Calibri" panose="020F0502020204030204" pitchFamily="34" charset="0"/>
                        </a:rPr>
                        <a:t>Notification of intention to submit a proposal.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2025/01/18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23:59 UTC </a:t>
                      </a:r>
                    </a:p>
                  </a:txBody>
                  <a:tcPr marL="0" marR="0" marT="0" marB="0"/>
                </a:tc>
                <a:extLst>
                  <a:ext uri="{0D108BD9-81ED-4DB2-BD59-A6C34878D82A}">
                    <a16:rowId xmlns:a16="http://schemas.microsoft.com/office/drawing/2014/main" val="3118612391"/>
                  </a:ext>
                </a:extLst>
              </a:tr>
              <a:tr h="370840">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Response submission deadline.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2025/02/11 </a:t>
                      </a:r>
                    </a:p>
                  </a:txBody>
                  <a:tcPr marL="0" marR="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23:59 UTC </a:t>
                      </a:r>
                    </a:p>
                  </a:txBody>
                  <a:tcPr marL="0" marR="0" marT="0" marB="0"/>
                </a:tc>
                <a:extLst>
                  <a:ext uri="{0D108BD9-81ED-4DB2-BD59-A6C34878D82A}">
                    <a16:rowId xmlns:a16="http://schemas.microsoft.com/office/drawing/2014/main" val="3805179320"/>
                  </a:ext>
                </a:extLst>
              </a:tr>
              <a:tr h="370840">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Start of response evaluation. </a:t>
                      </a:r>
                    </a:p>
                  </a:txBody>
                  <a:tcPr marL="0" marR="0" marT="0" marB="0"/>
                </a:tc>
                <a:tc>
                  <a:txBody>
                    <a:bodyPr/>
                    <a:lstStyle/>
                    <a:p>
                      <a:r>
                        <a:rPr lang="en-GB" sz="2400" dirty="0">
                          <a:effectLst/>
                          <a:latin typeface="Calibri" panose="020F0502020204030204" pitchFamily="34" charset="0"/>
                          <a:ea typeface="Calibri" panose="020F0502020204030204" pitchFamily="34" charset="0"/>
                          <a:cs typeface="Calibri" panose="020F0502020204030204" pitchFamily="34" charset="0"/>
                        </a:rPr>
                        <a:t>2025/02/18  </a:t>
                      </a:r>
                    </a:p>
                  </a:txBody>
                  <a:tcPr marL="0" marR="0" marT="0" marB="0"/>
                </a:tc>
                <a:tc>
                  <a:txBody>
                    <a:bodyPr/>
                    <a:lstStyle/>
                    <a:p>
                      <a:r>
                        <a:rPr lang="en-GB" sz="2400" dirty="0">
                          <a:effectLst/>
                          <a:latin typeface="Calibri" panose="020F0502020204030204" pitchFamily="34" charset="0"/>
                          <a:ea typeface="Calibri" panose="020F0502020204030204" pitchFamily="34" charset="0"/>
                          <a:cs typeface="Calibri" panose="020F0502020204030204" pitchFamily="34" charset="0"/>
                        </a:rPr>
                        <a:t>(MPAI-53) </a:t>
                      </a:r>
                    </a:p>
                  </a:txBody>
                  <a:tcPr marL="0" marR="0" marT="0" marB="0"/>
                </a:tc>
                <a:extLst>
                  <a:ext uri="{0D108BD9-81ED-4DB2-BD59-A6C34878D82A}">
                    <a16:rowId xmlns:a16="http://schemas.microsoft.com/office/drawing/2014/main" val="1768781349"/>
                  </a:ext>
                </a:extLst>
              </a:tr>
            </a:tbl>
          </a:graphicData>
        </a:graphic>
      </p:graphicFrame>
    </p:spTree>
    <p:extLst>
      <p:ext uri="{BB962C8B-B14F-4D97-AF65-F5344CB8AC3E}">
        <p14:creationId xmlns:p14="http://schemas.microsoft.com/office/powerpoint/2010/main" val="167623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FF65-09B5-2060-920A-473C80FF49CA}"/>
              </a:ext>
            </a:extLst>
          </p:cNvPr>
          <p:cNvSpPr>
            <a:spLocks noGrp="1"/>
          </p:cNvSpPr>
          <p:nvPr>
            <p:ph type="title"/>
          </p:nvPr>
        </p:nvSpPr>
        <p:spPr/>
        <p:txBody>
          <a:bodyPr/>
          <a:lstStyle/>
          <a:p>
            <a:r>
              <a:rPr lang="en-GB" dirty="0"/>
              <a:t>How will the planned </a:t>
            </a:r>
            <a:r>
              <a:rPr lang="en-GB" dirty="0">
                <a:effectLst/>
                <a:ea typeface="Calibri" panose="020F0502020204030204" pitchFamily="34" charset="0"/>
              </a:rPr>
              <a:t>MPAI-UFV V1.0 Technical Specification be developed</a:t>
            </a:r>
            <a:endParaRPr lang="en-GB" dirty="0"/>
          </a:p>
        </p:txBody>
      </p:sp>
      <p:sp>
        <p:nvSpPr>
          <p:cNvPr id="3" name="Content Placeholder 2">
            <a:extLst>
              <a:ext uri="{FF2B5EF4-FFF2-40B4-BE49-F238E27FC236}">
                <a16:creationId xmlns:a16="http://schemas.microsoft.com/office/drawing/2014/main" id="{9669ABC8-663B-0424-3C3A-D6DC44BADE02}"/>
              </a:ext>
            </a:extLst>
          </p:cNvPr>
          <p:cNvSpPr>
            <a:spLocks noGrp="1"/>
          </p:cNvSpPr>
          <p:nvPr>
            <p:ph idx="1"/>
          </p:nvPr>
        </p:nvSpPr>
        <p:spPr/>
        <p:txBody>
          <a:bodyPr>
            <a:normAutofit/>
          </a:bodyPr>
          <a:lstStyle/>
          <a:p>
            <a:pPr marL="457200" indent="-457200">
              <a:buFont typeface="+mj-lt"/>
              <a:buAutoNum type="arabicPeriod"/>
            </a:pPr>
            <a:r>
              <a:rPr lang="en-GB" dirty="0">
                <a:effectLst/>
                <a:ea typeface="Calibri" panose="020F0502020204030204" pitchFamily="34" charset="0"/>
              </a:rPr>
              <a:t>The planned MPAI-CUI V2.0 Technical Specification will be developed using technologies that satisfy the following mandatory requirements: </a:t>
            </a:r>
          </a:p>
          <a:p>
            <a:pPr marL="857250" lvl="1" indent="-457200">
              <a:buFont typeface="+mj-lt"/>
              <a:buAutoNum type="arabicPeriod"/>
              <a:tabLst>
                <a:tab pos="228600" algn="l"/>
              </a:tabLst>
            </a:pPr>
            <a:r>
              <a:rPr lang="en-GB" dirty="0">
                <a:effectLst/>
                <a:ea typeface="Calibri" panose="020F0502020204030204" pitchFamily="34" charset="0"/>
              </a:rPr>
              <a:t>Satisfy the MPAI-CUI V2.0 Use Cases and Functional Requirements</a:t>
            </a:r>
          </a:p>
          <a:p>
            <a:pPr marL="857250" lvl="1" indent="-457200">
              <a:buFont typeface="+mj-lt"/>
              <a:buAutoNum type="arabicPeriod"/>
              <a:tabLst>
                <a:tab pos="228600" algn="l"/>
              </a:tabLst>
            </a:pPr>
            <a:r>
              <a:rPr lang="en-GB" dirty="0">
                <a:effectLst/>
                <a:ea typeface="Calibri" panose="020F0502020204030204" pitchFamily="34" charset="0"/>
              </a:rPr>
              <a:t>Are proposed by respondents who accept the MPAI-CUI Framework Licence.</a:t>
            </a:r>
          </a:p>
          <a:p>
            <a:pPr marL="457200" lvl="0" indent="-457200">
              <a:buFont typeface="+mj-lt"/>
              <a:buAutoNum type="arabicPeriod"/>
              <a:tabLst>
                <a:tab pos="228600" algn="l"/>
              </a:tabLst>
            </a:pPr>
            <a:r>
              <a:rPr lang="en-GB" dirty="0">
                <a:ea typeface="Calibri" panose="020F0502020204030204" pitchFamily="34" charset="0"/>
              </a:rPr>
              <a:t>The technologies may be </a:t>
            </a:r>
            <a:r>
              <a:rPr lang="en-GB" dirty="0">
                <a:effectLst/>
                <a:ea typeface="Calibri" panose="020F0502020204030204" pitchFamily="34" charset="0"/>
              </a:rPr>
              <a:t>integrated by subsequent Members’ contributions during the development of the MPAI-CUI Technical Specification.</a:t>
            </a:r>
          </a:p>
          <a:p>
            <a:pPr marL="457200" indent="-457200">
              <a:buFont typeface="+mj-lt"/>
              <a:buAutoNum type="arabicPeriod"/>
              <a:tabLst>
                <a:tab pos="228600" algn="l"/>
              </a:tabLst>
            </a:pPr>
            <a:r>
              <a:rPr lang="en-GB" dirty="0">
                <a:effectLst/>
                <a:ea typeface="Calibri" panose="020F0502020204030204" pitchFamily="34" charset="0"/>
              </a:rPr>
              <a:t>Such contributions shall be submitted stating acceptance of the MPAI-CUI Framework Licence. </a:t>
            </a:r>
          </a:p>
        </p:txBody>
      </p:sp>
      <p:sp>
        <p:nvSpPr>
          <p:cNvPr id="4" name="Date Placeholder 3">
            <a:extLst>
              <a:ext uri="{FF2B5EF4-FFF2-40B4-BE49-F238E27FC236}">
                <a16:creationId xmlns:a16="http://schemas.microsoft.com/office/drawing/2014/main" id="{816BBDE7-0A19-10DA-47B0-8777FF46DF08}"/>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A725E77D-7C88-E339-AC0D-3BDA2B87C50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1601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AB06-8907-E2F4-D05B-E74AABAA01F7}"/>
              </a:ext>
            </a:extLst>
          </p:cNvPr>
          <p:cNvSpPr>
            <a:spLocks noGrp="1"/>
          </p:cNvSpPr>
          <p:nvPr>
            <p:ph type="title"/>
          </p:nvPr>
        </p:nvSpPr>
        <p:spPr/>
        <p:txBody>
          <a:bodyPr/>
          <a:lstStyle/>
          <a:p>
            <a:r>
              <a:rPr lang="en-GB" dirty="0"/>
              <a:t>Response to the Call</a:t>
            </a:r>
          </a:p>
        </p:txBody>
      </p:sp>
      <p:sp>
        <p:nvSpPr>
          <p:cNvPr id="3" name="Content Placeholder 2">
            <a:extLst>
              <a:ext uri="{FF2B5EF4-FFF2-40B4-BE49-F238E27FC236}">
                <a16:creationId xmlns:a16="http://schemas.microsoft.com/office/drawing/2014/main" id="{20D40ABD-D351-39A9-A0C0-9EA215F50C03}"/>
              </a:ext>
            </a:extLst>
          </p:cNvPr>
          <p:cNvSpPr>
            <a:spLocks noGrp="1"/>
          </p:cNvSpPr>
          <p:nvPr>
            <p:ph idx="1"/>
          </p:nvPr>
        </p:nvSpPr>
        <p:spPr/>
        <p:txBody>
          <a:bodyPr>
            <a:normAutofit/>
          </a:bodyPr>
          <a:lstStyle/>
          <a:p>
            <a:pPr marL="0" indent="0" algn="just">
              <a:buNone/>
            </a:pPr>
            <a:r>
              <a:rPr lang="en-GB" b="1" dirty="0">
                <a:effectLst/>
                <a:ea typeface="Calibri" panose="020F0502020204030204" pitchFamily="34" charset="0"/>
              </a:rPr>
              <a:t>MPAI membership is not a prerequisite for </a:t>
            </a:r>
            <a:r>
              <a:rPr lang="en-GB" b="1" i="1" dirty="0">
                <a:effectLst/>
                <a:ea typeface="Calibri" panose="020F0502020204030204" pitchFamily="34" charset="0"/>
              </a:rPr>
              <a:t>responding</a:t>
            </a:r>
            <a:r>
              <a:rPr lang="en-GB" b="1" dirty="0">
                <a:effectLst/>
                <a:ea typeface="Calibri" panose="020F0502020204030204" pitchFamily="34" charset="0"/>
              </a:rPr>
              <a:t> to this Call for Technologies</a:t>
            </a:r>
            <a:r>
              <a:rPr lang="en-GB" dirty="0">
                <a:effectLst/>
                <a:ea typeface="Calibri" panose="020F0502020204030204" pitchFamily="34" charset="0"/>
              </a:rPr>
              <a:t>. </a:t>
            </a:r>
          </a:p>
          <a:p>
            <a:pPr algn="just"/>
            <a:r>
              <a:rPr lang="en-GB" dirty="0">
                <a:effectLst/>
                <a:ea typeface="Calibri" panose="020F0502020204030204" pitchFamily="34" charset="0"/>
              </a:rPr>
              <a:t>If a  (part of a) submission is accepted for inclusion in the planned MPAI-CUI V2.0 TS, the Proponent should join MPAI or lose the opportunity to have accepted technologies included in the TS. </a:t>
            </a:r>
          </a:p>
          <a:p>
            <a:pPr algn="just"/>
            <a:r>
              <a:rPr lang="en-GB" dirty="0">
                <a:effectLst/>
                <a:ea typeface="Calibri" panose="020F0502020204030204" pitchFamily="34" charset="0"/>
              </a:rPr>
              <a:t>MPAI will select the most suitable technologies based on their technical merits. </a:t>
            </a:r>
          </a:p>
          <a:p>
            <a:pPr algn="just"/>
            <a:r>
              <a:rPr lang="en-GB" dirty="0">
                <a:effectLst/>
                <a:ea typeface="Calibri" panose="020F0502020204030204" pitchFamily="34" charset="0"/>
              </a:rPr>
              <a:t>The Call does not obligate MPAI to select </a:t>
            </a:r>
          </a:p>
          <a:p>
            <a:pPr lvl="1" algn="just"/>
            <a:r>
              <a:rPr lang="en-GB" dirty="0">
                <a:ea typeface="Calibri" panose="020F0502020204030204" pitchFamily="34" charset="0"/>
              </a:rPr>
              <a:t>A </a:t>
            </a:r>
            <a:r>
              <a:rPr lang="en-GB" dirty="0">
                <a:effectLst/>
                <a:ea typeface="Calibri" panose="020F0502020204030204" pitchFamily="34" charset="0"/>
              </a:rPr>
              <a:t>particular technology </a:t>
            </a:r>
          </a:p>
          <a:p>
            <a:pPr lvl="1" algn="just"/>
            <a:r>
              <a:rPr lang="en-GB" dirty="0">
                <a:ea typeface="Calibri" panose="020F0502020204030204" pitchFamily="34" charset="0"/>
              </a:rPr>
              <a:t>A</a:t>
            </a:r>
            <a:r>
              <a:rPr lang="en-GB" dirty="0">
                <a:effectLst/>
                <a:ea typeface="Calibri" panose="020F0502020204030204" pitchFamily="34" charset="0"/>
              </a:rPr>
              <a:t>ny of the proposed technologies if those submitted are found to be inadequate. </a:t>
            </a:r>
          </a:p>
        </p:txBody>
      </p:sp>
      <p:sp>
        <p:nvSpPr>
          <p:cNvPr id="4" name="Date Placeholder 3">
            <a:extLst>
              <a:ext uri="{FF2B5EF4-FFF2-40B4-BE49-F238E27FC236}">
                <a16:creationId xmlns:a16="http://schemas.microsoft.com/office/drawing/2014/main" id="{B619FB1D-86A5-60AB-87B8-DBEF22A6CE35}"/>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8E9D2616-5221-F8EC-4E26-11A2DC82538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9394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526128" y="2750201"/>
            <a:ext cx="6985590" cy="2554545"/>
          </a:xfrm>
          <a:prstGeom prst="rect">
            <a:avLst/>
          </a:prstGeom>
          <a:noFill/>
        </p:spPr>
        <p:txBody>
          <a:bodyPr wrap="square" rtlCol="0">
            <a:spAutoFit/>
          </a:bodyPr>
          <a:lstStyle/>
          <a:p>
            <a:pPr>
              <a:spcBef>
                <a:spcPct val="0"/>
              </a:spcBef>
            </a:pPr>
            <a:endParaRPr lang="en-GB" sz="4000" dirty="0">
              <a:solidFill>
                <a:schemeClr val="accent4">
                  <a:lumMod val="50000"/>
                </a:schemeClr>
              </a:solidFill>
              <a:latin typeface="+mj-lt"/>
              <a:ea typeface="+mj-ea"/>
              <a:cs typeface="+mj-cs"/>
            </a:endParaRP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rgbClr val="FF0000"/>
                </a:solidFill>
                <a:latin typeface="Calibri" panose="020F0502020204030204" pitchFamily="34" charset="0"/>
                <a:ea typeface="Calibri" panose="020F0502020204030204" pitchFamily="34" charset="0"/>
                <a:cs typeface="Calibri" panose="020F0502020204030204" pitchFamily="34" charset="0"/>
              </a:rPr>
              <a:t>with you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on this exciting MPAI project!</a:t>
            </a:r>
            <a:endParaRPr lang="en-150"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8-Jan-25</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24</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24</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24</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24</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24</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2"/>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3"/>
            <a:stretch>
              <a:fillRect/>
            </a:stretch>
          </p:blipFill>
          <p:spPr>
            <a:xfrm>
              <a:off x="9675903" y="4217764"/>
              <a:ext cx="2228417" cy="2096387"/>
            </a:xfrm>
            <a:prstGeom prst="rect">
              <a:avLst/>
            </a:prstGeom>
          </p:spPr>
        </p:pic>
      </p:grpSp>
      <p:sp>
        <p:nvSpPr>
          <p:cNvPr id="9" name="Content Placeholder 8">
            <a:extLst>
              <a:ext uri="{FF2B5EF4-FFF2-40B4-BE49-F238E27FC236}">
                <a16:creationId xmlns:a16="http://schemas.microsoft.com/office/drawing/2014/main" id="{6CF3DA7D-9F51-8D5A-26D2-137CB93BA287}"/>
              </a:ext>
            </a:extLst>
          </p:cNvPr>
          <p:cNvSpPr txBox="1">
            <a:spLocks/>
          </p:cNvSpPr>
          <p:nvPr/>
        </p:nvSpPr>
        <p:spPr>
          <a:xfrm>
            <a:off x="2211569" y="5714977"/>
            <a:ext cx="5832772" cy="914649"/>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Clr>
                <a:srgbClr val="353535"/>
              </a:buClr>
              <a:buNone/>
              <a:defRPr/>
            </a:pPr>
            <a:r>
              <a:rPr lang="en-US" sz="3200" dirty="0">
                <a:solidFill>
                  <a:srgbClr val="265991">
                    <a:lumMod val="75000"/>
                  </a:srgbClr>
                </a:solidFill>
                <a:ea typeface="Calibri" panose="020F0502020204030204" pitchFamily="34" charset="0"/>
                <a:hlinkClick r:id="rId4">
                  <a:extLst>
                    <a:ext uri="{A12FA001-AC4F-418D-AE19-62706E023703}">
                      <ahyp:hlinkClr xmlns:ahyp="http://schemas.microsoft.com/office/drawing/2018/hyperlinkcolor" val="tx"/>
                    </a:ext>
                  </a:extLst>
                </a:hlinkClick>
              </a:rPr>
              <a:t>https://mpai.community/standards/mpai-cui/v2-0/</a:t>
            </a:r>
            <a:r>
              <a:rPr lang="en-US" sz="3200" dirty="0">
                <a:solidFill>
                  <a:srgbClr val="265991">
                    <a:lumMod val="75000"/>
                  </a:srgbClr>
                </a:solidFill>
                <a:ea typeface="Calibri" panose="020F0502020204030204" pitchFamily="34" charset="0"/>
              </a:rPr>
              <a:t> </a:t>
            </a: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hlinkClick r:id="rId5"/>
              </a:rPr>
              <a:t> </a:t>
            </a: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rPr>
              <a:t> </a:t>
            </a:r>
            <a:endParaRPr kumimoji="0" lang="en-150" sz="3200" b="0" i="0" u="none" strike="noStrike" kern="1200" cap="none" spc="0" normalizeH="0" baseline="0" noProof="0" dirty="0">
              <a:ln>
                <a:noFill/>
              </a:ln>
              <a:solidFill>
                <a:srgbClr val="265991">
                  <a:lumMod val="75000"/>
                </a:srgbClr>
              </a:solidFill>
              <a:effectLst/>
              <a:uLnTx/>
              <a:uFillTx/>
              <a:ea typeface="Calibri" panose="020F0502020204030204" pitchFamily="34" charset="0"/>
            </a:endParaRPr>
          </a:p>
        </p:txBody>
      </p:sp>
    </p:spTree>
    <p:extLst>
      <p:ext uri="{BB962C8B-B14F-4D97-AF65-F5344CB8AC3E}">
        <p14:creationId xmlns:p14="http://schemas.microsoft.com/office/powerpoint/2010/main" val="19864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1DCA-256D-21FA-F096-6877B22627E3}"/>
              </a:ext>
            </a:extLst>
          </p:cNvPr>
          <p:cNvSpPr>
            <a:spLocks noGrp="1"/>
          </p:cNvSpPr>
          <p:nvPr>
            <p:ph type="title"/>
          </p:nvPr>
        </p:nvSpPr>
        <p:spPr/>
        <p:txBody>
          <a:bodyPr/>
          <a:lstStyle/>
          <a:p>
            <a:r>
              <a:rPr lang="en-US" dirty="0"/>
              <a:t>Who is MPAI</a:t>
            </a:r>
            <a:endParaRPr lang="en-GB" dirty="0"/>
          </a:p>
        </p:txBody>
      </p:sp>
      <p:sp>
        <p:nvSpPr>
          <p:cNvPr id="3" name="Content Placeholder 2">
            <a:extLst>
              <a:ext uri="{FF2B5EF4-FFF2-40B4-BE49-F238E27FC236}">
                <a16:creationId xmlns:a16="http://schemas.microsoft.com/office/drawing/2014/main" id="{4FB75367-3B2F-FA87-0595-C927CA6F8F1B}"/>
              </a:ext>
            </a:extLst>
          </p:cNvPr>
          <p:cNvSpPr>
            <a:spLocks noGrp="1"/>
          </p:cNvSpPr>
          <p:nvPr>
            <p:ph idx="1"/>
          </p:nvPr>
        </p:nvSpPr>
        <p:spPr/>
        <p:txBody>
          <a:bodyPr>
            <a:normAutofit fontScale="92500" lnSpcReduction="10000"/>
          </a:bodyPr>
          <a:lstStyle/>
          <a:p>
            <a:r>
              <a:rPr lang="en-GB" dirty="0"/>
              <a:t>MPAI – Moving Picture, Audio and Data Coding by Artificial Intelligence is an international, unaffiliates, non-profit association based in Geneva.</a:t>
            </a:r>
          </a:p>
          <a:p>
            <a:r>
              <a:rPr lang="en-GB" dirty="0"/>
              <a:t>MPAI mission is the promotion of the efficient use of Data by </a:t>
            </a:r>
          </a:p>
          <a:p>
            <a:pPr lvl="1"/>
            <a:r>
              <a:rPr lang="en-GB" u="sng" dirty="0"/>
              <a:t>Developing Technical Specifications </a:t>
            </a:r>
            <a:r>
              <a:rPr lang="en-GB" dirty="0"/>
              <a:t>for</a:t>
            </a:r>
          </a:p>
          <a:p>
            <a:pPr lvl="2"/>
            <a:r>
              <a:rPr lang="en-GB" u="sng" dirty="0"/>
              <a:t>Coding of any type of Data</a:t>
            </a:r>
            <a:r>
              <a:rPr lang="en-GB" dirty="0"/>
              <a:t>, especially using new technologies such as Artificial Intelligence, and </a:t>
            </a:r>
          </a:p>
          <a:p>
            <a:pPr lvl="2"/>
            <a:r>
              <a:rPr lang="en-GB" u="sng" dirty="0"/>
              <a:t>Technologies that facilitate integration</a:t>
            </a:r>
            <a:r>
              <a:rPr lang="en-GB" dirty="0"/>
              <a:t> of Data Coding and Decoding components in Information and Communication Technology systems, and by </a:t>
            </a:r>
          </a:p>
          <a:p>
            <a:pPr lvl="1"/>
            <a:r>
              <a:rPr lang="en-GB" u="sng" dirty="0"/>
              <a:t>Bridging the gap </a:t>
            </a:r>
            <a:r>
              <a:rPr lang="en-GB" dirty="0"/>
              <a:t>between Technical Specifications and their practical use through the development of Intellectual Property Rights Guidelines (“IPR Guidelines”),.</a:t>
            </a:r>
          </a:p>
          <a:p>
            <a:r>
              <a:rPr lang="en-GB" dirty="0"/>
              <a:t>MPAI operates based on open international collaboration of interested parties supporting the MPAI mission and the means to accomplish it. </a:t>
            </a:r>
          </a:p>
          <a:p>
            <a:endParaRPr lang="en-GB" dirty="0"/>
          </a:p>
        </p:txBody>
      </p:sp>
      <p:sp>
        <p:nvSpPr>
          <p:cNvPr id="4" name="Date Placeholder 3">
            <a:extLst>
              <a:ext uri="{FF2B5EF4-FFF2-40B4-BE49-F238E27FC236}">
                <a16:creationId xmlns:a16="http://schemas.microsoft.com/office/drawing/2014/main" id="{DDCCEA84-3244-1DC1-E60A-146122F6197E}"/>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2973AF5E-711E-241E-9F44-2736DFFBEB79}"/>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descr="A logo with a play button&#10;&#10;Description automatically generated">
            <a:extLst>
              <a:ext uri="{FF2B5EF4-FFF2-40B4-BE49-F238E27FC236}">
                <a16:creationId xmlns:a16="http://schemas.microsoft.com/office/drawing/2014/main" id="{FEDC6911-97A0-A0D4-FAAD-10EDA84A13D5}"/>
              </a:ext>
            </a:extLst>
          </p:cNvPr>
          <p:cNvPicPr>
            <a:picLocks noChangeAspect="1"/>
          </p:cNvPicPr>
          <p:nvPr/>
        </p:nvPicPr>
        <p:blipFill>
          <a:blip r:embed="rId2"/>
          <a:stretch>
            <a:fillRect/>
          </a:stretch>
        </p:blipFill>
        <p:spPr>
          <a:xfrm>
            <a:off x="8129238" y="10013"/>
            <a:ext cx="4062761" cy="1702297"/>
          </a:xfrm>
          <a:prstGeom prst="rect">
            <a:avLst/>
          </a:prstGeom>
        </p:spPr>
      </p:pic>
    </p:spTree>
    <p:extLst>
      <p:ext uri="{BB962C8B-B14F-4D97-AF65-F5344CB8AC3E}">
        <p14:creationId xmlns:p14="http://schemas.microsoft.com/office/powerpoint/2010/main" val="18902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3A60-FC65-8820-AAA3-D3ADB8BABDCD}"/>
              </a:ext>
            </a:extLst>
          </p:cNvPr>
          <p:cNvSpPr>
            <a:spLocks noGrp="1"/>
          </p:cNvSpPr>
          <p:nvPr>
            <p:ph type="title"/>
          </p:nvPr>
        </p:nvSpPr>
        <p:spPr/>
        <p:txBody>
          <a:bodyPr>
            <a:normAutofit/>
          </a:bodyPr>
          <a:lstStyle/>
          <a:p>
            <a:r>
              <a:rPr lang="en-US" sz="4000" dirty="0"/>
              <a:t>Explainable standards</a:t>
            </a:r>
            <a:endParaRPr lang="en-150" sz="4000" dirty="0"/>
          </a:p>
        </p:txBody>
      </p:sp>
      <p:sp>
        <p:nvSpPr>
          <p:cNvPr id="4" name="Date Placeholder 3">
            <a:extLst>
              <a:ext uri="{FF2B5EF4-FFF2-40B4-BE49-F238E27FC236}">
                <a16:creationId xmlns:a16="http://schemas.microsoft.com/office/drawing/2014/main" id="{E0CE9F40-802F-45CA-0399-4BC33FD5908A}"/>
              </a:ext>
            </a:extLst>
          </p:cNvPr>
          <p:cNvSpPr>
            <a:spLocks noGrp="1"/>
          </p:cNvSpPr>
          <p:nvPr>
            <p:ph type="dt" sz="half" idx="10"/>
          </p:nvPr>
        </p:nvSpPr>
        <p:spPr>
          <a:xfrm>
            <a:off x="159031" y="6412248"/>
            <a:ext cx="968089" cy="365125"/>
          </a:xfrm>
        </p:spPr>
        <p:txBody>
          <a:bodyPr/>
          <a:lstStyle/>
          <a:p>
            <a:fld id="{EA799F3B-F9C8-4D6A-AD75-2CEC128004FE}" type="datetime1">
              <a:rPr lang="en-US" smtClean="0"/>
              <a:pPr/>
              <a:t>1/8/2025</a:t>
            </a:fld>
            <a:endParaRPr lang="en-US"/>
          </a:p>
        </p:txBody>
      </p:sp>
      <p:sp>
        <p:nvSpPr>
          <p:cNvPr id="5" name="Slide Number Placeholder 4">
            <a:extLst>
              <a:ext uri="{FF2B5EF4-FFF2-40B4-BE49-F238E27FC236}">
                <a16:creationId xmlns:a16="http://schemas.microsoft.com/office/drawing/2014/main" id="{2BEABD43-A112-B2F2-487F-4215E04FAB44}"/>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18F9E88-7B90-550B-83F5-FE6E08C9D476}"/>
              </a:ext>
            </a:extLst>
          </p:cNvPr>
          <p:cNvSpPr txBox="1"/>
          <p:nvPr/>
        </p:nvSpPr>
        <p:spPr>
          <a:xfrm>
            <a:off x="1268721" y="2746977"/>
            <a:ext cx="2584362"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module (AIM)</a:t>
            </a:r>
          </a:p>
        </p:txBody>
      </p:sp>
      <p:cxnSp>
        <p:nvCxnSpPr>
          <p:cNvPr id="8" name="Straight Arrow Connector 19">
            <a:extLst>
              <a:ext uri="{FF2B5EF4-FFF2-40B4-BE49-F238E27FC236}">
                <a16:creationId xmlns:a16="http://schemas.microsoft.com/office/drawing/2014/main" id="{0DB9AD99-30DB-AC3C-21AE-9BFEF0D3FE17}"/>
              </a:ext>
            </a:extLst>
          </p:cNvPr>
          <p:cNvCxnSpPr>
            <a:cxnSpLocks/>
          </p:cNvCxnSpPr>
          <p:nvPr/>
        </p:nvCxnSpPr>
        <p:spPr>
          <a:xfrm flipV="1">
            <a:off x="3502186" y="3812448"/>
            <a:ext cx="957997" cy="300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15">
            <a:extLst>
              <a:ext uri="{FF2B5EF4-FFF2-40B4-BE49-F238E27FC236}">
                <a16:creationId xmlns:a16="http://schemas.microsoft.com/office/drawing/2014/main" id="{229D200E-6B71-39C9-1C2F-679778F2D1CC}"/>
              </a:ext>
            </a:extLst>
          </p:cNvPr>
          <p:cNvSpPr/>
          <p:nvPr/>
        </p:nvSpPr>
        <p:spPr>
          <a:xfrm>
            <a:off x="2246581" y="3405452"/>
            <a:ext cx="1264570" cy="1288543"/>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Calibri" panose="020F0502020204030204" pitchFamily="34" charset="0"/>
                <a:cs typeface="Calibri" panose="020F0502020204030204" pitchFamily="34" charset="0"/>
              </a:rPr>
              <a:t>Speech analysis</a:t>
            </a:r>
          </a:p>
        </p:txBody>
      </p:sp>
      <p:cxnSp>
        <p:nvCxnSpPr>
          <p:cNvPr id="10" name="Straight Arrow Connector 10">
            <a:extLst>
              <a:ext uri="{FF2B5EF4-FFF2-40B4-BE49-F238E27FC236}">
                <a16:creationId xmlns:a16="http://schemas.microsoft.com/office/drawing/2014/main" id="{AB1592CC-191F-6453-BC0D-3326F00315E1}"/>
              </a:ext>
            </a:extLst>
          </p:cNvPr>
          <p:cNvCxnSpPr>
            <a:cxnSpLocks/>
            <a:endCxn id="9" idx="1"/>
          </p:cNvCxnSpPr>
          <p:nvPr/>
        </p:nvCxnSpPr>
        <p:spPr>
          <a:xfrm>
            <a:off x="1687241" y="4049724"/>
            <a:ext cx="55934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EDB47-A9EC-C55C-B958-0C6A3518D31F}"/>
              </a:ext>
            </a:extLst>
          </p:cNvPr>
          <p:cNvSpPr txBox="1"/>
          <p:nvPr/>
        </p:nvSpPr>
        <p:spPr>
          <a:xfrm>
            <a:off x="3528111" y="3504169"/>
            <a:ext cx="932072"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Text</a:t>
            </a:r>
          </a:p>
        </p:txBody>
      </p:sp>
      <p:cxnSp>
        <p:nvCxnSpPr>
          <p:cNvPr id="12" name="Straight Arrow Connector 19">
            <a:extLst>
              <a:ext uri="{FF2B5EF4-FFF2-40B4-BE49-F238E27FC236}">
                <a16:creationId xmlns:a16="http://schemas.microsoft.com/office/drawing/2014/main" id="{C6B40E1F-8E39-F5FC-63B1-F8BA41C891AB}"/>
              </a:ext>
            </a:extLst>
          </p:cNvPr>
          <p:cNvCxnSpPr>
            <a:cxnSpLocks/>
          </p:cNvCxnSpPr>
          <p:nvPr/>
        </p:nvCxnSpPr>
        <p:spPr>
          <a:xfrm flipV="1">
            <a:off x="3510372" y="4407283"/>
            <a:ext cx="931880" cy="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0E899C-3D0E-87A9-3367-ABD94541DA7F}"/>
              </a:ext>
            </a:extLst>
          </p:cNvPr>
          <p:cNvSpPr/>
          <p:nvPr/>
        </p:nvSpPr>
        <p:spPr>
          <a:xfrm>
            <a:off x="2250969" y="4960017"/>
            <a:ext cx="1260182" cy="4859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Access</a:t>
            </a:r>
          </a:p>
        </p:txBody>
      </p:sp>
      <p:cxnSp>
        <p:nvCxnSpPr>
          <p:cNvPr id="14" name="Straight Connector 13">
            <a:extLst>
              <a:ext uri="{FF2B5EF4-FFF2-40B4-BE49-F238E27FC236}">
                <a16:creationId xmlns:a16="http://schemas.microsoft.com/office/drawing/2014/main" id="{3E71AD42-0171-ED45-AF3F-8A7294DA5695}"/>
              </a:ext>
            </a:extLst>
          </p:cNvPr>
          <p:cNvCxnSpPr>
            <a:cxnSpLocks/>
          </p:cNvCxnSpPr>
          <p:nvPr/>
        </p:nvCxnSpPr>
        <p:spPr>
          <a:xfrm flipV="1">
            <a:off x="2249198" y="4835002"/>
            <a:ext cx="1262590"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FE71DA-A840-5C0D-5986-4654A0DB63DD}"/>
              </a:ext>
            </a:extLst>
          </p:cNvPr>
          <p:cNvSpPr txBox="1"/>
          <p:nvPr/>
        </p:nvSpPr>
        <p:spPr>
          <a:xfrm>
            <a:off x="3543351" y="4104625"/>
            <a:ext cx="93207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Identity</a:t>
            </a:r>
            <a:endParaRPr lang="en-GB"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A5A4E53-B51F-4751-D741-29A7D52D6E34}"/>
              </a:ext>
            </a:extLst>
          </p:cNvPr>
          <p:cNvSpPr txBox="1"/>
          <p:nvPr/>
        </p:nvSpPr>
        <p:spPr>
          <a:xfrm>
            <a:off x="1438522" y="3713396"/>
            <a:ext cx="874734" cy="307777"/>
          </a:xfrm>
          <a:prstGeom prst="rect">
            <a:avLst/>
          </a:prstGeom>
          <a:noFill/>
        </p:spPr>
        <p:txBody>
          <a:bodyPr wrap="square" rtlCol="0">
            <a:spAutoFit/>
          </a:bodyPr>
          <a:lstStyle/>
          <a:p>
            <a:pPr algn="ctr"/>
            <a:r>
              <a:rPr lang="en-US" sz="1400">
                <a:latin typeface="Calibri" panose="020F0502020204030204" pitchFamily="34" charset="0"/>
                <a:cs typeface="Calibri" panose="020F0502020204030204" pitchFamily="34" charset="0"/>
              </a:rPr>
              <a:t>Speech</a:t>
            </a:r>
            <a:endParaRPr lang="en-GB"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E9A6F35-6063-02B5-0B77-760077D08346}"/>
              </a:ext>
            </a:extLst>
          </p:cNvPr>
          <p:cNvSpPr txBox="1"/>
          <p:nvPr/>
        </p:nvSpPr>
        <p:spPr>
          <a:xfrm>
            <a:off x="6726119" y="2717881"/>
            <a:ext cx="2898101"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Workflow (AIW)</a:t>
            </a:r>
          </a:p>
        </p:txBody>
      </p:sp>
      <p:sp>
        <p:nvSpPr>
          <p:cNvPr id="18" name="Rectangle 17">
            <a:extLst>
              <a:ext uri="{FF2B5EF4-FFF2-40B4-BE49-F238E27FC236}">
                <a16:creationId xmlns:a16="http://schemas.microsoft.com/office/drawing/2014/main" id="{1D74E501-2499-006B-05E8-2C04DD5480F6}"/>
              </a:ext>
            </a:extLst>
          </p:cNvPr>
          <p:cNvSpPr/>
          <p:nvPr/>
        </p:nvSpPr>
        <p:spPr>
          <a:xfrm>
            <a:off x="6095618" y="3234679"/>
            <a:ext cx="4555952" cy="1764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  </a:t>
            </a: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C95910AF-9805-F036-A544-5331FD9AF191}"/>
              </a:ext>
            </a:extLst>
          </p:cNvPr>
          <p:cNvGrpSpPr/>
          <p:nvPr/>
        </p:nvGrpSpPr>
        <p:grpSpPr>
          <a:xfrm>
            <a:off x="8795874" y="3388648"/>
            <a:ext cx="1547987" cy="565332"/>
            <a:chOff x="52705" y="1752600"/>
            <a:chExt cx="2147570" cy="828675"/>
          </a:xfrm>
          <a:solidFill>
            <a:srgbClr val="92D050"/>
          </a:solidFill>
        </p:grpSpPr>
        <p:sp>
          <p:nvSpPr>
            <p:cNvPr id="20" name="Rectangle 19">
              <a:extLst>
                <a:ext uri="{FF2B5EF4-FFF2-40B4-BE49-F238E27FC236}">
                  <a16:creationId xmlns:a16="http://schemas.microsoft.com/office/drawing/2014/main" id="{31450D8C-A430-8FDA-875E-02876BEA3088}"/>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1" name="Straight Arrow Connector 20">
              <a:extLst>
                <a:ext uri="{FF2B5EF4-FFF2-40B4-BE49-F238E27FC236}">
                  <a16:creationId xmlns:a16="http://schemas.microsoft.com/office/drawing/2014/main" id="{5514F361-E3DA-8A2D-614D-4580FF7DDA06}"/>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66B14-D3C7-2CE4-D620-393EB0B7479D}"/>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A1063A-5DAD-4A4B-2A27-F0BBB014F22E}"/>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E4DAB5-7A89-9740-3994-1DCE72D91C39}"/>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7A9895-2FB9-BD6F-ACAB-4081B26BEB3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7FD73D-B644-F882-9D0A-CD39B4CD086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8B6C827-4482-143A-43CC-5D8653BC9EBA}"/>
              </a:ext>
            </a:extLst>
          </p:cNvPr>
          <p:cNvGrpSpPr/>
          <p:nvPr/>
        </p:nvGrpSpPr>
        <p:grpSpPr>
          <a:xfrm>
            <a:off x="7480750" y="4219151"/>
            <a:ext cx="1548516" cy="565332"/>
            <a:chOff x="52705" y="1752600"/>
            <a:chExt cx="2147570" cy="828675"/>
          </a:xfrm>
          <a:solidFill>
            <a:srgbClr val="92D050"/>
          </a:solidFill>
        </p:grpSpPr>
        <p:sp>
          <p:nvSpPr>
            <p:cNvPr id="28" name="Rectangle 27">
              <a:extLst>
                <a:ext uri="{FF2B5EF4-FFF2-40B4-BE49-F238E27FC236}">
                  <a16:creationId xmlns:a16="http://schemas.microsoft.com/office/drawing/2014/main" id="{DF121B05-72E1-F581-494E-5FA82CBD8FA6}"/>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9" name="Straight Arrow Connector 28">
              <a:extLst>
                <a:ext uri="{FF2B5EF4-FFF2-40B4-BE49-F238E27FC236}">
                  <a16:creationId xmlns:a16="http://schemas.microsoft.com/office/drawing/2014/main" id="{34270C5E-3615-5D78-8262-CD900A410B5C}"/>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7907A53-B7AE-267C-B7B7-04A9BEA6080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AF4FB5-0B70-7665-AB97-5D2B09ADD630}"/>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2826D0-D768-D3E8-2434-80C408FF4E0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97ACA2C-118F-CC58-B934-7438623C7EE5}"/>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5609C25-13EB-7B64-EC32-7F7911BBBE42}"/>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7251900-A988-85C1-DA3E-C544FC1A4154}"/>
              </a:ext>
            </a:extLst>
          </p:cNvPr>
          <p:cNvGrpSpPr/>
          <p:nvPr/>
        </p:nvGrpSpPr>
        <p:grpSpPr>
          <a:xfrm>
            <a:off x="9065231" y="4332477"/>
            <a:ext cx="1514794" cy="565332"/>
            <a:chOff x="52705" y="1752600"/>
            <a:chExt cx="2147570" cy="828675"/>
          </a:xfrm>
          <a:solidFill>
            <a:srgbClr val="92D050"/>
          </a:solidFill>
        </p:grpSpPr>
        <p:sp>
          <p:nvSpPr>
            <p:cNvPr id="36" name="Rectangle 35">
              <a:extLst>
                <a:ext uri="{FF2B5EF4-FFF2-40B4-BE49-F238E27FC236}">
                  <a16:creationId xmlns:a16="http://schemas.microsoft.com/office/drawing/2014/main" id="{2E85237A-9B8B-992D-602B-100D606C9AF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37" name="Straight Arrow Connector 36">
              <a:extLst>
                <a:ext uri="{FF2B5EF4-FFF2-40B4-BE49-F238E27FC236}">
                  <a16:creationId xmlns:a16="http://schemas.microsoft.com/office/drawing/2014/main" id="{31883774-D0C4-018D-9D52-376839A36D4D}"/>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04D5DF-3286-BB95-136C-8B6E72E5BA8E}"/>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47CE9F9-2D4A-7735-6B00-376952FED6E1}"/>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BBB548D-C6AE-E52E-EF61-B8FE1A0D29A2}"/>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3ED85AE-9573-8008-A439-AE06CC07951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B127AE-F1F2-141F-56F8-10A9129FCFC6}"/>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862DA6E0-780E-0014-E6EC-DCD894876DE8}"/>
              </a:ext>
            </a:extLst>
          </p:cNvPr>
          <p:cNvCxnSpPr/>
          <p:nvPr/>
        </p:nvCxnSpPr>
        <p:spPr>
          <a:xfrm>
            <a:off x="10650803" y="3352915"/>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D885293-286E-1F53-27CB-E8C4D44FA485}"/>
              </a:ext>
            </a:extLst>
          </p:cNvPr>
          <p:cNvCxnSpPr/>
          <p:nvPr/>
        </p:nvCxnSpPr>
        <p:spPr>
          <a:xfrm>
            <a:off x="10656496" y="381669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137EF2-E1FA-7011-8C02-58E049E7F457}"/>
              </a:ext>
            </a:extLst>
          </p:cNvPr>
          <p:cNvCxnSpPr/>
          <p:nvPr/>
        </p:nvCxnSpPr>
        <p:spPr>
          <a:xfrm>
            <a:off x="10650803" y="4363091"/>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B97827-EA5A-7090-A576-F7E6BCEA8B4A}"/>
              </a:ext>
            </a:extLst>
          </p:cNvPr>
          <p:cNvCxnSpPr/>
          <p:nvPr/>
        </p:nvCxnSpPr>
        <p:spPr>
          <a:xfrm>
            <a:off x="10650803" y="4898980"/>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ight Brace 46">
            <a:extLst>
              <a:ext uri="{FF2B5EF4-FFF2-40B4-BE49-F238E27FC236}">
                <a16:creationId xmlns:a16="http://schemas.microsoft.com/office/drawing/2014/main" id="{4395A33C-3772-43C6-CBBD-5FEBF93D7953}"/>
              </a:ext>
            </a:extLst>
          </p:cNvPr>
          <p:cNvSpPr/>
          <p:nvPr/>
        </p:nvSpPr>
        <p:spPr>
          <a:xfrm>
            <a:off x="11199589" y="3251321"/>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D93AEEF8-862C-AD6B-E203-45AD68D02E7D}"/>
              </a:ext>
            </a:extLst>
          </p:cNvPr>
          <p:cNvGrpSpPr/>
          <p:nvPr/>
        </p:nvGrpSpPr>
        <p:grpSpPr>
          <a:xfrm>
            <a:off x="6414105" y="3337068"/>
            <a:ext cx="1554148" cy="565332"/>
            <a:chOff x="52705" y="1752600"/>
            <a:chExt cx="2147570" cy="828675"/>
          </a:xfrm>
          <a:solidFill>
            <a:srgbClr val="92D050"/>
          </a:solidFill>
        </p:grpSpPr>
        <p:sp>
          <p:nvSpPr>
            <p:cNvPr id="49" name="Rectangle 48">
              <a:extLst>
                <a:ext uri="{FF2B5EF4-FFF2-40B4-BE49-F238E27FC236}">
                  <a16:creationId xmlns:a16="http://schemas.microsoft.com/office/drawing/2014/main" id="{C5D80EC5-9C16-6C0C-F72E-43F4E7E81F2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50" name="Straight Arrow Connector 49">
              <a:extLst>
                <a:ext uri="{FF2B5EF4-FFF2-40B4-BE49-F238E27FC236}">
                  <a16:creationId xmlns:a16="http://schemas.microsoft.com/office/drawing/2014/main" id="{6F7B78E8-4C68-1ED3-E30E-8AA9CF97046B}"/>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65247B6-D7E4-7929-062C-9C1876E0076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BA49EF7-7DFC-A579-D38D-E753780648CF}"/>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FE366C-767C-94DD-DAE4-97F76C79734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59DADD8-FE86-024D-E07F-4F2AD8C5D4A6}"/>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1D4E52-D97B-3119-ECE5-CD7C69BEA4D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CB3C709F-D3EA-C85A-00BE-21186A2A9DDA}"/>
              </a:ext>
            </a:extLst>
          </p:cNvPr>
          <p:cNvSpPr txBox="1"/>
          <p:nvPr/>
        </p:nvSpPr>
        <p:spPr>
          <a:xfrm>
            <a:off x="5085368" y="3744701"/>
            <a:ext cx="430887" cy="614912"/>
          </a:xfrm>
          <a:prstGeom prst="rect">
            <a:avLst/>
          </a:prstGeom>
          <a:noFill/>
        </p:spPr>
        <p:txBody>
          <a:bodyPr vert="vert270" wrap="none" rtlCol="0">
            <a:spAutoFit/>
          </a:bodyPr>
          <a:lstStyle/>
          <a:p>
            <a:r>
              <a:rPr lang="en-GB" sz="1600">
                <a:latin typeface="Calibri" panose="020F0502020204030204" pitchFamily="34" charset="0"/>
                <a:cs typeface="Calibri" panose="020F0502020204030204" pitchFamily="34" charset="0"/>
              </a:rPr>
              <a:t>Inputs</a:t>
            </a:r>
          </a:p>
        </p:txBody>
      </p:sp>
      <p:sp>
        <p:nvSpPr>
          <p:cNvPr id="57" name="TextBox 56">
            <a:extLst>
              <a:ext uri="{FF2B5EF4-FFF2-40B4-BE49-F238E27FC236}">
                <a16:creationId xmlns:a16="http://schemas.microsoft.com/office/drawing/2014/main" id="{FC300082-B1CF-185B-35C6-AFAF9A54E0EE}"/>
              </a:ext>
            </a:extLst>
          </p:cNvPr>
          <p:cNvSpPr txBox="1"/>
          <p:nvPr/>
        </p:nvSpPr>
        <p:spPr>
          <a:xfrm>
            <a:off x="11329816" y="3763243"/>
            <a:ext cx="430887" cy="768800"/>
          </a:xfrm>
          <a:prstGeom prst="rect">
            <a:avLst/>
          </a:prstGeom>
          <a:noFill/>
        </p:spPr>
        <p:txBody>
          <a:bodyPr vert="vert" wrap="none" rtlCol="0">
            <a:spAutoFit/>
          </a:bodyPr>
          <a:lstStyle/>
          <a:p>
            <a:r>
              <a:rPr lang="en-GB" sz="1600">
                <a:latin typeface="Calibri" panose="020F0502020204030204" pitchFamily="34" charset="0"/>
                <a:cs typeface="Calibri" panose="020F0502020204030204" pitchFamily="34" charset="0"/>
              </a:rPr>
              <a:t>Outputs</a:t>
            </a:r>
          </a:p>
        </p:txBody>
      </p:sp>
      <p:sp>
        <p:nvSpPr>
          <p:cNvPr id="58" name="Rectangle 57">
            <a:extLst>
              <a:ext uri="{FF2B5EF4-FFF2-40B4-BE49-F238E27FC236}">
                <a16:creationId xmlns:a16="http://schemas.microsoft.com/office/drawing/2014/main" id="{07237271-39B3-5965-8628-85128DC1D6CE}"/>
              </a:ext>
            </a:extLst>
          </p:cNvPr>
          <p:cNvSpPr/>
          <p:nvPr/>
        </p:nvSpPr>
        <p:spPr>
          <a:xfrm>
            <a:off x="6324400" y="4339925"/>
            <a:ext cx="987398" cy="517548"/>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alibri" panose="020F0502020204030204" pitchFamily="34" charset="0"/>
                <a:cs typeface="Calibri" panose="020F0502020204030204" pitchFamily="34" charset="0"/>
              </a:rPr>
              <a:t>AIM</a:t>
            </a:r>
          </a:p>
          <a:p>
            <a:pPr algn="ctr"/>
            <a:r>
              <a:rPr lang="en-GB" sz="1400">
                <a:solidFill>
                  <a:schemeClr val="tx1"/>
                </a:solidFill>
                <a:latin typeface="Calibri" panose="020F0502020204030204" pitchFamily="34" charset="0"/>
                <a:cs typeface="Calibri" panose="020F0502020204030204" pitchFamily="34" charset="0"/>
              </a:rPr>
              <a:t>Storage</a:t>
            </a:r>
          </a:p>
        </p:txBody>
      </p:sp>
      <p:cxnSp>
        <p:nvCxnSpPr>
          <p:cNvPr id="59" name="Straight Connector 58">
            <a:extLst>
              <a:ext uri="{FF2B5EF4-FFF2-40B4-BE49-F238E27FC236}">
                <a16:creationId xmlns:a16="http://schemas.microsoft.com/office/drawing/2014/main" id="{DC0922DD-CD35-790B-E39A-779772910669}"/>
              </a:ext>
            </a:extLst>
          </p:cNvPr>
          <p:cNvCxnSpPr>
            <a:cxnSpLocks/>
          </p:cNvCxnSpPr>
          <p:nvPr/>
        </p:nvCxnSpPr>
        <p:spPr>
          <a:xfrm>
            <a:off x="6324400" y="4248546"/>
            <a:ext cx="987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2A3848-8AA0-D6B6-8338-F876944EDECC}"/>
              </a:ext>
            </a:extLst>
          </p:cNvPr>
          <p:cNvCxnSpPr/>
          <p:nvPr/>
        </p:nvCxnSpPr>
        <p:spPr>
          <a:xfrm>
            <a:off x="5585006" y="3355738"/>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9CD64DE-541D-08F1-4C77-442C4C892AF0}"/>
              </a:ext>
            </a:extLst>
          </p:cNvPr>
          <p:cNvCxnSpPr/>
          <p:nvPr/>
        </p:nvCxnSpPr>
        <p:spPr>
          <a:xfrm>
            <a:off x="5590699" y="3819516"/>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6344817-86C2-98B1-4E45-D921714186FF}"/>
              </a:ext>
            </a:extLst>
          </p:cNvPr>
          <p:cNvCxnSpPr/>
          <p:nvPr/>
        </p:nvCxnSpPr>
        <p:spPr>
          <a:xfrm>
            <a:off x="5585006" y="436591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7D03CF3-EE8A-D074-8C89-1511A12F1156}"/>
              </a:ext>
            </a:extLst>
          </p:cNvPr>
          <p:cNvCxnSpPr/>
          <p:nvPr/>
        </p:nvCxnSpPr>
        <p:spPr>
          <a:xfrm>
            <a:off x="5585006" y="4901803"/>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ight Brace 63">
            <a:extLst>
              <a:ext uri="{FF2B5EF4-FFF2-40B4-BE49-F238E27FC236}">
                <a16:creationId xmlns:a16="http://schemas.microsoft.com/office/drawing/2014/main" id="{E44D966A-2616-28F3-A48B-9A5DFFF991AD}"/>
              </a:ext>
            </a:extLst>
          </p:cNvPr>
          <p:cNvSpPr/>
          <p:nvPr/>
        </p:nvSpPr>
        <p:spPr>
          <a:xfrm rot="10800000">
            <a:off x="5431968" y="3254144"/>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pic>
        <p:nvPicPr>
          <p:cNvPr id="65" name="Picture 64">
            <a:extLst>
              <a:ext uri="{FF2B5EF4-FFF2-40B4-BE49-F238E27FC236}">
                <a16:creationId xmlns:a16="http://schemas.microsoft.com/office/drawing/2014/main" id="{CC60086B-83A2-6DB6-0682-407EEF83E23D}"/>
              </a:ext>
            </a:extLst>
          </p:cNvPr>
          <p:cNvPicPr>
            <a:picLocks noChangeAspect="1"/>
          </p:cNvPicPr>
          <p:nvPr/>
        </p:nvPicPr>
        <p:blipFill>
          <a:blip r:embed="rId2"/>
          <a:stretch>
            <a:fillRect/>
          </a:stretch>
        </p:blipFill>
        <p:spPr>
          <a:xfrm>
            <a:off x="489050" y="3535596"/>
            <a:ext cx="1219263" cy="1041454"/>
          </a:xfrm>
          <a:prstGeom prst="rect">
            <a:avLst/>
          </a:prstGeom>
        </p:spPr>
      </p:pic>
    </p:spTree>
    <p:extLst>
      <p:ext uri="{BB962C8B-B14F-4D97-AF65-F5344CB8AC3E}">
        <p14:creationId xmlns:p14="http://schemas.microsoft.com/office/powerpoint/2010/main" val="5984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3" grpId="0" animBg="1"/>
      <p:bldP spid="15" grpId="0"/>
      <p:bldP spid="16" grpId="0"/>
      <p:bldP spid="17" grpId="0"/>
      <p:bldP spid="18" grpId="0" animBg="1"/>
      <p:bldP spid="47" grpId="0" animBg="1"/>
      <p:bldP spid="56" grpId="0"/>
      <p:bldP spid="57" grpId="0"/>
      <p:bldP spid="58"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40CE-5FDD-D0EC-BEB3-B04462B28689}"/>
              </a:ext>
            </a:extLst>
          </p:cNvPr>
          <p:cNvSpPr>
            <a:spLocks noGrp="1"/>
          </p:cNvSpPr>
          <p:nvPr>
            <p:ph type="title"/>
          </p:nvPr>
        </p:nvSpPr>
        <p:spPr/>
        <p:txBody>
          <a:bodyPr/>
          <a:lstStyle/>
          <a:p>
            <a:r>
              <a:rPr lang="en-GB" dirty="0"/>
              <a:t>Technical Specification: AI Framework (MPAI-AIF) V2.1</a:t>
            </a:r>
          </a:p>
        </p:txBody>
      </p:sp>
      <p:sp>
        <p:nvSpPr>
          <p:cNvPr id="4" name="Date Placeholder 3">
            <a:extLst>
              <a:ext uri="{FF2B5EF4-FFF2-40B4-BE49-F238E27FC236}">
                <a16:creationId xmlns:a16="http://schemas.microsoft.com/office/drawing/2014/main" id="{A2A89AE0-BFBD-B741-D869-1680FF4A603A}"/>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FA152EF8-86E7-E034-EC17-26BB21427C4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Rectangle 55">
            <a:extLst>
              <a:ext uri="{FF2B5EF4-FFF2-40B4-BE49-F238E27FC236}">
                <a16:creationId xmlns:a16="http://schemas.microsoft.com/office/drawing/2014/main" id="{0DC4383B-47C7-F31E-90F0-E69B6E91E3FE}"/>
              </a:ext>
            </a:extLst>
          </p:cNvPr>
          <p:cNvSpPr/>
          <p:nvPr/>
        </p:nvSpPr>
        <p:spPr>
          <a:xfrm>
            <a:off x="4158360" y="1918364"/>
            <a:ext cx="5383080" cy="221616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en-GB" sz="1800" b="0" strike="noStrike" spc="-1">
              <a:solidFill>
                <a:srgbClr val="000000"/>
              </a:solidFill>
              <a:latin typeface="Calibri"/>
              <a:ea typeface="DejaVu Sans"/>
            </a:endParaRPr>
          </a:p>
          <a:p>
            <a:pPr algn="ctr">
              <a:lnSpc>
                <a:spcPct val="100000"/>
              </a:lnSpc>
              <a:buNone/>
            </a:pPr>
            <a:endParaRPr lang="en-GB" spc="-1">
              <a:solidFill>
                <a:srgbClr val="000000"/>
              </a:solidFill>
              <a:latin typeface="Calibri"/>
              <a:ea typeface="DejaVu Sans"/>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a:p>
            <a:pPr algn="ctr">
              <a:lnSpc>
                <a:spcPct val="100000"/>
              </a:lnSpc>
              <a:buNone/>
            </a:pPr>
            <a:endParaRPr lang="it-IT" sz="1800" b="0" strike="noStrike" spc="-1">
              <a:latin typeface="Arial"/>
            </a:endParaRPr>
          </a:p>
        </p:txBody>
      </p:sp>
      <p:sp>
        <p:nvSpPr>
          <p:cNvPr id="7" name="Rectangle 3">
            <a:extLst>
              <a:ext uri="{FF2B5EF4-FFF2-40B4-BE49-F238E27FC236}">
                <a16:creationId xmlns:a16="http://schemas.microsoft.com/office/drawing/2014/main" id="{A12D4805-1CF0-5EC0-9528-6401D219BDA3}"/>
              </a:ext>
            </a:extLst>
          </p:cNvPr>
          <p:cNvSpPr/>
          <p:nvPr/>
        </p:nvSpPr>
        <p:spPr>
          <a:xfrm>
            <a:off x="2045520" y="1939238"/>
            <a:ext cx="941760" cy="2171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8" name="Right Brace 40">
            <a:extLst>
              <a:ext uri="{FF2B5EF4-FFF2-40B4-BE49-F238E27FC236}">
                <a16:creationId xmlns:a16="http://schemas.microsoft.com/office/drawing/2014/main" id="{09CEB724-F51A-A38E-B61A-E36C2A7CD2C1}"/>
              </a:ext>
            </a:extLst>
          </p:cNvPr>
          <p:cNvSpPr/>
          <p:nvPr/>
        </p:nvSpPr>
        <p:spPr>
          <a:xfrm>
            <a:off x="10142305" y="1939238"/>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9" name="Right Brace 72">
            <a:extLst>
              <a:ext uri="{FF2B5EF4-FFF2-40B4-BE49-F238E27FC236}">
                <a16:creationId xmlns:a16="http://schemas.microsoft.com/office/drawing/2014/main" id="{FBD50A12-F234-FBE2-4422-1C7452D52EF6}"/>
              </a:ext>
            </a:extLst>
          </p:cNvPr>
          <p:cNvSpPr/>
          <p:nvPr/>
        </p:nvSpPr>
        <p:spPr>
          <a:xfrm rot="10800000">
            <a:off x="3440989" y="1943558"/>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grpSp>
        <p:nvGrpSpPr>
          <p:cNvPr id="10" name="Group 9">
            <a:extLst>
              <a:ext uri="{FF2B5EF4-FFF2-40B4-BE49-F238E27FC236}">
                <a16:creationId xmlns:a16="http://schemas.microsoft.com/office/drawing/2014/main" id="{9A816EBE-E7FA-ECB4-618D-0427607C92CB}"/>
              </a:ext>
            </a:extLst>
          </p:cNvPr>
          <p:cNvGrpSpPr/>
          <p:nvPr/>
        </p:nvGrpSpPr>
        <p:grpSpPr>
          <a:xfrm>
            <a:off x="5806574" y="2154455"/>
            <a:ext cx="1660358" cy="615204"/>
            <a:chOff x="1478768" y="3118317"/>
            <a:chExt cx="5014301" cy="1870924"/>
          </a:xfrm>
        </p:grpSpPr>
        <p:sp>
          <p:nvSpPr>
            <p:cNvPr id="11" name="Rectangle 42">
              <a:extLst>
                <a:ext uri="{FF2B5EF4-FFF2-40B4-BE49-F238E27FC236}">
                  <a16:creationId xmlns:a16="http://schemas.microsoft.com/office/drawing/2014/main" id="{18BA0D3F-5AD1-DFBA-1E2C-611133EBAAB0}"/>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12" name="Straight Connector 11">
              <a:extLst>
                <a:ext uri="{FF2B5EF4-FFF2-40B4-BE49-F238E27FC236}">
                  <a16:creationId xmlns:a16="http://schemas.microsoft.com/office/drawing/2014/main" id="{9170C24D-AA08-AA17-EFB5-75E13A4A2FA6}"/>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ADE45754-1D2D-547F-AF33-1E988C264DDF}"/>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1B919490-CCFD-EE3E-37C6-DE9671763157}"/>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F6236A10-F608-F565-A825-3A4C4F541D0F}"/>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826F11F0-47C2-B896-164A-0D7125F8BCD6}"/>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231ADF81-1073-A5BA-4AB2-F91A1AE50E53}"/>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8" name="Group 17">
            <a:extLst>
              <a:ext uri="{FF2B5EF4-FFF2-40B4-BE49-F238E27FC236}">
                <a16:creationId xmlns:a16="http://schemas.microsoft.com/office/drawing/2014/main" id="{C5E1DE85-D449-B3E3-CF38-AD075C87D564}"/>
              </a:ext>
            </a:extLst>
          </p:cNvPr>
          <p:cNvGrpSpPr/>
          <p:nvPr/>
        </p:nvGrpSpPr>
        <p:grpSpPr>
          <a:xfrm>
            <a:off x="7596767" y="2258150"/>
            <a:ext cx="1660358" cy="615204"/>
            <a:chOff x="1478768" y="3118317"/>
            <a:chExt cx="5014301" cy="1870924"/>
          </a:xfrm>
        </p:grpSpPr>
        <p:sp>
          <p:nvSpPr>
            <p:cNvPr id="19" name="Rectangle 42">
              <a:extLst>
                <a:ext uri="{FF2B5EF4-FFF2-40B4-BE49-F238E27FC236}">
                  <a16:creationId xmlns:a16="http://schemas.microsoft.com/office/drawing/2014/main" id="{BA289A25-A46A-FEE1-0F1C-458D3D36120E}"/>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0" name="Straight Connector 19">
              <a:extLst>
                <a:ext uri="{FF2B5EF4-FFF2-40B4-BE49-F238E27FC236}">
                  <a16:creationId xmlns:a16="http://schemas.microsoft.com/office/drawing/2014/main" id="{5070F84C-70DE-FB48-5D59-6168F6B00AC4}"/>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Connector 20">
              <a:extLst>
                <a:ext uri="{FF2B5EF4-FFF2-40B4-BE49-F238E27FC236}">
                  <a16:creationId xmlns:a16="http://schemas.microsoft.com/office/drawing/2014/main" id="{B40FB787-5502-D535-8127-49712FD77D5D}"/>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B3B6FDB5-5210-8FB3-6F8D-B4851CBCF89E}"/>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8C0F04D7-6F2C-A4C3-F73C-EB3CAD235E0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AB2AEDE9-4FBB-45E6-C8A9-5C720360D98B}"/>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1AFD1A30-1C99-7FB5-2FB0-9A4890F8F4A9}"/>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26" name="Group 25">
            <a:extLst>
              <a:ext uri="{FF2B5EF4-FFF2-40B4-BE49-F238E27FC236}">
                <a16:creationId xmlns:a16="http://schemas.microsoft.com/office/drawing/2014/main" id="{F3E89B47-3829-AC29-B0D8-D964D60B6FBD}"/>
              </a:ext>
            </a:extLst>
          </p:cNvPr>
          <p:cNvGrpSpPr/>
          <p:nvPr/>
        </p:nvGrpSpPr>
        <p:grpSpPr>
          <a:xfrm>
            <a:off x="5810078" y="3048385"/>
            <a:ext cx="1660358" cy="615204"/>
            <a:chOff x="1478768" y="3118317"/>
            <a:chExt cx="5014301" cy="1870924"/>
          </a:xfrm>
        </p:grpSpPr>
        <p:sp>
          <p:nvSpPr>
            <p:cNvPr id="27" name="Rectangle 42">
              <a:extLst>
                <a:ext uri="{FF2B5EF4-FFF2-40B4-BE49-F238E27FC236}">
                  <a16:creationId xmlns:a16="http://schemas.microsoft.com/office/drawing/2014/main" id="{9B38DB38-666F-8D90-24E7-6A8322AD8E9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8" name="Straight Connector 27">
              <a:extLst>
                <a:ext uri="{FF2B5EF4-FFF2-40B4-BE49-F238E27FC236}">
                  <a16:creationId xmlns:a16="http://schemas.microsoft.com/office/drawing/2014/main" id="{BBF4F6A1-6061-9E1E-2AB8-BFF3E9747B8F}"/>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19BFDFD4-05C8-D63A-882D-8D2FE566EA7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1DF5C1ED-CAAF-1833-AFE2-DEBC5A7B892C}"/>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78D92BF1-6F53-55C7-7624-425DBBAF4662}"/>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9D449B15-0B54-169F-E678-E5C4B50852A5}"/>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F6EBFF21-6E34-8C66-F06C-B4F1FA680898}"/>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34" name="Group 33">
            <a:extLst>
              <a:ext uri="{FF2B5EF4-FFF2-40B4-BE49-F238E27FC236}">
                <a16:creationId xmlns:a16="http://schemas.microsoft.com/office/drawing/2014/main" id="{33D53766-1632-D1D3-D6E8-2FF37E824B8A}"/>
              </a:ext>
            </a:extLst>
          </p:cNvPr>
          <p:cNvGrpSpPr/>
          <p:nvPr/>
        </p:nvGrpSpPr>
        <p:grpSpPr>
          <a:xfrm>
            <a:off x="7615621" y="3398796"/>
            <a:ext cx="1660358" cy="615204"/>
            <a:chOff x="1478768" y="3118317"/>
            <a:chExt cx="5014301" cy="1870924"/>
          </a:xfrm>
        </p:grpSpPr>
        <p:sp>
          <p:nvSpPr>
            <p:cNvPr id="35" name="Rectangle 42">
              <a:extLst>
                <a:ext uri="{FF2B5EF4-FFF2-40B4-BE49-F238E27FC236}">
                  <a16:creationId xmlns:a16="http://schemas.microsoft.com/office/drawing/2014/main" id="{48C4E0F3-275B-D494-74CA-49498F188F3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36" name="Straight Connector 35">
              <a:extLst>
                <a:ext uri="{FF2B5EF4-FFF2-40B4-BE49-F238E27FC236}">
                  <a16:creationId xmlns:a16="http://schemas.microsoft.com/office/drawing/2014/main" id="{9AD0A1E4-E8D4-C438-487D-1839A0A9EB37}"/>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4BFBC610-BC07-75B8-53C7-6108E6E11700}"/>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5E4143A7-A314-290D-AAA1-76E95BD6F092}"/>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83FD1BFA-8BDE-7FD1-F356-16A44084BC5C}"/>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453088B0-DE47-3734-5221-6C281C673453}"/>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86222ED6-22A0-2BEC-2924-F4076EADF128}"/>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2" name="Group 41">
            <a:extLst>
              <a:ext uri="{FF2B5EF4-FFF2-40B4-BE49-F238E27FC236}">
                <a16:creationId xmlns:a16="http://schemas.microsoft.com/office/drawing/2014/main" id="{C74A25D4-4DCF-C9E3-7F61-BA697137B6A4}"/>
              </a:ext>
            </a:extLst>
          </p:cNvPr>
          <p:cNvGrpSpPr/>
          <p:nvPr/>
        </p:nvGrpSpPr>
        <p:grpSpPr>
          <a:xfrm>
            <a:off x="9539599" y="2049746"/>
            <a:ext cx="582135" cy="1952367"/>
            <a:chOff x="2969117" y="1271600"/>
            <a:chExt cx="582135" cy="2163463"/>
          </a:xfrm>
        </p:grpSpPr>
        <p:cxnSp>
          <p:nvCxnSpPr>
            <p:cNvPr id="43" name="Straight Connector 42">
              <a:extLst>
                <a:ext uri="{FF2B5EF4-FFF2-40B4-BE49-F238E27FC236}">
                  <a16:creationId xmlns:a16="http://schemas.microsoft.com/office/drawing/2014/main" id="{A352E8A9-965A-5891-B648-3A5CE3DB8A27}"/>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F07241E3-AE6A-1715-A987-C9258D16CA63}"/>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669F0C94-E617-283F-3339-02007348F0CF}"/>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0319B59F-5352-6B02-F10B-F11349DF2E99}"/>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7" name="Group 46">
            <a:extLst>
              <a:ext uri="{FF2B5EF4-FFF2-40B4-BE49-F238E27FC236}">
                <a16:creationId xmlns:a16="http://schemas.microsoft.com/office/drawing/2014/main" id="{DC0FB6F6-8AD5-2D3F-0E2E-4B3492119DAC}"/>
              </a:ext>
            </a:extLst>
          </p:cNvPr>
          <p:cNvGrpSpPr/>
          <p:nvPr/>
        </p:nvGrpSpPr>
        <p:grpSpPr>
          <a:xfrm>
            <a:off x="3581862" y="2049746"/>
            <a:ext cx="582135" cy="1952367"/>
            <a:chOff x="2969117" y="1271600"/>
            <a:chExt cx="582135" cy="2163463"/>
          </a:xfrm>
        </p:grpSpPr>
        <p:cxnSp>
          <p:nvCxnSpPr>
            <p:cNvPr id="48" name="Straight Connector 47">
              <a:extLst>
                <a:ext uri="{FF2B5EF4-FFF2-40B4-BE49-F238E27FC236}">
                  <a16:creationId xmlns:a16="http://schemas.microsoft.com/office/drawing/2014/main" id="{1601EC2B-67CD-C96E-5639-DD3F41B1BC11}"/>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A39C9D8B-A3EC-C9D9-1DAE-F6EB10C5F6F9}"/>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61BD2380-A592-2780-01D5-744727EE4751}"/>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0FF74A3B-6979-6715-7D93-9C5E52F2EA74}"/>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52" name="Rectangle 56">
            <a:extLst>
              <a:ext uri="{FF2B5EF4-FFF2-40B4-BE49-F238E27FC236}">
                <a16:creationId xmlns:a16="http://schemas.microsoft.com/office/drawing/2014/main" id="{DC00B33C-97E6-4502-7870-4F362870E546}"/>
              </a:ext>
            </a:extLst>
          </p:cNvPr>
          <p:cNvSpPr/>
          <p:nvPr/>
        </p:nvSpPr>
        <p:spPr>
          <a:xfrm>
            <a:off x="2045520" y="4340556"/>
            <a:ext cx="5570101" cy="399953"/>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Controller (Non-secure/Secure) </a:t>
            </a:r>
            <a:endParaRPr lang="it-IT" sz="1400" b="0" strike="noStrike" spc="-1">
              <a:latin typeface="Arial"/>
            </a:endParaRPr>
          </a:p>
        </p:txBody>
      </p:sp>
      <p:sp>
        <p:nvSpPr>
          <p:cNvPr id="53" name="Straight Connector 57">
            <a:extLst>
              <a:ext uri="{FF2B5EF4-FFF2-40B4-BE49-F238E27FC236}">
                <a16:creationId xmlns:a16="http://schemas.microsoft.com/office/drawing/2014/main" id="{2F5B0FE5-D6E6-A3C6-B4D6-1E1B4A88F733}"/>
              </a:ext>
            </a:extLst>
          </p:cNvPr>
          <p:cNvSpPr/>
          <p:nvPr/>
        </p:nvSpPr>
        <p:spPr>
          <a:xfrm>
            <a:off x="2060910" y="4242603"/>
            <a:ext cx="5554711"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54" name="Rectangle 51">
            <a:extLst>
              <a:ext uri="{FF2B5EF4-FFF2-40B4-BE49-F238E27FC236}">
                <a16:creationId xmlns:a16="http://schemas.microsoft.com/office/drawing/2014/main" id="{C3AFC23C-D125-3104-35F3-A1E09EA6C24F}"/>
              </a:ext>
            </a:extLst>
          </p:cNvPr>
          <p:cNvSpPr/>
          <p:nvPr/>
        </p:nvSpPr>
        <p:spPr>
          <a:xfrm>
            <a:off x="3992001" y="4924630"/>
            <a:ext cx="750190" cy="52638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Global Storage</a:t>
            </a:r>
            <a:endParaRPr lang="it-IT" sz="1400" b="0" strike="noStrike" spc="-1">
              <a:latin typeface="Arial"/>
            </a:endParaRPr>
          </a:p>
        </p:txBody>
      </p:sp>
      <p:sp>
        <p:nvSpPr>
          <p:cNvPr id="55" name="Rectangle 1">
            <a:extLst>
              <a:ext uri="{FF2B5EF4-FFF2-40B4-BE49-F238E27FC236}">
                <a16:creationId xmlns:a16="http://schemas.microsoft.com/office/drawing/2014/main" id="{C3BF19A6-1317-5B46-934D-7D0B8828C4B2}"/>
              </a:ext>
            </a:extLst>
          </p:cNvPr>
          <p:cNvSpPr/>
          <p:nvPr/>
        </p:nvSpPr>
        <p:spPr>
          <a:xfrm>
            <a:off x="2116114" y="4922631"/>
            <a:ext cx="681155" cy="52638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 MPAI Store</a:t>
            </a:r>
            <a:endParaRPr lang="it-IT" sz="1400" b="0" strike="noStrike" spc="-1">
              <a:latin typeface="Arial"/>
            </a:endParaRPr>
          </a:p>
        </p:txBody>
      </p:sp>
      <p:sp>
        <p:nvSpPr>
          <p:cNvPr id="56" name="Rectangle 52">
            <a:extLst>
              <a:ext uri="{FF2B5EF4-FFF2-40B4-BE49-F238E27FC236}">
                <a16:creationId xmlns:a16="http://schemas.microsoft.com/office/drawing/2014/main" id="{F1B9D3FC-48D1-1E7A-A73C-A13976A46B8F}"/>
              </a:ext>
            </a:extLst>
          </p:cNvPr>
          <p:cNvSpPr/>
          <p:nvPr/>
        </p:nvSpPr>
        <p:spPr>
          <a:xfrm>
            <a:off x="4844597" y="4924108"/>
            <a:ext cx="681155" cy="52753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Access</a:t>
            </a:r>
            <a:endParaRPr lang="it-IT" sz="1400" b="0" strike="noStrike" spc="-1">
              <a:latin typeface="Arial"/>
            </a:endParaRPr>
          </a:p>
        </p:txBody>
      </p:sp>
      <p:sp>
        <p:nvSpPr>
          <p:cNvPr id="57" name="TextBox 52">
            <a:extLst>
              <a:ext uri="{FF2B5EF4-FFF2-40B4-BE49-F238E27FC236}">
                <a16:creationId xmlns:a16="http://schemas.microsoft.com/office/drawing/2014/main" id="{74D4DE8A-0FA3-4EE7-10BC-699581C27EDE}"/>
              </a:ext>
            </a:extLst>
          </p:cNvPr>
          <p:cNvSpPr/>
          <p:nvPr/>
        </p:nvSpPr>
        <p:spPr>
          <a:xfrm>
            <a:off x="2952453" y="2654740"/>
            <a:ext cx="461665" cy="720710"/>
          </a:xfrm>
          <a:prstGeom prst="rect">
            <a:avLst/>
          </a:prstGeom>
          <a:noFill/>
        </p:spPr>
        <p:txBody>
          <a:bodyPr vert="vert270" wrap="none" rtlCol="0">
            <a:spAutoFit/>
          </a:bodyPr>
          <a:lstStyle/>
          <a:p>
            <a:r>
              <a:rPr lang="en-GB"/>
              <a:t>Inputs</a:t>
            </a:r>
            <a:endParaRPr lang="it-IT"/>
          </a:p>
        </p:txBody>
      </p:sp>
      <p:sp>
        <p:nvSpPr>
          <p:cNvPr id="58" name="TextBox 53">
            <a:extLst>
              <a:ext uri="{FF2B5EF4-FFF2-40B4-BE49-F238E27FC236}">
                <a16:creationId xmlns:a16="http://schemas.microsoft.com/office/drawing/2014/main" id="{7A7F9EDF-F81C-D86F-BC0B-62CBC465FDA7}"/>
              </a:ext>
            </a:extLst>
          </p:cNvPr>
          <p:cNvSpPr/>
          <p:nvPr/>
        </p:nvSpPr>
        <p:spPr>
          <a:xfrm>
            <a:off x="10180196" y="2554735"/>
            <a:ext cx="461665" cy="900246"/>
          </a:xfrm>
          <a:prstGeom prst="rect">
            <a:avLst/>
          </a:prstGeom>
          <a:noFill/>
        </p:spPr>
        <p:txBody>
          <a:bodyPr vert="vert" wrap="none" rtlCol="0">
            <a:spAutoFit/>
          </a:bodyPr>
          <a:lstStyle/>
          <a:p>
            <a:r>
              <a:rPr lang="en-GB"/>
              <a:t>Outputs</a:t>
            </a:r>
            <a:endParaRPr lang="it-IT"/>
          </a:p>
        </p:txBody>
      </p:sp>
      <p:sp>
        <p:nvSpPr>
          <p:cNvPr id="59" name="Rectangle 5">
            <a:extLst>
              <a:ext uri="{FF2B5EF4-FFF2-40B4-BE49-F238E27FC236}">
                <a16:creationId xmlns:a16="http://schemas.microsoft.com/office/drawing/2014/main" id="{D79A2619-9D9B-DD42-BAAB-2C546C090E1B}"/>
              </a:ext>
            </a:extLst>
          </p:cNvPr>
          <p:cNvSpPr/>
          <p:nvPr/>
        </p:nvSpPr>
        <p:spPr>
          <a:xfrm>
            <a:off x="2864234" y="4922631"/>
            <a:ext cx="1027145" cy="529244"/>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err="1">
                <a:solidFill>
                  <a:srgbClr val="000000"/>
                </a:solidFill>
                <a:latin typeface="Calibri"/>
                <a:ea typeface="DejaVu Sans"/>
              </a:rPr>
              <a:t>Communi</a:t>
            </a:r>
            <a:r>
              <a:rPr lang="en-GB" sz="1400" b="0" strike="noStrike" spc="-1">
                <a:solidFill>
                  <a:srgbClr val="000000"/>
                </a:solidFill>
                <a:latin typeface="Calibri"/>
                <a:ea typeface="DejaVu Sans"/>
              </a:rPr>
              <a:t>-cation</a:t>
            </a:r>
            <a:endParaRPr lang="it-IT" sz="1400" b="0" strike="noStrike" spc="-1">
              <a:latin typeface="Arial"/>
            </a:endParaRPr>
          </a:p>
        </p:txBody>
      </p:sp>
      <p:cxnSp>
        <p:nvCxnSpPr>
          <p:cNvPr id="60" name="Straight Connector 59">
            <a:extLst>
              <a:ext uri="{FF2B5EF4-FFF2-40B4-BE49-F238E27FC236}">
                <a16:creationId xmlns:a16="http://schemas.microsoft.com/office/drawing/2014/main" id="{9B3C2E46-2B2E-BD89-AA30-13EC4954EC29}"/>
              </a:ext>
            </a:extLst>
          </p:cNvPr>
          <p:cNvCxnSpPr>
            <a:cxnSpLocks/>
          </p:cNvCxnSpPr>
          <p:nvPr/>
        </p:nvCxnSpPr>
        <p:spPr>
          <a:xfrm>
            <a:off x="2864234" y="4838042"/>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B763ADDB-70F5-D0C1-0965-E15A0EBD0DE2}"/>
              </a:ext>
            </a:extLst>
          </p:cNvPr>
          <p:cNvCxnSpPr/>
          <p:nvPr/>
        </p:nvCxnSpPr>
        <p:spPr>
          <a:xfrm flipV="1">
            <a:off x="4034046" y="4838649"/>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A597F596-F3DF-774C-C05E-4A31D14C409D}"/>
              </a:ext>
            </a:extLst>
          </p:cNvPr>
          <p:cNvCxnSpPr/>
          <p:nvPr/>
        </p:nvCxnSpPr>
        <p:spPr>
          <a:xfrm flipV="1">
            <a:off x="4872253" y="4838651"/>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ADAEA5B5-4734-6CAD-B584-CA345AA9F122}"/>
              </a:ext>
            </a:extLst>
          </p:cNvPr>
          <p:cNvCxnSpPr/>
          <p:nvPr/>
        </p:nvCxnSpPr>
        <p:spPr>
          <a:xfrm flipV="1">
            <a:off x="2144552" y="4838648"/>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4331D93E-A2D8-B5D5-0078-4A0871BF4F95}"/>
              </a:ext>
            </a:extLst>
          </p:cNvPr>
          <p:cNvCxnSpPr>
            <a:cxnSpLocks/>
          </p:cNvCxnSpPr>
          <p:nvPr/>
        </p:nvCxnSpPr>
        <p:spPr>
          <a:xfrm>
            <a:off x="4481986" y="2952154"/>
            <a:ext cx="1034629"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65" name="Group 64">
            <a:extLst>
              <a:ext uri="{FF2B5EF4-FFF2-40B4-BE49-F238E27FC236}">
                <a16:creationId xmlns:a16="http://schemas.microsoft.com/office/drawing/2014/main" id="{7F954F93-E16F-A570-D66D-80614DA8FDF7}"/>
              </a:ext>
            </a:extLst>
          </p:cNvPr>
          <p:cNvGrpSpPr/>
          <p:nvPr/>
        </p:nvGrpSpPr>
        <p:grpSpPr>
          <a:xfrm>
            <a:off x="4347978" y="3048385"/>
            <a:ext cx="1333370" cy="951798"/>
            <a:chOff x="4347978" y="2661733"/>
            <a:chExt cx="1333370" cy="711130"/>
          </a:xfrm>
        </p:grpSpPr>
        <p:sp>
          <p:nvSpPr>
            <p:cNvPr id="66" name="Rectangle 58">
              <a:extLst>
                <a:ext uri="{FF2B5EF4-FFF2-40B4-BE49-F238E27FC236}">
                  <a16:creationId xmlns:a16="http://schemas.microsoft.com/office/drawing/2014/main" id="{A1483FC1-6BE9-81FA-EAB6-3A6BA3329A32}"/>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AIM/AIW Storage</a:t>
              </a:r>
            </a:p>
            <a:p>
              <a:pPr algn="ctr">
                <a:lnSpc>
                  <a:spcPct val="100000"/>
                </a:lnSpc>
                <a:buNone/>
              </a:pPr>
              <a:r>
                <a:rPr lang="en-GB" sz="1200" spc="-1">
                  <a:solidFill>
                    <a:srgbClr val="000000"/>
                  </a:solidFill>
                  <a:latin typeface="Calibri"/>
                  <a:ea typeface="DejaVu Sans"/>
                </a:rPr>
                <a:t>(non-secure)</a:t>
              </a:r>
              <a:endParaRPr lang="en-GB" sz="1200" b="0" strike="noStrike" spc="-1">
                <a:solidFill>
                  <a:srgbClr val="000000"/>
                </a:solidFill>
                <a:latin typeface="Calibri"/>
                <a:ea typeface="DejaVu Sans"/>
              </a:endParaRPr>
            </a:p>
          </p:txBody>
        </p:sp>
        <p:sp>
          <p:nvSpPr>
            <p:cNvPr id="67" name="Rectangle 58">
              <a:extLst>
                <a:ext uri="{FF2B5EF4-FFF2-40B4-BE49-F238E27FC236}">
                  <a16:creationId xmlns:a16="http://schemas.microsoft.com/office/drawing/2014/main" id="{431FF8C2-83DC-21E4-9E95-EA8272378631}"/>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AIM/AIW Storage</a:t>
              </a:r>
            </a:p>
            <a:p>
              <a:pPr algn="ctr">
                <a:lnSpc>
                  <a:spcPct val="100000"/>
                </a:lnSpc>
                <a:buNone/>
              </a:pPr>
              <a:r>
                <a:rPr lang="en-GB" sz="1200" spc="-1">
                  <a:solidFill>
                    <a:srgbClr val="000000"/>
                  </a:solidFill>
                  <a:latin typeface="Calibri"/>
                  <a:ea typeface="DejaVu Sans"/>
                </a:rPr>
                <a:t>(secure)</a:t>
              </a:r>
              <a:endParaRPr lang="en-GB" sz="1200" b="0" strike="noStrike" spc="-1">
                <a:solidFill>
                  <a:srgbClr val="000000"/>
                </a:solidFill>
                <a:latin typeface="Calibri"/>
                <a:ea typeface="DejaVu Sans"/>
              </a:endParaRPr>
            </a:p>
          </p:txBody>
        </p:sp>
      </p:grpSp>
      <p:sp>
        <p:nvSpPr>
          <p:cNvPr id="68" name="TextBox 67">
            <a:extLst>
              <a:ext uri="{FF2B5EF4-FFF2-40B4-BE49-F238E27FC236}">
                <a16:creationId xmlns:a16="http://schemas.microsoft.com/office/drawing/2014/main" id="{715D6566-077E-F5A4-3DA4-08464C9AA1AC}"/>
              </a:ext>
            </a:extLst>
          </p:cNvPr>
          <p:cNvSpPr txBox="1"/>
          <p:nvPr/>
        </p:nvSpPr>
        <p:spPr>
          <a:xfrm>
            <a:off x="9629866" y="4673023"/>
            <a:ext cx="853104" cy="369332"/>
          </a:xfrm>
          <a:prstGeom prst="rect">
            <a:avLst/>
          </a:prstGeom>
          <a:noFill/>
        </p:spPr>
        <p:txBody>
          <a:bodyPr wrap="square" rtlCol="0">
            <a:spAutoFit/>
          </a:bodyPr>
          <a:lstStyle/>
          <a:p>
            <a:r>
              <a:rPr lang="en-GB"/>
              <a:t>SAL</a:t>
            </a:r>
          </a:p>
        </p:txBody>
      </p:sp>
      <p:sp>
        <p:nvSpPr>
          <p:cNvPr id="69" name="Rectangle 68">
            <a:extLst>
              <a:ext uri="{FF2B5EF4-FFF2-40B4-BE49-F238E27FC236}">
                <a16:creationId xmlns:a16="http://schemas.microsoft.com/office/drawing/2014/main" id="{D0436E39-A73F-E0F4-1F42-47DAB42BFE28}"/>
              </a:ext>
            </a:extLst>
          </p:cNvPr>
          <p:cNvSpPr/>
          <p:nvPr/>
        </p:nvSpPr>
        <p:spPr>
          <a:xfrm>
            <a:off x="8434339" y="4907850"/>
            <a:ext cx="1135788" cy="529341"/>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Attestation Service</a:t>
            </a:r>
            <a:endParaRPr lang="it-IT" sz="1400" b="0" strike="noStrike" spc="-1">
              <a:latin typeface="Arial"/>
            </a:endParaRPr>
          </a:p>
        </p:txBody>
      </p:sp>
      <p:sp>
        <p:nvSpPr>
          <p:cNvPr id="70" name="Rectangle 69">
            <a:extLst>
              <a:ext uri="{FF2B5EF4-FFF2-40B4-BE49-F238E27FC236}">
                <a16:creationId xmlns:a16="http://schemas.microsoft.com/office/drawing/2014/main" id="{40CC3DF4-3520-0F21-2C7E-B199C6DC4D54}"/>
              </a:ext>
            </a:extLst>
          </p:cNvPr>
          <p:cNvSpPr/>
          <p:nvPr/>
        </p:nvSpPr>
        <p:spPr>
          <a:xfrm>
            <a:off x="7172734" y="4919291"/>
            <a:ext cx="1201866"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Encryption Service</a:t>
            </a:r>
            <a:endParaRPr lang="it-IT" sz="1400" b="0" strike="noStrike" spc="-1">
              <a:latin typeface="Arial"/>
            </a:endParaRPr>
          </a:p>
        </p:txBody>
      </p:sp>
      <p:sp>
        <p:nvSpPr>
          <p:cNvPr id="71" name="Rectangle 4">
            <a:extLst>
              <a:ext uri="{FF2B5EF4-FFF2-40B4-BE49-F238E27FC236}">
                <a16:creationId xmlns:a16="http://schemas.microsoft.com/office/drawing/2014/main" id="{A3739832-16E1-D98A-592E-AB1A5A210154}"/>
              </a:ext>
            </a:extLst>
          </p:cNvPr>
          <p:cNvSpPr/>
          <p:nvPr/>
        </p:nvSpPr>
        <p:spPr>
          <a:xfrm>
            <a:off x="5605538" y="4921668"/>
            <a:ext cx="1507457"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Communication Service</a:t>
            </a:r>
            <a:endParaRPr lang="it-IT" sz="1400" b="0" strike="noStrike" spc="-1">
              <a:latin typeface="Arial"/>
            </a:endParaRPr>
          </a:p>
        </p:txBody>
      </p:sp>
      <p:cxnSp>
        <p:nvCxnSpPr>
          <p:cNvPr id="72" name="Straight Connector 71">
            <a:extLst>
              <a:ext uri="{FF2B5EF4-FFF2-40B4-BE49-F238E27FC236}">
                <a16:creationId xmlns:a16="http://schemas.microsoft.com/office/drawing/2014/main" id="{25A7DDE4-B56A-D561-8F35-91255846403E}"/>
              </a:ext>
            </a:extLst>
          </p:cNvPr>
          <p:cNvCxnSpPr>
            <a:cxnSpLocks/>
          </p:cNvCxnSpPr>
          <p:nvPr/>
        </p:nvCxnSpPr>
        <p:spPr>
          <a:xfrm flipV="1">
            <a:off x="5586930" y="4838663"/>
            <a:ext cx="3948501"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4" name="TextBox 73">
            <a:extLst>
              <a:ext uri="{FF2B5EF4-FFF2-40B4-BE49-F238E27FC236}">
                <a16:creationId xmlns:a16="http://schemas.microsoft.com/office/drawing/2014/main" id="{2AFBCC7B-0FFD-0EC6-D5A9-43E306295443}"/>
              </a:ext>
            </a:extLst>
          </p:cNvPr>
          <p:cNvSpPr txBox="1"/>
          <p:nvPr/>
        </p:nvSpPr>
        <p:spPr>
          <a:xfrm>
            <a:off x="2144553" y="5662971"/>
            <a:ext cx="7485314"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AIF </a:t>
            </a:r>
            <a:r>
              <a:rPr lang="en-GB" dirty="0">
                <a:latin typeface="Calibri" panose="020F0502020204030204" pitchFamily="34" charset="0"/>
                <a:ea typeface="Calibri" panose="020F0502020204030204" pitchFamily="34" charset="0"/>
                <a:cs typeface="Calibri" panose="020F0502020204030204" pitchFamily="34" charset="0"/>
              </a:rPr>
              <a:t>enables dynamic configuration, initialisation, and control of the HMC AIW</a:t>
            </a:r>
          </a:p>
        </p:txBody>
      </p:sp>
    </p:spTree>
    <p:extLst>
      <p:ext uri="{BB962C8B-B14F-4D97-AF65-F5344CB8AC3E}">
        <p14:creationId xmlns:p14="http://schemas.microsoft.com/office/powerpoint/2010/main" val="139423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BF31-40F1-45AD-B9B7-774E3AC92F6A}"/>
              </a:ext>
            </a:extLst>
          </p:cNvPr>
          <p:cNvSpPr>
            <a:spLocks noGrp="1"/>
          </p:cNvSpPr>
          <p:nvPr>
            <p:ph type="title"/>
          </p:nvPr>
        </p:nvSpPr>
        <p:spPr>
          <a:xfrm>
            <a:off x="5194820" y="318720"/>
            <a:ext cx="6616179" cy="1286160"/>
          </a:xfrm>
        </p:spPr>
        <p:txBody>
          <a:bodyPr anchor="b">
            <a:normAutofit fontScale="90000"/>
          </a:bodyPr>
          <a:lstStyle/>
          <a:p>
            <a:r>
              <a:rPr lang="en-GB" sz="4100" dirty="0"/>
              <a:t>Accessible &amp; timely available standards</a:t>
            </a:r>
          </a:p>
        </p:txBody>
      </p:sp>
      <p:sp>
        <p:nvSpPr>
          <p:cNvPr id="3" name="Content Placeholder 2">
            <a:extLst>
              <a:ext uri="{FF2B5EF4-FFF2-40B4-BE49-F238E27FC236}">
                <a16:creationId xmlns:a16="http://schemas.microsoft.com/office/drawing/2014/main" id="{E0D0644D-D608-487C-B000-0A295A4CBB2F}"/>
              </a:ext>
            </a:extLst>
          </p:cNvPr>
          <p:cNvSpPr>
            <a:spLocks noGrp="1"/>
          </p:cNvSpPr>
          <p:nvPr>
            <p:ph idx="1"/>
          </p:nvPr>
        </p:nvSpPr>
        <p:spPr>
          <a:xfrm>
            <a:off x="5250809" y="5032853"/>
            <a:ext cx="6301111" cy="784068"/>
          </a:xfrm>
        </p:spPr>
        <p:txBody>
          <a:bodyPr>
            <a:noAutofit/>
          </a:bodyPr>
          <a:lstStyle/>
          <a:p>
            <a:pPr marL="0" indent="0">
              <a:buNone/>
            </a:pPr>
            <a:r>
              <a:rPr lang="en-GB" sz="2000" b="1" dirty="0">
                <a:solidFill>
                  <a:schemeClr val="tx1"/>
                </a:solidFill>
                <a:highlight>
                  <a:srgbClr val="00FF00"/>
                </a:highlight>
              </a:rPr>
              <a:t>After </a:t>
            </a:r>
            <a:r>
              <a:rPr lang="en-GB" sz="2000" dirty="0">
                <a:solidFill>
                  <a:schemeClr val="tx1"/>
                </a:solidFill>
                <a:highlight>
                  <a:srgbClr val="00FF00"/>
                </a:highlight>
              </a:rPr>
              <a:t>the development</a:t>
            </a:r>
            <a:r>
              <a:rPr lang="en-GB" sz="2000" dirty="0">
                <a:solidFill>
                  <a:schemeClr val="tx1"/>
                </a:solidFill>
              </a:rPr>
              <a:t>, </a:t>
            </a:r>
            <a:r>
              <a:rPr lang="en-GB" sz="2000" i="1" u="sng" dirty="0">
                <a:solidFill>
                  <a:schemeClr val="tx1"/>
                </a:solidFill>
              </a:rPr>
              <a:t>Members holding IP</a:t>
            </a:r>
            <a:r>
              <a:rPr lang="en-GB" sz="2000" dirty="0">
                <a:solidFill>
                  <a:schemeClr val="tx1"/>
                </a:solidFill>
              </a:rPr>
              <a:t> in the standard</a:t>
            </a:r>
            <a:r>
              <a:rPr lang="en-GB" sz="2000" b="1" dirty="0">
                <a:solidFill>
                  <a:schemeClr val="tx1"/>
                </a:solidFill>
              </a:rPr>
              <a:t> select</a:t>
            </a:r>
            <a:r>
              <a:rPr lang="en-GB" sz="2000" dirty="0">
                <a:solidFill>
                  <a:schemeClr val="tx1"/>
                </a:solidFill>
              </a:rPr>
              <a:t> the preferred patent pool administrator.</a:t>
            </a:r>
          </a:p>
        </p:txBody>
      </p:sp>
      <p:pic>
        <p:nvPicPr>
          <p:cNvPr id="6" name="Picture 4" descr="Light bulb on yellow background with sketched light beams and cord">
            <a:extLst>
              <a:ext uri="{FF2B5EF4-FFF2-40B4-BE49-F238E27FC236}">
                <a16:creationId xmlns:a16="http://schemas.microsoft.com/office/drawing/2014/main" id="{757E474D-6DBA-4991-9B33-14453825B81F}"/>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
        <p:nvSpPr>
          <p:cNvPr id="25" name="TextBox 24">
            <a:extLst>
              <a:ext uri="{FF2B5EF4-FFF2-40B4-BE49-F238E27FC236}">
                <a16:creationId xmlns:a16="http://schemas.microsoft.com/office/drawing/2014/main" id="{43C3E3C9-9F5D-4180-BBAD-7D64C38A9BC7}"/>
              </a:ext>
            </a:extLst>
          </p:cNvPr>
          <p:cNvSpPr txBox="1"/>
          <p:nvPr/>
        </p:nvSpPr>
        <p:spPr>
          <a:xfrm>
            <a:off x="5194821" y="1904751"/>
            <a:ext cx="6357099" cy="1877437"/>
          </a:xfrm>
          <a:prstGeom prst="rect">
            <a:avLst/>
          </a:prstGeom>
          <a:noFill/>
        </p:spPr>
        <p:txBody>
          <a:bodyPr wrap="square">
            <a:spAutoFit/>
          </a:bodyPr>
          <a:lstStyle/>
          <a:p>
            <a:r>
              <a:rPr lang="en-GB" sz="2000" b="1" dirty="0">
                <a:highlight>
                  <a:srgbClr val="FFFF00"/>
                </a:highlight>
                <a:latin typeface="Calibri" panose="020F0502020204030204" pitchFamily="34" charset="0"/>
                <a:cs typeface="Calibri" panose="020F0502020204030204" pitchFamily="34" charset="0"/>
              </a:rPr>
              <a:t>Before</a:t>
            </a:r>
            <a:r>
              <a:rPr lang="en-GB" sz="2000" dirty="0">
                <a:highlight>
                  <a:srgbClr val="FFFF00"/>
                </a:highlight>
                <a:latin typeface="Calibri" panose="020F0502020204030204" pitchFamily="34" charset="0"/>
                <a:cs typeface="Calibri" panose="020F0502020204030204" pitchFamily="34" charset="0"/>
              </a:rPr>
              <a:t> initiating a standard</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Active Principal Members </a:t>
            </a:r>
            <a:r>
              <a:rPr lang="en-GB" sz="2000" b="1" dirty="0">
                <a:latin typeface="Calibri" panose="020F0502020204030204" pitchFamily="34" charset="0"/>
                <a:cs typeface="Calibri" panose="020F0502020204030204" pitchFamily="34" charset="0"/>
              </a:rPr>
              <a:t>develop &amp; adopt</a:t>
            </a:r>
            <a:r>
              <a:rPr lang="en-GB" sz="2000" dirty="0">
                <a:latin typeface="Calibri" panose="020F0502020204030204" pitchFamily="34" charset="0"/>
                <a:cs typeface="Calibri" panose="020F0502020204030204" pitchFamily="34" charset="0"/>
              </a:rPr>
              <a:t> its Framework Licence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 a licence  without </a:t>
            </a:r>
            <a:r>
              <a:rPr lang="en-GB" sz="2000" i="1" dirty="0">
                <a:latin typeface="Calibri" panose="020F0502020204030204" pitchFamily="34" charset="0"/>
                <a:cs typeface="Calibri" panose="020F0502020204030204" pitchFamily="34" charset="0"/>
              </a:rPr>
              <a:t>values: $, %, dates etc.</a:t>
            </a:r>
            <a:r>
              <a:rPr lang="en-GB" sz="2000" dirty="0">
                <a:latin typeface="Calibri" panose="020F0502020204030204" pitchFamily="34" charset="0"/>
                <a:cs typeface="Calibri" panose="020F0502020204030204" pitchFamily="34" charset="0"/>
              </a:rPr>
              <a:t> declaring that the eventual licence will be issued </a:t>
            </a:r>
          </a:p>
          <a:p>
            <a:pPr marL="457200" indent="-457200">
              <a:buFont typeface="+mj-lt"/>
              <a:buAutoNum type="arabicPeriod"/>
              <a:defRPr/>
            </a:pPr>
            <a:r>
              <a:rPr lang="en-GB" dirty="0">
                <a:latin typeface="Calibri" panose="020F0502020204030204" pitchFamily="34" charset="0"/>
                <a:cs typeface="Calibri" panose="020F0502020204030204" pitchFamily="34" charset="0"/>
              </a:rPr>
              <a:t>Not after products are on the market.</a:t>
            </a:r>
          </a:p>
          <a:p>
            <a:pPr marL="457200" indent="-457200">
              <a:buFont typeface="+mj-lt"/>
              <a:buAutoNum type="arabicPeriod"/>
              <a:defRPr/>
            </a:pPr>
            <a:r>
              <a:rPr lang="en-GB" dirty="0">
                <a:latin typeface="Calibri" panose="020F0502020204030204" pitchFamily="34" charset="0"/>
                <a:cs typeface="Calibri" panose="020F0502020204030204" pitchFamily="34" charset="0"/>
              </a:rPr>
              <a:t>At a price comparable with similar standard technologies.</a:t>
            </a:r>
            <a:endParaRPr lang="en-GB" i="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CB1133-A598-47EC-B8EC-9523ADB4F3EA}"/>
              </a:ext>
            </a:extLst>
          </p:cNvPr>
          <p:cNvSpPr txBox="1"/>
          <p:nvPr/>
        </p:nvSpPr>
        <p:spPr>
          <a:xfrm>
            <a:off x="5250809" y="3925554"/>
            <a:ext cx="6097554" cy="1015663"/>
          </a:xfrm>
          <a:prstGeom prst="rect">
            <a:avLst/>
          </a:prstGeom>
          <a:noFill/>
        </p:spPr>
        <p:txBody>
          <a:bodyPr wrap="square">
            <a:spAutoFit/>
          </a:bodyPr>
          <a:lstStyle/>
          <a:p>
            <a:r>
              <a:rPr lang="en-GB" sz="2000" b="1" dirty="0">
                <a:highlight>
                  <a:srgbClr val="00FFFF"/>
                </a:highlight>
                <a:latin typeface="Calibri" panose="020F0502020204030204" pitchFamily="34" charset="0"/>
                <a:cs typeface="Calibri" panose="020F0502020204030204" pitchFamily="34" charset="0"/>
              </a:rPr>
              <a:t>During</a:t>
            </a:r>
            <a:r>
              <a:rPr lang="en-GB" sz="2000" dirty="0">
                <a:highlight>
                  <a:srgbClr val="00FFFF"/>
                </a:highlight>
                <a:latin typeface="Calibri" panose="020F0502020204030204" pitchFamily="34" charset="0"/>
                <a:cs typeface="Calibri" panose="020F0502020204030204" pitchFamily="34" charset="0"/>
              </a:rPr>
              <a:t> the development</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any Member </a:t>
            </a:r>
            <a:r>
              <a:rPr lang="en-GB" sz="2000" i="0" dirty="0">
                <a:latin typeface="Calibri" panose="020F0502020204030204" pitchFamily="34" charset="0"/>
                <a:cs typeface="Calibri" panose="020F0502020204030204" pitchFamily="34" charset="0"/>
              </a:rPr>
              <a:t>making a contribution</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declares</a:t>
            </a:r>
            <a:r>
              <a:rPr lang="en-GB" sz="2000" dirty="0">
                <a:latin typeface="Calibri" panose="020F0502020204030204" pitchFamily="34" charset="0"/>
                <a:cs typeface="Calibri" panose="020F0502020204030204" pitchFamily="34" charset="0"/>
              </a:rPr>
              <a:t> it will make its licence available according to the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a:t>
            </a:r>
          </a:p>
        </p:txBody>
      </p:sp>
      <p:sp>
        <p:nvSpPr>
          <p:cNvPr id="8" name="Date Placeholder 1">
            <a:extLst>
              <a:ext uri="{FF2B5EF4-FFF2-40B4-BE49-F238E27FC236}">
                <a16:creationId xmlns:a16="http://schemas.microsoft.com/office/drawing/2014/main" id="{7AA77FA3-19FD-4F29-8F1B-6C453A66DC39}"/>
              </a:ext>
            </a:extLst>
          </p:cNvPr>
          <p:cNvSpPr txBox="1">
            <a:spLocks/>
          </p:cNvSpPr>
          <p:nvPr/>
        </p:nvSpPr>
        <p:spPr>
          <a:xfrm>
            <a:off x="86786" y="6500833"/>
            <a:ext cx="1129366" cy="3703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accent3">
                    <a:lumMod val="7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fld id="{AD392641-A223-4DCC-BA61-9FD1DB3024E4}" type="datetime1">
              <a:rPr lang="en-US" smtClean="0">
                <a:latin typeface="Calibri" panose="020F0502020204030204" pitchFamily="34" charset="0"/>
                <a:cs typeface="Calibri" panose="020F0502020204030204" pitchFamily="34" charset="0"/>
              </a:rPr>
              <a:pPr marL="0" indent="0">
                <a:buNone/>
              </a:pPr>
              <a:t>1/8/2025</a:t>
            </a:fld>
            <a:endParaRPr lang="en-US">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6B67EC1D-8064-4E5E-8ACE-7B6F23100660}"/>
              </a:ext>
            </a:extLst>
          </p:cNvPr>
          <p:cNvSpPr txBox="1">
            <a:spLocks/>
          </p:cNvSpPr>
          <p:nvPr/>
        </p:nvSpPr>
        <p:spPr>
          <a:xfrm>
            <a:off x="10360152" y="6479460"/>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6</a:t>
            </a:fld>
            <a:endParaRPr lang="en-US" dirty="0">
              <a:latin typeface="Calibri" panose="020F0502020204030204" pitchFamily="34" charset="0"/>
              <a:cs typeface="Calibri" panose="020F0502020204030204" pitchFamily="34" charset="0"/>
            </a:endParaRPr>
          </a:p>
        </p:txBody>
      </p:sp>
      <p:sp>
        <p:nvSpPr>
          <p:cNvPr id="4" name="Content Placeholder 2">
            <a:hlinkClick r:id="rId4"/>
            <a:extLst>
              <a:ext uri="{FF2B5EF4-FFF2-40B4-BE49-F238E27FC236}">
                <a16:creationId xmlns:a16="http://schemas.microsoft.com/office/drawing/2014/main" id="{BC42FCB0-1B8D-0B17-B52F-D969B3C6100C}"/>
              </a:ext>
            </a:extLst>
          </p:cNvPr>
          <p:cNvSpPr txBox="1">
            <a:spLocks/>
          </p:cNvSpPr>
          <p:nvPr/>
        </p:nvSpPr>
        <p:spPr>
          <a:xfrm>
            <a:off x="5281289" y="6064761"/>
            <a:ext cx="6301111" cy="3651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solidFill>
                  <a:schemeClr val="tx1"/>
                </a:solidFill>
                <a:latin typeface="Calibri" panose="020F0502020204030204" pitchFamily="34" charset="0"/>
                <a:cs typeface="Calibri" panose="020F0502020204030204" pitchFamily="34" charset="0"/>
              </a:rPr>
              <a:t>Read the MPAI </a:t>
            </a:r>
            <a:r>
              <a:rPr lang="en-GB" sz="2000" dirty="0">
                <a:solidFill>
                  <a:schemeClr val="tx1"/>
                </a:solidFill>
                <a:latin typeface="Calibri" panose="020F0502020204030204" pitchFamily="34" charset="0"/>
                <a:cs typeface="Calibri" panose="020F0502020204030204" pitchFamily="34" charset="0"/>
                <a:hlinkClick r:id="rId4"/>
              </a:rPr>
              <a:t>Patent Policy</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9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7"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8337586-B888-424F-AEAC-36DDDA44AD65}"/>
              </a:ext>
            </a:extLst>
          </p:cNvPr>
          <p:cNvSpPr txBox="1">
            <a:spLocks/>
          </p:cNvSpPr>
          <p:nvPr/>
        </p:nvSpPr>
        <p:spPr>
          <a:xfrm>
            <a:off x="1137684" y="347532"/>
            <a:ext cx="10216115" cy="10025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Calibri" panose="020F0502020204030204" pitchFamily="34" charset="0"/>
                <a:cs typeface="Calibri" panose="020F0502020204030204" pitchFamily="34" charset="0"/>
              </a:rPr>
              <a:t>Rigorous standards development process</a:t>
            </a:r>
          </a:p>
        </p:txBody>
      </p:sp>
      <p:cxnSp>
        <p:nvCxnSpPr>
          <p:cNvPr id="31" name="Straight Arrow Connector 30">
            <a:extLst>
              <a:ext uri="{FF2B5EF4-FFF2-40B4-BE49-F238E27FC236}">
                <a16:creationId xmlns:a16="http://schemas.microsoft.com/office/drawing/2014/main" id="{14115052-F5AD-4F9B-BD72-6BA2E2EF9DFD}"/>
              </a:ext>
            </a:extLst>
          </p:cNvPr>
          <p:cNvCxnSpPr>
            <a:cxnSpLocks/>
            <a:stCxn id="98" idx="3"/>
            <a:endCxn id="79" idx="2"/>
          </p:cNvCxnSpPr>
          <p:nvPr/>
        </p:nvCxnSpPr>
        <p:spPr>
          <a:xfrm flipV="1">
            <a:off x="4192053" y="2749761"/>
            <a:ext cx="835173" cy="211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BE9BB219-BF94-4917-B80A-42F7D41040C4}"/>
              </a:ext>
            </a:extLst>
          </p:cNvPr>
          <p:cNvSpPr/>
          <p:nvPr/>
        </p:nvSpPr>
        <p:spPr>
          <a:xfrm>
            <a:off x="2798664" y="2097332"/>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737EC4B6-846C-4BA2-9D1F-182488A08C9B}"/>
              </a:ext>
            </a:extLst>
          </p:cNvPr>
          <p:cNvSpPr/>
          <p:nvPr/>
        </p:nvSpPr>
        <p:spPr>
          <a:xfrm>
            <a:off x="9492139" y="4463661"/>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F2E4985A-CC84-4EE3-8328-CB78943FBAFB}"/>
              </a:ext>
            </a:extLst>
          </p:cNvPr>
          <p:cNvSpPr/>
          <p:nvPr/>
        </p:nvSpPr>
        <p:spPr>
          <a:xfrm>
            <a:off x="7245883" y="4471489"/>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B0FBF3F-3401-4F81-BB63-86BF2632A1F8}"/>
              </a:ext>
            </a:extLst>
          </p:cNvPr>
          <p:cNvSpPr txBox="1"/>
          <p:nvPr/>
        </p:nvSpPr>
        <p:spPr>
          <a:xfrm>
            <a:off x="9568997" y="4832697"/>
            <a:ext cx="1259704"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Call for</a:t>
            </a:r>
          </a:p>
          <a:p>
            <a:pPr algn="ctr"/>
            <a:r>
              <a:rPr lang="en-GB" sz="1600" dirty="0">
                <a:latin typeface="Calibri" panose="020F0502020204030204" pitchFamily="34" charset="0"/>
                <a:cs typeface="Calibri" panose="020F0502020204030204" pitchFamily="34" charset="0"/>
              </a:rPr>
              <a:t>Technologies</a:t>
            </a:r>
          </a:p>
        </p:txBody>
      </p:sp>
      <p:sp>
        <p:nvSpPr>
          <p:cNvPr id="37" name="TextBox 36">
            <a:extLst>
              <a:ext uri="{FF2B5EF4-FFF2-40B4-BE49-F238E27FC236}">
                <a16:creationId xmlns:a16="http://schemas.microsoft.com/office/drawing/2014/main" id="{2CEB085A-27F9-4D33-9D40-313CDB0362A7}"/>
              </a:ext>
            </a:extLst>
          </p:cNvPr>
          <p:cNvSpPr txBox="1"/>
          <p:nvPr/>
        </p:nvSpPr>
        <p:spPr>
          <a:xfrm>
            <a:off x="7271237" y="4837547"/>
            <a:ext cx="1354858"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Standard</a:t>
            </a:r>
          </a:p>
          <a:p>
            <a:pPr algn="ctr"/>
            <a:r>
              <a:rPr lang="en-GB" sz="1600" dirty="0">
                <a:latin typeface="Calibri" panose="020F0502020204030204" pitchFamily="34" charset="0"/>
                <a:cs typeface="Calibri" panose="020F0502020204030204" pitchFamily="34" charset="0"/>
              </a:rPr>
              <a:t>Development</a:t>
            </a:r>
          </a:p>
        </p:txBody>
      </p:sp>
      <p:cxnSp>
        <p:nvCxnSpPr>
          <p:cNvPr id="39" name="Straight Arrow Connector 38">
            <a:extLst>
              <a:ext uri="{FF2B5EF4-FFF2-40B4-BE49-F238E27FC236}">
                <a16:creationId xmlns:a16="http://schemas.microsoft.com/office/drawing/2014/main" id="{0F7E456B-9EA7-4F74-BAF4-ED38D603B50D}"/>
              </a:ext>
            </a:extLst>
          </p:cNvPr>
          <p:cNvCxnSpPr>
            <a:endCxn id="33" idx="1"/>
          </p:cNvCxnSpPr>
          <p:nvPr/>
        </p:nvCxnSpPr>
        <p:spPr>
          <a:xfrm>
            <a:off x="9346770" y="4215798"/>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0552F85-DF95-46C1-87F7-91BE7824FB50}"/>
              </a:ext>
            </a:extLst>
          </p:cNvPr>
          <p:cNvCxnSpPr>
            <a:cxnSpLocks/>
          </p:cNvCxnSpPr>
          <p:nvPr/>
        </p:nvCxnSpPr>
        <p:spPr>
          <a:xfrm flipH="1">
            <a:off x="10671891" y="4252776"/>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F8660211-2A84-4A75-B591-674C19FA825D}"/>
              </a:ext>
            </a:extLst>
          </p:cNvPr>
          <p:cNvCxnSpPr>
            <a:cxnSpLocks/>
            <a:endCxn id="33" idx="3"/>
          </p:cNvCxnSpPr>
          <p:nvPr/>
        </p:nvCxnSpPr>
        <p:spPr>
          <a:xfrm flipV="1">
            <a:off x="9314374" y="5643968"/>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B77375EA-B283-4CA5-B78A-6379447A9830}"/>
              </a:ext>
            </a:extLst>
          </p:cNvPr>
          <p:cNvCxnSpPr>
            <a:stCxn id="33" idx="5"/>
          </p:cNvCxnSpPr>
          <p:nvPr/>
        </p:nvCxnSpPr>
        <p:spPr>
          <a:xfrm>
            <a:off x="10683590" y="5643968"/>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EB22955-2D78-4A35-8AAE-EFAFABEE8411}"/>
              </a:ext>
            </a:extLst>
          </p:cNvPr>
          <p:cNvCxnSpPr>
            <a:endCxn id="34" idx="1"/>
          </p:cNvCxnSpPr>
          <p:nvPr/>
        </p:nvCxnSpPr>
        <p:spPr>
          <a:xfrm>
            <a:off x="7100515" y="422362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03DD26E-E156-4810-BAC1-918674324799}"/>
              </a:ext>
            </a:extLst>
          </p:cNvPr>
          <p:cNvCxnSpPr>
            <a:cxnSpLocks/>
          </p:cNvCxnSpPr>
          <p:nvPr/>
        </p:nvCxnSpPr>
        <p:spPr>
          <a:xfrm flipH="1">
            <a:off x="8437135" y="4248862"/>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8231A19-E35C-4841-968E-84FEC2BF4C19}"/>
              </a:ext>
            </a:extLst>
          </p:cNvPr>
          <p:cNvCxnSpPr>
            <a:cxnSpLocks/>
            <a:endCxn id="34" idx="3"/>
          </p:cNvCxnSpPr>
          <p:nvPr/>
        </p:nvCxnSpPr>
        <p:spPr>
          <a:xfrm flipV="1">
            <a:off x="7068117" y="565179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B3A5978B-CAF9-4A27-B42D-73C8E0060680}"/>
              </a:ext>
            </a:extLst>
          </p:cNvPr>
          <p:cNvCxnSpPr>
            <a:stCxn id="34" idx="5"/>
          </p:cNvCxnSpPr>
          <p:nvPr/>
        </p:nvCxnSpPr>
        <p:spPr>
          <a:xfrm>
            <a:off x="8437333" y="5651794"/>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8" name="Oval 67">
            <a:extLst>
              <a:ext uri="{FF2B5EF4-FFF2-40B4-BE49-F238E27FC236}">
                <a16:creationId xmlns:a16="http://schemas.microsoft.com/office/drawing/2014/main" id="{4342390F-DD09-4ECC-BFDD-09C929BFE383}"/>
              </a:ext>
            </a:extLst>
          </p:cNvPr>
          <p:cNvSpPr/>
          <p:nvPr/>
        </p:nvSpPr>
        <p:spPr>
          <a:xfrm>
            <a:off x="5036355" y="4459210"/>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F1028713-3D0C-4E79-8BE0-A8CC8939CC30}"/>
              </a:ext>
            </a:extLst>
          </p:cNvPr>
          <p:cNvSpPr txBox="1"/>
          <p:nvPr/>
        </p:nvSpPr>
        <p:spPr>
          <a:xfrm>
            <a:off x="5161844" y="4835416"/>
            <a:ext cx="1152880"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Community</a:t>
            </a:r>
          </a:p>
          <a:p>
            <a:pPr algn="ctr"/>
            <a:r>
              <a:rPr lang="en-GB" sz="1600" dirty="0">
                <a:latin typeface="Calibri" panose="020F0502020204030204" pitchFamily="34" charset="0"/>
                <a:cs typeface="Calibri" panose="020F0502020204030204" pitchFamily="34" charset="0"/>
              </a:rPr>
              <a:t>Comments</a:t>
            </a:r>
          </a:p>
        </p:txBody>
      </p:sp>
      <p:cxnSp>
        <p:nvCxnSpPr>
          <p:cNvPr id="70" name="Straight Arrow Connector 69">
            <a:extLst>
              <a:ext uri="{FF2B5EF4-FFF2-40B4-BE49-F238E27FC236}">
                <a16:creationId xmlns:a16="http://schemas.microsoft.com/office/drawing/2014/main" id="{AF750658-5E49-42D3-A35F-BFEF8EC40BE3}"/>
              </a:ext>
            </a:extLst>
          </p:cNvPr>
          <p:cNvCxnSpPr>
            <a:endCxn id="68" idx="1"/>
          </p:cNvCxnSpPr>
          <p:nvPr/>
        </p:nvCxnSpPr>
        <p:spPr>
          <a:xfrm>
            <a:off x="4890987" y="421134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77825B84-1BF4-42C3-B22E-B4EC45059D0F}"/>
              </a:ext>
            </a:extLst>
          </p:cNvPr>
          <p:cNvCxnSpPr>
            <a:cxnSpLocks/>
          </p:cNvCxnSpPr>
          <p:nvPr/>
        </p:nvCxnSpPr>
        <p:spPr>
          <a:xfrm flipH="1">
            <a:off x="6216107" y="4248324"/>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D47BCDE-C1C0-455E-BBBC-EC50488E389E}"/>
              </a:ext>
            </a:extLst>
          </p:cNvPr>
          <p:cNvCxnSpPr>
            <a:cxnSpLocks/>
            <a:endCxn id="68" idx="3"/>
          </p:cNvCxnSpPr>
          <p:nvPr/>
        </p:nvCxnSpPr>
        <p:spPr>
          <a:xfrm flipV="1">
            <a:off x="4858590" y="5639516"/>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347CF76-73CE-445A-9654-C708EDECAC23}"/>
              </a:ext>
            </a:extLst>
          </p:cNvPr>
          <p:cNvCxnSpPr>
            <a:stCxn id="68" idx="5"/>
          </p:cNvCxnSpPr>
          <p:nvPr/>
        </p:nvCxnSpPr>
        <p:spPr>
          <a:xfrm>
            <a:off x="6227806" y="5639516"/>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9" name="Oval 78">
            <a:extLst>
              <a:ext uri="{FF2B5EF4-FFF2-40B4-BE49-F238E27FC236}">
                <a16:creationId xmlns:a16="http://schemas.microsoft.com/office/drawing/2014/main" id="{8E37BFDB-035C-4223-A042-E78EDE78453B}"/>
              </a:ext>
            </a:extLst>
          </p:cNvPr>
          <p:cNvSpPr/>
          <p:nvPr/>
        </p:nvSpPr>
        <p:spPr>
          <a:xfrm>
            <a:off x="5027226" y="2058354"/>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Calibri" panose="020F0502020204030204" pitchFamily="34" charset="0"/>
                <a:cs typeface="Calibri" panose="020F0502020204030204" pitchFamily="34" charset="0"/>
              </a:rPr>
              <a:t>Use Cases</a:t>
            </a:r>
          </a:p>
        </p:txBody>
      </p:sp>
      <p:sp>
        <p:nvSpPr>
          <p:cNvPr id="80" name="Oval 79">
            <a:extLst>
              <a:ext uri="{FF2B5EF4-FFF2-40B4-BE49-F238E27FC236}">
                <a16:creationId xmlns:a16="http://schemas.microsoft.com/office/drawing/2014/main" id="{C7DA5876-DDD5-4B19-9FA1-D89A5068F4B9}"/>
              </a:ext>
            </a:extLst>
          </p:cNvPr>
          <p:cNvSpPr/>
          <p:nvPr/>
        </p:nvSpPr>
        <p:spPr>
          <a:xfrm>
            <a:off x="7255788" y="2096253"/>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81" name="Oval 80">
            <a:extLst>
              <a:ext uri="{FF2B5EF4-FFF2-40B4-BE49-F238E27FC236}">
                <a16:creationId xmlns:a16="http://schemas.microsoft.com/office/drawing/2014/main" id="{08B3BF0C-9A1B-49EF-B1C8-7C36709F0813}"/>
              </a:ext>
            </a:extLst>
          </p:cNvPr>
          <p:cNvSpPr/>
          <p:nvPr/>
        </p:nvSpPr>
        <p:spPr>
          <a:xfrm>
            <a:off x="9484352" y="2099826"/>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ysClr val="windowText" lastClr="000000"/>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069C1ACE-C200-454D-B6BB-13748CF6D791}"/>
              </a:ext>
            </a:extLst>
          </p:cNvPr>
          <p:cNvSpPr txBox="1"/>
          <p:nvPr/>
        </p:nvSpPr>
        <p:spPr>
          <a:xfrm>
            <a:off x="7296837" y="2469202"/>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Functional</a:t>
            </a:r>
          </a:p>
          <a:p>
            <a:pPr algn="ctr"/>
            <a:r>
              <a:rPr lang="en-GB" sz="1600" dirty="0">
                <a:latin typeface="Calibri" panose="020F0502020204030204" pitchFamily="34" charset="0"/>
                <a:cs typeface="Calibri" panose="020F0502020204030204" pitchFamily="34" charset="0"/>
              </a:rPr>
              <a:t>Requirements</a:t>
            </a:r>
          </a:p>
        </p:txBody>
      </p:sp>
      <p:sp>
        <p:nvSpPr>
          <p:cNvPr id="83" name="TextBox 82">
            <a:extLst>
              <a:ext uri="{FF2B5EF4-FFF2-40B4-BE49-F238E27FC236}">
                <a16:creationId xmlns:a16="http://schemas.microsoft.com/office/drawing/2014/main" id="{19845BD6-676E-444A-AFEC-EA60A1550713}"/>
              </a:ext>
            </a:extLst>
          </p:cNvPr>
          <p:cNvSpPr txBox="1"/>
          <p:nvPr/>
        </p:nvSpPr>
        <p:spPr>
          <a:xfrm>
            <a:off x="9507184" y="2472428"/>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Commercial</a:t>
            </a:r>
          </a:p>
          <a:p>
            <a:pPr algn="ctr"/>
            <a:r>
              <a:rPr lang="en-GB" sz="1600" dirty="0">
                <a:latin typeface="Calibri" panose="020F0502020204030204" pitchFamily="34" charset="0"/>
                <a:cs typeface="Calibri" panose="020F0502020204030204" pitchFamily="34" charset="0"/>
              </a:rPr>
              <a:t>Requirements</a:t>
            </a:r>
          </a:p>
        </p:txBody>
      </p:sp>
      <p:cxnSp>
        <p:nvCxnSpPr>
          <p:cNvPr id="84" name="Straight Arrow Connector 83">
            <a:extLst>
              <a:ext uri="{FF2B5EF4-FFF2-40B4-BE49-F238E27FC236}">
                <a16:creationId xmlns:a16="http://schemas.microsoft.com/office/drawing/2014/main" id="{4C15A64A-C864-4C03-8E83-5CB30BF78A1D}"/>
              </a:ext>
            </a:extLst>
          </p:cNvPr>
          <p:cNvCxnSpPr>
            <a:cxnSpLocks/>
            <a:endCxn id="32" idx="1"/>
          </p:cNvCxnSpPr>
          <p:nvPr/>
        </p:nvCxnSpPr>
        <p:spPr>
          <a:xfrm>
            <a:off x="2653297" y="1849468"/>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EF2C1D9E-758A-47D9-9D7C-7DABBE2E6975}"/>
              </a:ext>
            </a:extLst>
          </p:cNvPr>
          <p:cNvCxnSpPr>
            <a:cxnSpLocks/>
          </p:cNvCxnSpPr>
          <p:nvPr/>
        </p:nvCxnSpPr>
        <p:spPr>
          <a:xfrm flipH="1">
            <a:off x="3978416" y="1886445"/>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1F41D3DC-8CE9-43A9-A303-6910100C2739}"/>
              </a:ext>
            </a:extLst>
          </p:cNvPr>
          <p:cNvCxnSpPr>
            <a:cxnSpLocks/>
          </p:cNvCxnSpPr>
          <p:nvPr/>
        </p:nvCxnSpPr>
        <p:spPr>
          <a:xfrm flipV="1">
            <a:off x="2695306" y="332015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B126F2F-A67E-4D08-BEEF-E6B28A04AB33}"/>
              </a:ext>
            </a:extLst>
          </p:cNvPr>
          <p:cNvCxnSpPr>
            <a:cxnSpLocks/>
          </p:cNvCxnSpPr>
          <p:nvPr/>
        </p:nvCxnSpPr>
        <p:spPr>
          <a:xfrm>
            <a:off x="3990115" y="3309533"/>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88" name="Left Brace 87">
            <a:extLst>
              <a:ext uri="{FF2B5EF4-FFF2-40B4-BE49-F238E27FC236}">
                <a16:creationId xmlns:a16="http://schemas.microsoft.com/office/drawing/2014/main" id="{10B84079-1E30-4FBF-9779-7C84E0F1E835}"/>
              </a:ext>
            </a:extLst>
          </p:cNvPr>
          <p:cNvSpPr/>
          <p:nvPr/>
        </p:nvSpPr>
        <p:spPr>
          <a:xfrm rot="16200000" flipH="1">
            <a:off x="5529886" y="-1382540"/>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89" name="Left Brace 88">
            <a:extLst>
              <a:ext uri="{FF2B5EF4-FFF2-40B4-BE49-F238E27FC236}">
                <a16:creationId xmlns:a16="http://schemas.microsoft.com/office/drawing/2014/main" id="{7543419F-9232-4429-B63A-6003846F81A3}"/>
              </a:ext>
            </a:extLst>
          </p:cNvPr>
          <p:cNvSpPr/>
          <p:nvPr/>
        </p:nvSpPr>
        <p:spPr>
          <a:xfrm rot="16200000" flipH="1">
            <a:off x="10021425" y="848142"/>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B0E93495-40D6-43DD-A5A3-F0EF319520D1}"/>
              </a:ext>
            </a:extLst>
          </p:cNvPr>
          <p:cNvSpPr txBox="1"/>
          <p:nvPr/>
        </p:nvSpPr>
        <p:spPr>
          <a:xfrm flipH="1">
            <a:off x="5615679" y="1031676"/>
            <a:ext cx="64744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All</a:t>
            </a:r>
          </a:p>
        </p:txBody>
      </p:sp>
      <p:sp>
        <p:nvSpPr>
          <p:cNvPr id="91" name="TextBox 90">
            <a:extLst>
              <a:ext uri="{FF2B5EF4-FFF2-40B4-BE49-F238E27FC236}">
                <a16:creationId xmlns:a16="http://schemas.microsoft.com/office/drawing/2014/main" id="{BCB9BF58-C184-4DAF-AD34-641176BD601E}"/>
              </a:ext>
            </a:extLst>
          </p:cNvPr>
          <p:cNvSpPr txBox="1"/>
          <p:nvPr/>
        </p:nvSpPr>
        <p:spPr>
          <a:xfrm>
            <a:off x="9169232" y="1030772"/>
            <a:ext cx="2079554"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Principal Members</a:t>
            </a:r>
          </a:p>
        </p:txBody>
      </p:sp>
      <p:sp>
        <p:nvSpPr>
          <p:cNvPr id="92" name="TextBox 91">
            <a:extLst>
              <a:ext uri="{FF2B5EF4-FFF2-40B4-BE49-F238E27FC236}">
                <a16:creationId xmlns:a16="http://schemas.microsoft.com/office/drawing/2014/main" id="{692D4C3A-00FA-420C-99A9-BE22D299599F}"/>
              </a:ext>
            </a:extLst>
          </p:cNvPr>
          <p:cNvSpPr txBox="1"/>
          <p:nvPr/>
        </p:nvSpPr>
        <p:spPr>
          <a:xfrm>
            <a:off x="292819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0</a:t>
            </a:r>
          </a:p>
        </p:txBody>
      </p:sp>
      <p:sp>
        <p:nvSpPr>
          <p:cNvPr id="93" name="TextBox 92">
            <a:extLst>
              <a:ext uri="{FF2B5EF4-FFF2-40B4-BE49-F238E27FC236}">
                <a16:creationId xmlns:a16="http://schemas.microsoft.com/office/drawing/2014/main" id="{DB53A05F-F2D6-42ED-929B-68C6DF1DAF07}"/>
              </a:ext>
            </a:extLst>
          </p:cNvPr>
          <p:cNvSpPr txBox="1"/>
          <p:nvPr/>
        </p:nvSpPr>
        <p:spPr>
          <a:xfrm>
            <a:off x="530908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1</a:t>
            </a:r>
          </a:p>
        </p:txBody>
      </p:sp>
      <p:sp>
        <p:nvSpPr>
          <p:cNvPr id="94" name="TextBox 93">
            <a:extLst>
              <a:ext uri="{FF2B5EF4-FFF2-40B4-BE49-F238E27FC236}">
                <a16:creationId xmlns:a16="http://schemas.microsoft.com/office/drawing/2014/main" id="{2ECEC9AA-05CA-4004-8012-68D0134E9C94}"/>
              </a:ext>
            </a:extLst>
          </p:cNvPr>
          <p:cNvSpPr txBox="1"/>
          <p:nvPr/>
        </p:nvSpPr>
        <p:spPr>
          <a:xfrm>
            <a:off x="7517562" y="1510161"/>
            <a:ext cx="86761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Stage 2</a:t>
            </a:r>
          </a:p>
        </p:txBody>
      </p:sp>
      <p:sp>
        <p:nvSpPr>
          <p:cNvPr id="95" name="TextBox 94">
            <a:extLst>
              <a:ext uri="{FF2B5EF4-FFF2-40B4-BE49-F238E27FC236}">
                <a16:creationId xmlns:a16="http://schemas.microsoft.com/office/drawing/2014/main" id="{6B2B343F-E2D4-4357-923B-A56C41444EB6}"/>
              </a:ext>
            </a:extLst>
          </p:cNvPr>
          <p:cNvSpPr txBox="1"/>
          <p:nvPr/>
        </p:nvSpPr>
        <p:spPr>
          <a:xfrm>
            <a:off x="9672458" y="1543957"/>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3</a:t>
            </a:r>
          </a:p>
        </p:txBody>
      </p:sp>
      <p:cxnSp>
        <p:nvCxnSpPr>
          <p:cNvPr id="96" name="Straight Arrow Connector 95">
            <a:extLst>
              <a:ext uri="{FF2B5EF4-FFF2-40B4-BE49-F238E27FC236}">
                <a16:creationId xmlns:a16="http://schemas.microsoft.com/office/drawing/2014/main" id="{48DEFC73-A160-4AFC-A464-D29046FC2B6F}"/>
              </a:ext>
            </a:extLst>
          </p:cNvPr>
          <p:cNvCxnSpPr>
            <a:stCxn id="81" idx="4"/>
            <a:endCxn id="33" idx="0"/>
          </p:cNvCxnSpPr>
          <p:nvPr/>
        </p:nvCxnSpPr>
        <p:spPr>
          <a:xfrm>
            <a:off x="10182288" y="3482639"/>
            <a:ext cx="7787" cy="98102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F7E1E6F3-B1EF-40EA-BC52-B0D051EA7CBE}"/>
              </a:ext>
            </a:extLst>
          </p:cNvPr>
          <p:cNvSpPr txBox="1"/>
          <p:nvPr/>
        </p:nvSpPr>
        <p:spPr>
          <a:xfrm>
            <a:off x="2867408" y="2459489"/>
            <a:ext cx="1324645" cy="584775"/>
          </a:xfrm>
          <a:prstGeom prst="rect">
            <a:avLst/>
          </a:prstGeom>
          <a:noFill/>
        </p:spPr>
        <p:txBody>
          <a:bodyPr wrap="square" rtlCol="0">
            <a:spAutoFit/>
          </a:bodyPr>
          <a:lstStyle/>
          <a:p>
            <a:pPr algn="ctr"/>
            <a:r>
              <a:rPr lang="en-GB" sz="1600" dirty="0">
                <a:solidFill>
                  <a:sysClr val="windowText" lastClr="000000"/>
                </a:solidFill>
                <a:latin typeface="Calibri" panose="020F0502020204030204" pitchFamily="34" charset="0"/>
                <a:cs typeface="Calibri" panose="020F0502020204030204" pitchFamily="34" charset="0"/>
              </a:rPr>
              <a:t>Interest</a:t>
            </a:r>
          </a:p>
          <a:p>
            <a:pPr algn="ctr"/>
            <a:r>
              <a:rPr lang="en-GB" sz="1600" dirty="0">
                <a:solidFill>
                  <a:sysClr val="windowText" lastClr="000000"/>
                </a:solidFill>
                <a:latin typeface="Calibri" panose="020F0502020204030204" pitchFamily="34" charset="0"/>
                <a:cs typeface="Calibri" panose="020F0502020204030204" pitchFamily="34" charset="0"/>
              </a:rPr>
              <a:t>Collection</a:t>
            </a:r>
            <a:endParaRPr lang="en-GB" sz="1600" dirty="0">
              <a:latin typeface="Calibri" panose="020F0502020204030204" pitchFamily="34" charset="0"/>
              <a:cs typeface="Calibri" panose="020F0502020204030204" pitchFamily="34" charset="0"/>
            </a:endParaRPr>
          </a:p>
        </p:txBody>
      </p:sp>
      <p:cxnSp>
        <p:nvCxnSpPr>
          <p:cNvPr id="99" name="Straight Arrow Connector 98">
            <a:extLst>
              <a:ext uri="{FF2B5EF4-FFF2-40B4-BE49-F238E27FC236}">
                <a16:creationId xmlns:a16="http://schemas.microsoft.com/office/drawing/2014/main" id="{22601E62-D166-456E-A969-879AE4005756}"/>
              </a:ext>
            </a:extLst>
          </p:cNvPr>
          <p:cNvCxnSpPr>
            <a:cxnSpLocks/>
          </p:cNvCxnSpPr>
          <p:nvPr/>
        </p:nvCxnSpPr>
        <p:spPr>
          <a:xfrm flipV="1">
            <a:off x="1797939" y="2782769"/>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1BD90DB5-6EE0-4837-8A41-C887C76665C9}"/>
              </a:ext>
            </a:extLst>
          </p:cNvPr>
          <p:cNvCxnSpPr>
            <a:cxnSpLocks/>
          </p:cNvCxnSpPr>
          <p:nvPr/>
        </p:nvCxnSpPr>
        <p:spPr>
          <a:xfrm>
            <a:off x="6408384" y="2747819"/>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9BA2DC73-CE72-401F-B850-BD6F7953277A}"/>
              </a:ext>
            </a:extLst>
          </p:cNvPr>
          <p:cNvCxnSpPr>
            <a:cxnSpLocks/>
          </p:cNvCxnSpPr>
          <p:nvPr/>
        </p:nvCxnSpPr>
        <p:spPr>
          <a:xfrm>
            <a:off x="8652293" y="2782655"/>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95A7C375-D4D7-4029-9F63-B36764CC9BD1}"/>
              </a:ext>
            </a:extLst>
          </p:cNvPr>
          <p:cNvCxnSpPr>
            <a:cxnSpLocks/>
          </p:cNvCxnSpPr>
          <p:nvPr/>
        </p:nvCxnSpPr>
        <p:spPr>
          <a:xfrm>
            <a:off x="864213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2FF1A063-D477-4E17-8D15-6B47901FF21E}"/>
              </a:ext>
            </a:extLst>
          </p:cNvPr>
          <p:cNvCxnSpPr>
            <a:cxnSpLocks/>
          </p:cNvCxnSpPr>
          <p:nvPr/>
        </p:nvCxnSpPr>
        <p:spPr>
          <a:xfrm>
            <a:off x="641709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2C5FD0C-83C1-4457-A505-02E96E31FBAB}"/>
              </a:ext>
            </a:extLst>
          </p:cNvPr>
          <p:cNvSpPr txBox="1"/>
          <p:nvPr/>
        </p:nvSpPr>
        <p:spPr>
          <a:xfrm>
            <a:off x="1797939" y="2408909"/>
            <a:ext cx="909095"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Proposal</a:t>
            </a:r>
          </a:p>
        </p:txBody>
      </p:sp>
      <p:sp>
        <p:nvSpPr>
          <p:cNvPr id="63" name="Left Brace 62">
            <a:extLst>
              <a:ext uri="{FF2B5EF4-FFF2-40B4-BE49-F238E27FC236}">
                <a16:creationId xmlns:a16="http://schemas.microsoft.com/office/drawing/2014/main" id="{B9CA27C9-5497-4238-A057-FADD6CDA66CC}"/>
              </a:ext>
            </a:extLst>
          </p:cNvPr>
          <p:cNvSpPr/>
          <p:nvPr/>
        </p:nvSpPr>
        <p:spPr>
          <a:xfrm rot="16200000">
            <a:off x="8913000" y="4592025"/>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926FE6E9-24FD-4A3A-8F82-5842B9E7652D}"/>
              </a:ext>
            </a:extLst>
          </p:cNvPr>
          <p:cNvSpPr txBox="1"/>
          <p:nvPr/>
        </p:nvSpPr>
        <p:spPr>
          <a:xfrm>
            <a:off x="8246175" y="6423787"/>
            <a:ext cx="1760912"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All Members</a:t>
            </a:r>
          </a:p>
        </p:txBody>
      </p:sp>
      <p:sp>
        <p:nvSpPr>
          <p:cNvPr id="106" name="TextBox 105">
            <a:extLst>
              <a:ext uri="{FF2B5EF4-FFF2-40B4-BE49-F238E27FC236}">
                <a16:creationId xmlns:a16="http://schemas.microsoft.com/office/drawing/2014/main" id="{0B590060-2CD1-40DA-9A08-B3AB159C3C33}"/>
              </a:ext>
            </a:extLst>
          </p:cNvPr>
          <p:cNvSpPr txBox="1"/>
          <p:nvPr/>
        </p:nvSpPr>
        <p:spPr>
          <a:xfrm>
            <a:off x="7464992"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5</a:t>
            </a:r>
          </a:p>
        </p:txBody>
      </p:sp>
      <p:sp>
        <p:nvSpPr>
          <p:cNvPr id="107" name="TextBox 106">
            <a:extLst>
              <a:ext uri="{FF2B5EF4-FFF2-40B4-BE49-F238E27FC236}">
                <a16:creationId xmlns:a16="http://schemas.microsoft.com/office/drawing/2014/main" id="{405AC69F-AE81-489C-BA05-C6EC12D95BF8}"/>
              </a:ext>
            </a:extLst>
          </p:cNvPr>
          <p:cNvSpPr txBox="1"/>
          <p:nvPr/>
        </p:nvSpPr>
        <p:spPr>
          <a:xfrm>
            <a:off x="9638919"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4</a:t>
            </a:r>
          </a:p>
        </p:txBody>
      </p:sp>
      <p:sp>
        <p:nvSpPr>
          <p:cNvPr id="108" name="Left Brace 107">
            <a:extLst>
              <a:ext uri="{FF2B5EF4-FFF2-40B4-BE49-F238E27FC236}">
                <a16:creationId xmlns:a16="http://schemas.microsoft.com/office/drawing/2014/main" id="{EE5B72E5-BDB9-4FF2-9B29-1C45327E0171}"/>
              </a:ext>
            </a:extLst>
          </p:cNvPr>
          <p:cNvSpPr/>
          <p:nvPr/>
        </p:nvSpPr>
        <p:spPr>
          <a:xfrm rot="16200000">
            <a:off x="5665851" y="5694859"/>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126E2B7F-0BC5-46B0-A6B6-141B22F07C0F}"/>
              </a:ext>
            </a:extLst>
          </p:cNvPr>
          <p:cNvSpPr txBox="1"/>
          <p:nvPr/>
        </p:nvSpPr>
        <p:spPr>
          <a:xfrm>
            <a:off x="5634543" y="6406558"/>
            <a:ext cx="396262" cy="338554"/>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All</a:t>
            </a:r>
          </a:p>
        </p:txBody>
      </p:sp>
      <p:sp>
        <p:nvSpPr>
          <p:cNvPr id="110" name="TextBox 109">
            <a:extLst>
              <a:ext uri="{FF2B5EF4-FFF2-40B4-BE49-F238E27FC236}">
                <a16:creationId xmlns:a16="http://schemas.microsoft.com/office/drawing/2014/main" id="{D43CCAC9-4D7C-44C8-80C2-2FD50807033B}"/>
              </a:ext>
            </a:extLst>
          </p:cNvPr>
          <p:cNvSpPr txBox="1"/>
          <p:nvPr/>
        </p:nvSpPr>
        <p:spPr>
          <a:xfrm>
            <a:off x="5280920" y="5927773"/>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6</a:t>
            </a:r>
          </a:p>
        </p:txBody>
      </p:sp>
      <p:sp>
        <p:nvSpPr>
          <p:cNvPr id="66" name="Slide Number Placeholder 2">
            <a:extLst>
              <a:ext uri="{FF2B5EF4-FFF2-40B4-BE49-F238E27FC236}">
                <a16:creationId xmlns:a16="http://schemas.microsoft.com/office/drawing/2014/main" id="{F7EA8742-1FFB-4D23-A438-5BFAA2E762F7}"/>
              </a:ext>
            </a:extLst>
          </p:cNvPr>
          <p:cNvSpPr txBox="1">
            <a:spLocks/>
          </p:cNvSpPr>
          <p:nvPr/>
        </p:nvSpPr>
        <p:spPr>
          <a:xfrm>
            <a:off x="10360152" y="6506104"/>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1A9C91A9-4BFA-CFFF-95A8-68B9FCA55406}"/>
              </a:ext>
            </a:extLst>
          </p:cNvPr>
          <p:cNvSpPr/>
          <p:nvPr/>
        </p:nvSpPr>
        <p:spPr>
          <a:xfrm>
            <a:off x="2790244" y="3836675"/>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7B70EE6-8746-BB8C-47EF-2251D82CC3E7}"/>
              </a:ext>
            </a:extLst>
          </p:cNvPr>
          <p:cNvSpPr txBox="1"/>
          <p:nvPr/>
        </p:nvSpPr>
        <p:spPr>
          <a:xfrm>
            <a:off x="2860289" y="3846365"/>
            <a:ext cx="124380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sp>
        <p:nvSpPr>
          <p:cNvPr id="5" name="Left Brace 4">
            <a:extLst>
              <a:ext uri="{FF2B5EF4-FFF2-40B4-BE49-F238E27FC236}">
                <a16:creationId xmlns:a16="http://schemas.microsoft.com/office/drawing/2014/main" id="{109383E8-91AF-1F8C-5330-1FD2B527EEA2}"/>
              </a:ext>
            </a:extLst>
          </p:cNvPr>
          <p:cNvSpPr/>
          <p:nvPr/>
        </p:nvSpPr>
        <p:spPr>
          <a:xfrm rot="16200000">
            <a:off x="3354228" y="5856043"/>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DABAEE1-DF6C-00B2-4C60-D2989CF257CD}"/>
              </a:ext>
            </a:extLst>
          </p:cNvPr>
          <p:cNvSpPr txBox="1"/>
          <p:nvPr/>
        </p:nvSpPr>
        <p:spPr>
          <a:xfrm>
            <a:off x="2523995" y="6503469"/>
            <a:ext cx="2007672" cy="338554"/>
          </a:xfrm>
          <a:prstGeom prst="rect">
            <a:avLst/>
          </a:prstGeom>
          <a:noFill/>
        </p:spPr>
        <p:txBody>
          <a:bodyPr wrap="square" rtlCol="0">
            <a:spAutoFit/>
          </a:bodyPr>
          <a:lstStyle/>
          <a:p>
            <a:pPr algn="ctr"/>
            <a:r>
              <a:rPr lang="en-GB" sz="1600" dirty="0">
                <a:latin typeface="Calibri" panose="020F0502020204030204" pitchFamily="34" charset="0"/>
                <a:ea typeface="Calibri" panose="020F0502020204030204" pitchFamily="34" charset="0"/>
                <a:cs typeface="Calibri" panose="020F0502020204030204" pitchFamily="34" charset="0"/>
              </a:rPr>
              <a:t>Principal Members</a:t>
            </a:r>
          </a:p>
        </p:txBody>
      </p:sp>
      <p:cxnSp>
        <p:nvCxnSpPr>
          <p:cNvPr id="7" name="Straight Arrow Connector 6">
            <a:extLst>
              <a:ext uri="{FF2B5EF4-FFF2-40B4-BE49-F238E27FC236}">
                <a16:creationId xmlns:a16="http://schemas.microsoft.com/office/drawing/2014/main" id="{3F057167-13FA-08EC-CAC4-4A32B3B805A2}"/>
              </a:ext>
            </a:extLst>
          </p:cNvPr>
          <p:cNvCxnSpPr>
            <a:cxnSpLocks/>
            <a:stCxn id="9" idx="6"/>
          </p:cNvCxnSpPr>
          <p:nvPr/>
        </p:nvCxnSpPr>
        <p:spPr>
          <a:xfrm>
            <a:off x="4205166" y="4758634"/>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C21CD257-706F-45DF-BBD8-42B5F885028A}"/>
              </a:ext>
            </a:extLst>
          </p:cNvPr>
          <p:cNvCxnSpPr>
            <a:cxnSpLocks/>
          </p:cNvCxnSpPr>
          <p:nvPr/>
        </p:nvCxnSpPr>
        <p:spPr>
          <a:xfrm flipV="1">
            <a:off x="1779187" y="4105356"/>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361B720E-5E67-4E09-A79E-45BF0B975D0F}"/>
              </a:ext>
            </a:extLst>
          </p:cNvPr>
          <p:cNvSpPr/>
          <p:nvPr/>
        </p:nvSpPr>
        <p:spPr>
          <a:xfrm>
            <a:off x="2809294" y="4455800"/>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9F569B7-4A8F-91C5-8CFB-106398C1FD92}"/>
              </a:ext>
            </a:extLst>
          </p:cNvPr>
          <p:cNvSpPr txBox="1"/>
          <p:nvPr/>
        </p:nvSpPr>
        <p:spPr>
          <a:xfrm>
            <a:off x="2989918" y="4477603"/>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11" name="Straight Arrow Connector 10">
            <a:extLst>
              <a:ext uri="{FF2B5EF4-FFF2-40B4-BE49-F238E27FC236}">
                <a16:creationId xmlns:a16="http://schemas.microsoft.com/office/drawing/2014/main" id="{49EF67C2-263E-3738-32F7-42333DE87165}"/>
              </a:ext>
            </a:extLst>
          </p:cNvPr>
          <p:cNvCxnSpPr>
            <a:cxnSpLocks/>
          </p:cNvCxnSpPr>
          <p:nvPr/>
        </p:nvCxnSpPr>
        <p:spPr>
          <a:xfrm flipV="1">
            <a:off x="1798237" y="4724481"/>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25ACE4C-2B9B-53D7-30F3-CF0F819CBD98}"/>
              </a:ext>
            </a:extLst>
          </p:cNvPr>
          <p:cNvCxnSpPr>
            <a:cxnSpLocks/>
            <a:stCxn id="3" idx="6"/>
          </p:cNvCxnSpPr>
          <p:nvPr/>
        </p:nvCxnSpPr>
        <p:spPr>
          <a:xfrm>
            <a:off x="4186116" y="4139509"/>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709BEB6-D4B0-A5D8-0BBA-7AE07F552780}"/>
              </a:ext>
            </a:extLst>
          </p:cNvPr>
          <p:cNvSpPr txBox="1"/>
          <p:nvPr/>
        </p:nvSpPr>
        <p:spPr>
          <a:xfrm>
            <a:off x="3008968" y="5213616"/>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15" name="Oval 14">
            <a:extLst>
              <a:ext uri="{FF2B5EF4-FFF2-40B4-BE49-F238E27FC236}">
                <a16:creationId xmlns:a16="http://schemas.microsoft.com/office/drawing/2014/main" id="{0F3DF2D3-46EA-A2A7-DCCF-C67C705BC6DA}"/>
              </a:ext>
            </a:extLst>
          </p:cNvPr>
          <p:cNvSpPr/>
          <p:nvPr/>
        </p:nvSpPr>
        <p:spPr>
          <a:xfrm>
            <a:off x="2818358" y="507214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3D25545-1BD3-0C92-1E49-3DB9B8B7EF66}"/>
              </a:ext>
            </a:extLst>
          </p:cNvPr>
          <p:cNvSpPr txBox="1"/>
          <p:nvPr/>
        </p:nvSpPr>
        <p:spPr>
          <a:xfrm>
            <a:off x="2834031" y="5099593"/>
            <a:ext cx="1352550"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17" name="Straight Arrow Connector 16">
            <a:extLst>
              <a:ext uri="{FF2B5EF4-FFF2-40B4-BE49-F238E27FC236}">
                <a16:creationId xmlns:a16="http://schemas.microsoft.com/office/drawing/2014/main" id="{61E980EE-C751-91EC-31EB-D39A2BEC3FD4}"/>
              </a:ext>
            </a:extLst>
          </p:cNvPr>
          <p:cNvCxnSpPr>
            <a:cxnSpLocks/>
          </p:cNvCxnSpPr>
          <p:nvPr/>
        </p:nvCxnSpPr>
        <p:spPr>
          <a:xfrm flipV="1">
            <a:off x="1807301" y="534082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BB4528CF-BA8E-1FEE-B7B4-127BEF560BB6}"/>
              </a:ext>
            </a:extLst>
          </p:cNvPr>
          <p:cNvSpPr/>
          <p:nvPr/>
        </p:nvSpPr>
        <p:spPr>
          <a:xfrm>
            <a:off x="2837408" y="569127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B250693-5D51-100C-AF72-2F1604C8D166}"/>
              </a:ext>
            </a:extLst>
          </p:cNvPr>
          <p:cNvSpPr txBox="1"/>
          <p:nvPr/>
        </p:nvSpPr>
        <p:spPr>
          <a:xfrm>
            <a:off x="2900213" y="5713075"/>
            <a:ext cx="1258293"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20" name="Straight Arrow Connector 19">
            <a:extLst>
              <a:ext uri="{FF2B5EF4-FFF2-40B4-BE49-F238E27FC236}">
                <a16:creationId xmlns:a16="http://schemas.microsoft.com/office/drawing/2014/main" id="{A5AA13A3-392A-A894-BFDA-07BE6CF20465}"/>
              </a:ext>
            </a:extLst>
          </p:cNvPr>
          <p:cNvCxnSpPr>
            <a:cxnSpLocks/>
          </p:cNvCxnSpPr>
          <p:nvPr/>
        </p:nvCxnSpPr>
        <p:spPr>
          <a:xfrm flipV="1">
            <a:off x="1826351" y="595995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482E007-12D3-AC8F-CF54-5CBE90247B6A}"/>
              </a:ext>
            </a:extLst>
          </p:cNvPr>
          <p:cNvSpPr txBox="1"/>
          <p:nvPr/>
        </p:nvSpPr>
        <p:spPr>
          <a:xfrm>
            <a:off x="3077366" y="6243221"/>
            <a:ext cx="791179" cy="338554"/>
          </a:xfrm>
          <a:prstGeom prst="rect">
            <a:avLst/>
          </a:prstGeom>
          <a:noFill/>
        </p:spPr>
        <p:txBody>
          <a:bodyPr wrap="non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Stage 7</a:t>
            </a:r>
          </a:p>
        </p:txBody>
      </p:sp>
      <p:cxnSp>
        <p:nvCxnSpPr>
          <p:cNvPr id="22" name="Straight Arrow Connector 21">
            <a:extLst>
              <a:ext uri="{FF2B5EF4-FFF2-40B4-BE49-F238E27FC236}">
                <a16:creationId xmlns:a16="http://schemas.microsoft.com/office/drawing/2014/main" id="{D67B4080-7D11-D04A-2F4D-B11FDE9C2184}"/>
              </a:ext>
            </a:extLst>
          </p:cNvPr>
          <p:cNvCxnSpPr>
            <a:cxnSpLocks/>
            <a:stCxn id="15" idx="6"/>
          </p:cNvCxnSpPr>
          <p:nvPr/>
        </p:nvCxnSpPr>
        <p:spPr>
          <a:xfrm flipV="1">
            <a:off x="4214230" y="5132696"/>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59C9B7C-013E-6442-67F5-5D3E48D9415E}"/>
              </a:ext>
            </a:extLst>
          </p:cNvPr>
          <p:cNvCxnSpPr>
            <a:cxnSpLocks/>
            <a:stCxn id="18" idx="6"/>
          </p:cNvCxnSpPr>
          <p:nvPr/>
        </p:nvCxnSpPr>
        <p:spPr>
          <a:xfrm flipV="1">
            <a:off x="4233280" y="5132696"/>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11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0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0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8"/>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0"/>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7"/>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5"/>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7"/>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7" grpId="0"/>
      <p:bldP spid="68" grpId="0" animBg="1"/>
      <p:bldP spid="69" grpId="0"/>
      <p:bldP spid="79" grpId="0" animBg="1"/>
      <p:bldP spid="80" grpId="0" animBg="1"/>
      <p:bldP spid="81" grpId="0" animBg="1"/>
      <p:bldP spid="82" grpId="0"/>
      <p:bldP spid="83" grpId="0"/>
      <p:bldP spid="88" grpId="0" animBg="1"/>
      <p:bldP spid="89" grpId="0" animBg="1"/>
      <p:bldP spid="90" grpId="0"/>
      <p:bldP spid="91" grpId="0"/>
      <p:bldP spid="92" grpId="0"/>
      <p:bldP spid="93" grpId="0"/>
      <p:bldP spid="94" grpId="0"/>
      <p:bldP spid="95" grpId="0"/>
      <p:bldP spid="98" grpId="0"/>
      <p:bldP spid="2" grpId="0"/>
      <p:bldP spid="63" grpId="0" animBg="1"/>
      <p:bldP spid="106" grpId="0"/>
      <p:bldP spid="107" grpId="0"/>
      <p:bldP spid="108" grpId="0" animBg="1"/>
      <p:bldP spid="109" grpId="0"/>
      <p:bldP spid="110" grpId="0"/>
      <p:bldP spid="3" grpId="0" animBg="1"/>
      <p:bldP spid="4" grpId="0"/>
      <p:bldP spid="5" grpId="0" animBg="1"/>
      <p:bldP spid="6" grpId="0"/>
      <p:bldP spid="9" grpId="0" animBg="1"/>
      <p:bldP spid="10" grpId="0"/>
      <p:bldP spid="14" grpId="0"/>
      <p:bldP spid="15" grpId="0" animBg="1"/>
      <p:bldP spid="16" grpId="0"/>
      <p:bldP spid="18" grpId="0" animBg="1"/>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EF78-AD57-8B43-03B7-A03CB5DDAD4A}"/>
              </a:ext>
            </a:extLst>
          </p:cNvPr>
          <p:cNvSpPr>
            <a:spLocks noGrp="1"/>
          </p:cNvSpPr>
          <p:nvPr>
            <p:ph type="title"/>
          </p:nvPr>
        </p:nvSpPr>
        <p:spPr>
          <a:xfrm>
            <a:off x="1371599" y="610579"/>
            <a:ext cx="10133013" cy="1233438"/>
          </a:xfrm>
        </p:spPr>
        <p:txBody>
          <a:bodyPr>
            <a:normAutofit/>
          </a:bodyPr>
          <a:lstStyle/>
          <a:p>
            <a:r>
              <a:rPr lang="en-US" dirty="0"/>
              <a:t>The results, so far</a:t>
            </a:r>
            <a:endParaRPr lang="en-GB" dirty="0"/>
          </a:p>
        </p:txBody>
      </p:sp>
      <p:graphicFrame>
        <p:nvGraphicFramePr>
          <p:cNvPr id="6" name="Content Placeholder 5">
            <a:extLst>
              <a:ext uri="{FF2B5EF4-FFF2-40B4-BE49-F238E27FC236}">
                <a16:creationId xmlns:a16="http://schemas.microsoft.com/office/drawing/2014/main" id="{A43C1F17-E26C-AE45-CC17-2F534E7ABE07}"/>
              </a:ext>
            </a:extLst>
          </p:cNvPr>
          <p:cNvGraphicFramePr>
            <a:graphicFrameLocks noGrp="1"/>
          </p:cNvGraphicFramePr>
          <p:nvPr>
            <p:ph idx="1"/>
            <p:extLst>
              <p:ext uri="{D42A27DB-BD31-4B8C-83A1-F6EECF244321}">
                <p14:modId xmlns:p14="http://schemas.microsoft.com/office/powerpoint/2010/main" val="2233697416"/>
              </p:ext>
            </p:extLst>
          </p:nvPr>
        </p:nvGraphicFramePr>
        <p:xfrm>
          <a:off x="1450604" y="1844017"/>
          <a:ext cx="9674983" cy="4329440"/>
        </p:xfrm>
        <a:graphic>
          <a:graphicData uri="http://schemas.openxmlformats.org/drawingml/2006/table">
            <a:tbl>
              <a:tblPr firstRow="1" bandRow="1">
                <a:tableStyleId>{5C22544A-7EE6-4342-B048-85BDC9FD1C3A}</a:tableStyleId>
              </a:tblPr>
              <a:tblGrid>
                <a:gridCol w="1325854">
                  <a:extLst>
                    <a:ext uri="{9D8B030D-6E8A-4147-A177-3AD203B41FA5}">
                      <a16:colId xmlns:a16="http://schemas.microsoft.com/office/drawing/2014/main" val="2417941999"/>
                    </a:ext>
                  </a:extLst>
                </a:gridCol>
                <a:gridCol w="5139500">
                  <a:extLst>
                    <a:ext uri="{9D8B030D-6E8A-4147-A177-3AD203B41FA5}">
                      <a16:colId xmlns:a16="http://schemas.microsoft.com/office/drawing/2014/main" val="3477464632"/>
                    </a:ext>
                  </a:extLst>
                </a:gridCol>
                <a:gridCol w="433514">
                  <a:extLst>
                    <a:ext uri="{9D8B030D-6E8A-4147-A177-3AD203B41FA5}">
                      <a16:colId xmlns:a16="http://schemas.microsoft.com/office/drawing/2014/main" val="3662021938"/>
                    </a:ext>
                  </a:extLst>
                </a:gridCol>
                <a:gridCol w="464185">
                  <a:extLst>
                    <a:ext uri="{9D8B030D-6E8A-4147-A177-3AD203B41FA5}">
                      <a16:colId xmlns:a16="http://schemas.microsoft.com/office/drawing/2014/main" val="3219583226"/>
                    </a:ext>
                  </a:extLst>
                </a:gridCol>
                <a:gridCol w="457200">
                  <a:extLst>
                    <a:ext uri="{9D8B030D-6E8A-4147-A177-3AD203B41FA5}">
                      <a16:colId xmlns:a16="http://schemas.microsoft.com/office/drawing/2014/main" val="764288911"/>
                    </a:ext>
                  </a:extLst>
                </a:gridCol>
                <a:gridCol w="451231">
                  <a:extLst>
                    <a:ext uri="{9D8B030D-6E8A-4147-A177-3AD203B41FA5}">
                      <a16:colId xmlns:a16="http://schemas.microsoft.com/office/drawing/2014/main" val="3052280934"/>
                    </a:ext>
                  </a:extLst>
                </a:gridCol>
                <a:gridCol w="1403499">
                  <a:extLst>
                    <a:ext uri="{9D8B030D-6E8A-4147-A177-3AD203B41FA5}">
                      <a16:colId xmlns:a16="http://schemas.microsoft.com/office/drawing/2014/main" val="3076033760"/>
                    </a:ext>
                  </a:extLst>
                </a:gridCol>
              </a:tblGrid>
              <a:tr h="365254">
                <a:tc>
                  <a:txBody>
                    <a:bodyPr/>
                    <a:lstStyle/>
                    <a:p>
                      <a:pPr algn="ctr">
                        <a:lnSpc>
                          <a:spcPct val="115000"/>
                        </a:lnSpc>
                        <a:spcAft>
                          <a:spcPts val="800"/>
                        </a:spcAft>
                      </a:pPr>
                      <a:r>
                        <a:rPr lang="en-GB" sz="1800" b="1" kern="100" dirty="0">
                          <a:effectLst/>
                          <a:latin typeface="Aptos" panose="020B0004020202020204" pitchFamily="34" charset="0"/>
                          <a:ea typeface="等线" panose="02010600030101010101" pitchFamily="2" charset="-122"/>
                          <a:cs typeface="Times New Roman" panose="02020603050405020304" pitchFamily="18" charset="0"/>
                        </a:rPr>
                        <a:t>Acronym</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a:effectLst/>
                          <a:latin typeface="Aptos" panose="020B0004020202020204" pitchFamily="34" charset="0"/>
                          <a:ea typeface="等线" panose="02010600030101010101" pitchFamily="2" charset="-122"/>
                          <a:cs typeface="Times New Roman" panose="02020603050405020304" pitchFamily="18" charset="0"/>
                        </a:rPr>
                        <a:t>Name</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dirty="0">
                          <a:effectLst/>
                          <a:latin typeface="Aptos" panose="020B0004020202020204" pitchFamily="34" charset="0"/>
                          <a:ea typeface="等线" panose="02010600030101010101" pitchFamily="2" charset="-122"/>
                          <a:cs typeface="Times New Roman" panose="02020603050405020304" pitchFamily="18" charset="0"/>
                        </a:rPr>
                        <a:t>TS</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dirty="0">
                          <a:effectLst/>
                          <a:latin typeface="Aptos" panose="020B0004020202020204" pitchFamily="34" charset="0"/>
                          <a:ea typeface="等线" panose="02010600030101010101" pitchFamily="2" charset="-122"/>
                          <a:cs typeface="Times New Roman" panose="02020603050405020304" pitchFamily="18" charset="0"/>
                        </a:rPr>
                        <a:t>RS</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a:effectLst/>
                          <a:latin typeface="Aptos" panose="020B0004020202020204" pitchFamily="34" charset="0"/>
                          <a:ea typeface="等线" panose="02010600030101010101" pitchFamily="2" charset="-122"/>
                          <a:cs typeface="Times New Roman" panose="02020603050405020304" pitchFamily="18" charset="0"/>
                        </a:rPr>
                        <a:t>CT</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a:effectLst/>
                          <a:latin typeface="Aptos" panose="020B0004020202020204" pitchFamily="34" charset="0"/>
                          <a:ea typeface="等线" panose="02010600030101010101" pitchFamily="2" charset="-122"/>
                          <a:cs typeface="Times New Roman" panose="02020603050405020304" pitchFamily="18" charset="0"/>
                        </a:rPr>
                        <a:t>PA</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b="1" kern="100">
                          <a:effectLst/>
                          <a:latin typeface="Aptos" panose="020B0004020202020204" pitchFamily="34" charset="0"/>
                          <a:ea typeface="等线" panose="02010600030101010101" pitchFamily="2" charset="-122"/>
                          <a:cs typeface="Times New Roman" panose="02020603050405020304" pitchFamily="18" charset="0"/>
                        </a:rPr>
                        <a:t>IEEE</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10032747"/>
                  </a:ext>
                </a:extLst>
              </a:tr>
              <a:tr h="295394">
                <a:tc>
                  <a:txBody>
                    <a:bodyPr/>
                    <a:lstStyle/>
                    <a:p>
                      <a:pP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MPAI-AIF</a:t>
                      </a:r>
                    </a:p>
                  </a:txBody>
                  <a:tcPr marL="68580" marR="68580" marT="0" marB="0"/>
                </a:tc>
                <a:tc>
                  <a:txBody>
                    <a:bodyPr/>
                    <a:lstStyle/>
                    <a:p>
                      <a:pP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AI Framework</a:t>
                      </a:r>
                    </a:p>
                  </a:txBody>
                  <a:tcPr marL="68580" marR="68580" marT="0" marB="0"/>
                </a:tc>
                <a:tc>
                  <a:txBody>
                    <a:bodyPr/>
                    <a:lstStyle/>
                    <a:p>
                      <a:pPr algn="ctr">
                        <a:lnSpc>
                          <a:spcPct val="115000"/>
                        </a:lnSpc>
                        <a:spcAft>
                          <a:spcPts val="800"/>
                        </a:spcAft>
                      </a:pPr>
                      <a:r>
                        <a:rPr lang="en-GB" sz="1800" kern="100" dirty="0">
                          <a:effectLst/>
                          <a:latin typeface="Aptos" panose="020B0004020202020204" pitchFamily="34" charset="0"/>
                          <a:ea typeface="等线" panose="02010600030101010101" pitchFamily="2" charset="-122"/>
                          <a:cs typeface="Times New Roman" panose="02020603050405020304" pitchFamily="18" charset="0"/>
                        </a:rPr>
                        <a:t>x</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x</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nSpc>
                          <a:spcPct val="115000"/>
                        </a:lnSpc>
                        <a:spcAft>
                          <a:spcPts val="800"/>
                        </a:spcAft>
                      </a:pPr>
                      <a:r>
                        <a:rPr lang="en-GB" sz="1800" kern="100" dirty="0">
                          <a:effectLst/>
                          <a:latin typeface="Aptos" panose="020B0004020202020204" pitchFamily="34" charset="0"/>
                          <a:ea typeface="等线" panose="02010600030101010101" pitchFamily="2" charset="-122"/>
                          <a:cs typeface="Times New Roman" panose="02020603050405020304" pitchFamily="18" charset="0"/>
                        </a:rPr>
                        <a:t>3301-2024</a:t>
                      </a:r>
                    </a:p>
                  </a:txBody>
                  <a:tcPr marL="68580" marR="68580" marT="0" marB="0"/>
                </a:tc>
                <a:extLst>
                  <a:ext uri="{0D108BD9-81ED-4DB2-BD59-A6C34878D82A}">
                    <a16:rowId xmlns:a16="http://schemas.microsoft.com/office/drawing/2014/main" val="2778985002"/>
                  </a:ext>
                </a:extLst>
              </a:tr>
              <a:tr h="295394">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MPAI-CAE</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Context-based Audio Enhancement</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dirty="0">
                          <a:effectLst/>
                          <a:latin typeface="Aptos" panose="020B0004020202020204" pitchFamily="34" charset="0"/>
                          <a:ea typeface="等线" panose="02010600030101010101" pitchFamily="2" charset="-122"/>
                          <a:cs typeface="Times New Roman" panose="02020603050405020304" pitchFamily="18" charset="0"/>
                        </a:rPr>
                        <a:t>(3302-2024 )</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73377109"/>
                  </a:ext>
                </a:extLst>
              </a:tr>
              <a:tr h="295394">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MPAI-CAV</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Connected Autonomous Vehicle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dirty="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3307-2024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09937692"/>
                  </a:ext>
                </a:extLst>
              </a:tr>
              <a:tr h="295394">
                <a:tc>
                  <a:txBody>
                    <a:bodyPr/>
                    <a:lstStyle/>
                    <a:p>
                      <a:pP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MPAI-CUI</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Compression and Understanding of Financial Data</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rPr>
                        <a:t>3303-2023 </a:t>
                      </a:r>
                      <a:endParaRPr lang="en-GB" sz="1800" kern="100" dirty="0">
                        <a:solidFill>
                          <a:srgbClr val="FF0000"/>
                        </a:solidFill>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7389476"/>
                  </a:ext>
                </a:extLst>
              </a:tr>
              <a:tr h="295394">
                <a:tc>
                  <a:txBody>
                    <a:bodyPr/>
                    <a:lstStyle/>
                    <a:p>
                      <a:pP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MPAI-GME</a:t>
                      </a:r>
                    </a:p>
                  </a:txBody>
                  <a:tcPr marL="68580" marR="68580" marT="0" marB="0"/>
                </a:tc>
                <a:tc>
                  <a:txBody>
                    <a:bodyPr/>
                    <a:lstStyle/>
                    <a:p>
                      <a:pPr>
                        <a:lnSpc>
                          <a:spcPct val="115000"/>
                        </a:lnSpc>
                        <a:spcAft>
                          <a:spcPts val="800"/>
                        </a:spcAft>
                      </a:pPr>
                      <a:r>
                        <a:rPr lang="en-GB" sz="1800" kern="100" dirty="0">
                          <a:effectLst/>
                          <a:latin typeface="Aptos" panose="020B0004020202020204" pitchFamily="34" charset="0"/>
                          <a:ea typeface="等线" panose="02010600030101010101" pitchFamily="2" charset="-122"/>
                          <a:cs typeface="Times New Roman" panose="02020603050405020304" pitchFamily="18" charset="0"/>
                        </a:rPr>
                        <a:t>Governance of the MPAI Ecosystem</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x</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nSpc>
                          <a:spcPct val="115000"/>
                        </a:lnSpc>
                        <a:spcAft>
                          <a:spcPts val="800"/>
                        </a:spcAft>
                      </a:pPr>
                      <a:r>
                        <a:rPr lang="en-GB" sz="1800" kern="100" dirty="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extLst>
                  <a:ext uri="{0D108BD9-81ED-4DB2-BD59-A6C34878D82A}">
                    <a16:rowId xmlns:a16="http://schemas.microsoft.com/office/drawing/2014/main" val="1102252402"/>
                  </a:ext>
                </a:extLst>
              </a:tr>
              <a:tr h="295394">
                <a:tc>
                  <a:txBody>
                    <a:bodyPr/>
                    <a:lstStyle/>
                    <a:p>
                      <a:pP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MPAI-HMC</a:t>
                      </a:r>
                    </a:p>
                  </a:txBody>
                  <a:tcPr marL="68580" marR="68580" marT="0" marB="0"/>
                </a:tc>
                <a:tc>
                  <a:txBody>
                    <a:bodyPr/>
                    <a:lstStyle/>
                    <a:p>
                      <a:pP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Human and Machine Communication</a:t>
                      </a:r>
                    </a:p>
                  </a:txBody>
                  <a:tcPr marL="68580" marR="68580" marT="0" marB="0"/>
                </a:tc>
                <a:tc>
                  <a:txBody>
                    <a:bodyPr/>
                    <a:lstStyle/>
                    <a:p>
                      <a:pPr algn="ct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x</a:t>
                      </a:r>
                    </a:p>
                  </a:txBody>
                  <a:tcPr marL="68580" marR="68580" marT="0" marB="0"/>
                </a:tc>
                <a:tc>
                  <a:txBody>
                    <a:bodyPr/>
                    <a:lstStyle/>
                    <a:p>
                      <a:pPr algn="ct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nSpc>
                          <a:spcPct val="115000"/>
                        </a:lnSpc>
                        <a:spcAft>
                          <a:spcPts val="800"/>
                        </a:spcAft>
                      </a:pPr>
                      <a:r>
                        <a:rPr lang="en-GB" sz="1800" kern="100" dirty="0">
                          <a:solidFill>
                            <a:schemeClr val="tx1"/>
                          </a:solidFill>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extLst>
                  <a:ext uri="{0D108BD9-81ED-4DB2-BD59-A6C34878D82A}">
                    <a16:rowId xmlns:a16="http://schemas.microsoft.com/office/drawing/2014/main" val="425245486"/>
                  </a:ext>
                </a:extLst>
              </a:tr>
              <a:tr h="295394">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MPAI-MMC</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Multimodal Conversation</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dirty="0">
                          <a:effectLst/>
                          <a:latin typeface="Aptos" panose="020B0004020202020204" pitchFamily="34" charset="0"/>
                          <a:ea typeface="等线" panose="02010600030101010101" pitchFamily="2" charset="-122"/>
                          <a:cs typeface="Times New Roman" panose="02020603050405020304" pitchFamily="18" charset="0"/>
                        </a:rPr>
                        <a:t>3300-2024</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62740105"/>
                  </a:ext>
                </a:extLst>
              </a:tr>
              <a:tr h="295394">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MPAI-MMM</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MPAI Metaverse Model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3305-2024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62236206"/>
                  </a:ext>
                </a:extLst>
              </a:tr>
              <a:tr h="295394">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MPAI-NNW</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Neural Network Watermarking</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3304-2023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04299487"/>
                  </a:ext>
                </a:extLst>
              </a:tr>
              <a:tr h="295394">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MPAI-OSD</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Object and Scene Description</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(3308-2024)</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29638223"/>
                  </a:ext>
                </a:extLst>
              </a:tr>
              <a:tr h="295394">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MPAI-PAF</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Portable Avatar Format</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a:effectLst/>
                          <a:latin typeface="Aptos" panose="020B0004020202020204" pitchFamily="34" charset="0"/>
                          <a:ea typeface="等线" panose="02010600030101010101" pitchFamily="2" charset="-122"/>
                          <a:cs typeface="Times New Roman" panose="02020603050405020304" pitchFamily="18" charset="0"/>
                        </a:rPr>
                        <a:t>3306-2024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24113976"/>
                  </a:ext>
                </a:extLst>
              </a:tr>
              <a:tr h="295394">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MPAI-PRF</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AI Module Profiles</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dirty="0">
                          <a:effectLst/>
                          <a:latin typeface="Aptos" panose="020B0004020202020204" pitchFamily="34" charset="0"/>
                          <a:ea typeface="等线" panose="02010600030101010101" pitchFamily="2" charset="-122"/>
                          <a:cs typeface="Times New Roman" panose="02020603050405020304" pitchFamily="18" charset="0"/>
                        </a:rPr>
                        <a:t>x</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it-IT" sz="1800" kern="100">
                          <a:effectLst/>
                          <a:latin typeface="Aptos" panose="020B0004020202020204" pitchFamily="34" charset="0"/>
                          <a:ea typeface="等线" panose="02010600030101010101" pitchFamily="2" charset="-122"/>
                          <a:cs typeface="Times New Roman" panose="02020603050405020304" pitchFamily="18" charset="0"/>
                        </a:rPr>
                        <a:t> </a:t>
                      </a:r>
                      <a:endParaRPr lang="en-GB" sz="1800" kern="10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64888239"/>
                  </a:ext>
                </a:extLst>
              </a:tr>
              <a:tr h="365254">
                <a:tc>
                  <a:txBody>
                    <a:bodyPr/>
                    <a:lstStyle/>
                    <a:p>
                      <a:pPr>
                        <a:lnSpc>
                          <a:spcPct val="115000"/>
                        </a:lnSpc>
                        <a:spcAft>
                          <a:spcPts val="800"/>
                        </a:spcAft>
                      </a:pPr>
                      <a:r>
                        <a:rPr lang="en-US" sz="1800" kern="100" dirty="0">
                          <a:effectLst/>
                          <a:latin typeface="Aptos" panose="020B0004020202020204" pitchFamily="34" charset="0"/>
                          <a:ea typeface="等线" panose="02010600030101010101" pitchFamily="2" charset="-122"/>
                          <a:cs typeface="Times New Roman" panose="02020603050405020304" pitchFamily="18" charset="0"/>
                        </a:rPr>
                        <a:t>MPAI-TFA</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US" sz="1800" kern="100" dirty="0">
                          <a:effectLst/>
                          <a:latin typeface="Aptos" panose="020B0004020202020204" pitchFamily="34" charset="0"/>
                          <a:ea typeface="等线" panose="02010600030101010101" pitchFamily="2" charset="-122"/>
                          <a:cs typeface="Times New Roman" panose="02020603050405020304" pitchFamily="18" charset="0"/>
                        </a:rPr>
                        <a:t>Data Types, Formats and Attributes</a:t>
                      </a:r>
                      <a:endParaRPr lang="en-GB" sz="1800" kern="100" dirty="0">
                        <a:effectLst/>
                        <a:latin typeface="Aptos" panose="020B0004020202020204" pitchFamily="34"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x</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gn="ctr">
                        <a:lnSpc>
                          <a:spcPct val="115000"/>
                        </a:lnSpc>
                        <a:spcAft>
                          <a:spcPts val="800"/>
                        </a:spcAft>
                      </a:pPr>
                      <a:r>
                        <a:rPr lang="en-GB" sz="1800" kern="10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tc>
                  <a:txBody>
                    <a:bodyPr/>
                    <a:lstStyle/>
                    <a:p>
                      <a:pPr>
                        <a:lnSpc>
                          <a:spcPct val="115000"/>
                        </a:lnSpc>
                        <a:spcAft>
                          <a:spcPts val="800"/>
                        </a:spcAft>
                      </a:pPr>
                      <a:r>
                        <a:rPr lang="en-GB" sz="1800" kern="100" dirty="0">
                          <a:effectLst/>
                          <a:latin typeface="Aptos" panose="020B0004020202020204" pitchFamily="34" charset="0"/>
                          <a:ea typeface="等线" panose="02010600030101010101" pitchFamily="2" charset="-122"/>
                          <a:cs typeface="Times New Roman" panose="02020603050405020304" pitchFamily="18" charset="0"/>
                        </a:rPr>
                        <a:t> </a:t>
                      </a:r>
                    </a:p>
                  </a:txBody>
                  <a:tcPr marL="68580" marR="68580" marT="0" marB="0"/>
                </a:tc>
                <a:extLst>
                  <a:ext uri="{0D108BD9-81ED-4DB2-BD59-A6C34878D82A}">
                    <a16:rowId xmlns:a16="http://schemas.microsoft.com/office/drawing/2014/main" val="3193131722"/>
                  </a:ext>
                </a:extLst>
              </a:tr>
            </a:tbl>
          </a:graphicData>
        </a:graphic>
      </p:graphicFrame>
      <p:sp>
        <p:nvSpPr>
          <p:cNvPr id="4" name="Date Placeholder 3">
            <a:extLst>
              <a:ext uri="{FF2B5EF4-FFF2-40B4-BE49-F238E27FC236}">
                <a16:creationId xmlns:a16="http://schemas.microsoft.com/office/drawing/2014/main" id="{28E0C04D-B143-E877-5260-704E20C993DE}"/>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30DA941B-8748-A5BE-BA55-C9441426DCE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7354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EF78-AD57-8B43-03B7-A03CB5DDAD4A}"/>
              </a:ext>
            </a:extLst>
          </p:cNvPr>
          <p:cNvSpPr>
            <a:spLocks noGrp="1"/>
          </p:cNvSpPr>
          <p:nvPr>
            <p:ph type="title"/>
          </p:nvPr>
        </p:nvSpPr>
        <p:spPr>
          <a:xfrm>
            <a:off x="1302027" y="493615"/>
            <a:ext cx="10202586" cy="985705"/>
          </a:xfrm>
        </p:spPr>
        <p:txBody>
          <a:bodyPr>
            <a:normAutofit/>
          </a:bodyPr>
          <a:lstStyle/>
          <a:p>
            <a:r>
              <a:rPr lang="en-US" dirty="0"/>
              <a:t>Plans for new and extended standards</a:t>
            </a:r>
            <a:endParaRPr lang="en-GB" dirty="0"/>
          </a:p>
        </p:txBody>
      </p:sp>
      <p:graphicFrame>
        <p:nvGraphicFramePr>
          <p:cNvPr id="6" name="Content Placeholder 5">
            <a:extLst>
              <a:ext uri="{FF2B5EF4-FFF2-40B4-BE49-F238E27FC236}">
                <a16:creationId xmlns:a16="http://schemas.microsoft.com/office/drawing/2014/main" id="{A43C1F17-E26C-AE45-CC17-2F534E7ABE07}"/>
              </a:ext>
            </a:extLst>
          </p:cNvPr>
          <p:cNvGraphicFramePr>
            <a:graphicFrameLocks noGrp="1"/>
          </p:cNvGraphicFramePr>
          <p:nvPr>
            <p:ph idx="1"/>
            <p:extLst>
              <p:ext uri="{D42A27DB-BD31-4B8C-83A1-F6EECF244321}">
                <p14:modId xmlns:p14="http://schemas.microsoft.com/office/powerpoint/2010/main" val="2259555501"/>
              </p:ext>
            </p:extLst>
          </p:nvPr>
        </p:nvGraphicFramePr>
        <p:xfrm>
          <a:off x="1461236" y="1541723"/>
          <a:ext cx="10202586" cy="5146999"/>
        </p:xfrm>
        <a:graphic>
          <a:graphicData uri="http://schemas.openxmlformats.org/drawingml/2006/table">
            <a:tbl>
              <a:tblPr firstRow="1" bandRow="1">
                <a:tableStyleId>{5C22544A-7EE6-4342-B048-85BDC9FD1C3A}</a:tableStyleId>
              </a:tblPr>
              <a:tblGrid>
                <a:gridCol w="2092251">
                  <a:extLst>
                    <a:ext uri="{9D8B030D-6E8A-4147-A177-3AD203B41FA5}">
                      <a16:colId xmlns:a16="http://schemas.microsoft.com/office/drawing/2014/main" val="2417941999"/>
                    </a:ext>
                  </a:extLst>
                </a:gridCol>
                <a:gridCol w="8110335">
                  <a:extLst>
                    <a:ext uri="{9D8B030D-6E8A-4147-A177-3AD203B41FA5}">
                      <a16:colId xmlns:a16="http://schemas.microsoft.com/office/drawing/2014/main" val="3477464632"/>
                    </a:ext>
                  </a:extLst>
                </a:gridCol>
              </a:tblGrid>
              <a:tr h="263512">
                <a:tc>
                  <a:txBody>
                    <a:bodyPr/>
                    <a:lstStyle/>
                    <a:p>
                      <a:pPr algn="ctr">
                        <a:lnSpc>
                          <a:spcPct val="115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Acronym</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Name</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10032747"/>
                  </a:ext>
                </a:extLst>
              </a:tr>
              <a:tr h="295394">
                <a:tc>
                  <a:txBody>
                    <a:bodyPr/>
                    <a:lstStyle/>
                    <a:p>
                      <a:pPr>
                        <a:lnSpc>
                          <a:spcPct val="115000"/>
                        </a:lnSpc>
                        <a:spcAft>
                          <a:spcPts val="800"/>
                        </a:spcAft>
                      </a:pPr>
                      <a:r>
                        <a:rPr lang="en-GB" sz="2400" kern="100">
                          <a:effectLst/>
                          <a:latin typeface="Calibri" panose="020F0502020204030204" pitchFamily="34" charset="0"/>
                          <a:ea typeface="Calibri" panose="020F0502020204030204" pitchFamily="34" charset="0"/>
                          <a:cs typeface="Calibri" panose="020F0502020204030204" pitchFamily="34" charset="0"/>
                        </a:rPr>
                        <a:t>MPAI-AIH</a:t>
                      </a:r>
                    </a:p>
                  </a:txBody>
                  <a:tcPr marL="68580" marR="68580" marT="0" marB="0"/>
                </a:tc>
                <a:tc>
                  <a:txBody>
                    <a:bodyPr/>
                    <a:lstStyle/>
                    <a:p>
                      <a:pPr>
                        <a:lnSpc>
                          <a:spcPct val="115000"/>
                        </a:lnSpc>
                        <a:spcAft>
                          <a:spcPts val="8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AI for Health</a:t>
                      </a:r>
                    </a:p>
                  </a:txBody>
                  <a:tcPr marL="68580" marR="68580" marT="0" marB="0"/>
                </a:tc>
                <a:extLst>
                  <a:ext uri="{0D108BD9-81ED-4DB2-BD59-A6C34878D82A}">
                    <a16:rowId xmlns:a16="http://schemas.microsoft.com/office/drawing/2014/main" val="194945743"/>
                  </a:ext>
                </a:extLst>
              </a:tr>
              <a:tr h="295394">
                <a:tc>
                  <a:txBody>
                    <a:bodyPr/>
                    <a:lstStyle/>
                    <a:p>
                      <a:pPr>
                        <a:lnSpc>
                          <a:spcPct val="115000"/>
                        </a:lnSpc>
                        <a:spcAft>
                          <a:spcPts val="800"/>
                        </a:spcAft>
                      </a:pPr>
                      <a:r>
                        <a:rPr lang="en-US" sz="2400" kern="100">
                          <a:effectLst/>
                          <a:latin typeface="Calibri" panose="020F0502020204030204" pitchFamily="34" charset="0"/>
                          <a:ea typeface="Calibri" panose="020F0502020204030204" pitchFamily="34" charset="0"/>
                          <a:cs typeface="Calibri" panose="020F0502020204030204" pitchFamily="34" charset="0"/>
                        </a:rPr>
                        <a:t>MPAI-CAE</a:t>
                      </a:r>
                      <a:endParaRPr lang="en-GB"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Context-based Audio Enhancement</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73377109"/>
                  </a:ext>
                </a:extLst>
              </a:tr>
              <a:tr h="295394">
                <a:tc>
                  <a:txBody>
                    <a:bodyPr/>
                    <a:lstStyle/>
                    <a:p>
                      <a:pPr>
                        <a:lnSpc>
                          <a:spcPct val="115000"/>
                        </a:lnSpc>
                        <a:spcAft>
                          <a:spcPts val="800"/>
                        </a:spcAft>
                      </a:pPr>
                      <a:r>
                        <a:rPr lang="en-US" sz="2400" kern="100">
                          <a:effectLst/>
                          <a:latin typeface="Calibri" panose="020F0502020204030204" pitchFamily="34" charset="0"/>
                          <a:ea typeface="Calibri" panose="020F0502020204030204" pitchFamily="34" charset="0"/>
                          <a:cs typeface="Calibri" panose="020F0502020204030204" pitchFamily="34" charset="0"/>
                        </a:rPr>
                        <a:t>MPAI-CAV</a:t>
                      </a:r>
                      <a:endParaRPr lang="en-GB"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Connected Autonomous Vehicle </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09937692"/>
                  </a:ext>
                </a:extLst>
              </a:tr>
              <a:tr h="295394">
                <a:tc>
                  <a:txBody>
                    <a:bodyPr/>
                    <a:lstStyle/>
                    <a:p>
                      <a:pPr>
                        <a:lnSpc>
                          <a:spcPct val="115000"/>
                        </a:lnSpc>
                        <a:spcAft>
                          <a:spcPts val="800"/>
                        </a:spcAft>
                      </a:pPr>
                      <a:r>
                        <a:rPr lang="en-US" sz="2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MPAI-CUI</a:t>
                      </a:r>
                      <a:endParaRPr lang="en-GB" sz="2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Compression and Understanding of Financial Data</a:t>
                      </a:r>
                      <a:endParaRPr lang="en-GB" sz="2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77389476"/>
                  </a:ext>
                </a:extLst>
              </a:tr>
              <a:tr h="295394">
                <a:tc>
                  <a:txBody>
                    <a:bodyPr/>
                    <a:lstStyle/>
                    <a:p>
                      <a:pPr>
                        <a:lnSpc>
                          <a:spcPct val="115000"/>
                        </a:lnSpc>
                        <a:spcAft>
                          <a:spcPts val="800"/>
                        </a:spcAft>
                      </a:pPr>
                      <a:r>
                        <a:rPr lang="en-GB" sz="2400" i="0" kern="100" dirty="0">
                          <a:effectLst/>
                          <a:latin typeface="Calibri" panose="020F0502020204030204" pitchFamily="34" charset="0"/>
                          <a:ea typeface="Calibri" panose="020F0502020204030204" pitchFamily="34" charset="0"/>
                          <a:cs typeface="Calibri" panose="020F0502020204030204" pitchFamily="34" charset="0"/>
                        </a:rPr>
                        <a:t>MPAI-EEV</a:t>
                      </a:r>
                    </a:p>
                  </a:txBody>
                  <a:tcPr marL="68580" marR="68580" marT="0" marB="0"/>
                </a:tc>
                <a:tc>
                  <a:txBody>
                    <a:bodyPr/>
                    <a:lstStyle/>
                    <a:p>
                      <a:pPr>
                        <a:lnSpc>
                          <a:spcPct val="115000"/>
                        </a:lnSpc>
                        <a:spcAft>
                          <a:spcPts val="800"/>
                        </a:spcAft>
                      </a:pPr>
                      <a:r>
                        <a:rPr lang="en-GB" sz="2400" i="0" kern="100" dirty="0">
                          <a:effectLst/>
                          <a:latin typeface="Calibri" panose="020F0502020204030204" pitchFamily="34" charset="0"/>
                          <a:ea typeface="Calibri" panose="020F0502020204030204" pitchFamily="34" charset="0"/>
                          <a:cs typeface="Calibri" panose="020F0502020204030204" pitchFamily="34" charset="0"/>
                        </a:rPr>
                        <a:t>AI-Enhanced Video Coding</a:t>
                      </a:r>
                    </a:p>
                  </a:txBody>
                  <a:tcPr marL="68580" marR="68580" marT="0" marB="0"/>
                </a:tc>
                <a:extLst>
                  <a:ext uri="{0D108BD9-81ED-4DB2-BD59-A6C34878D82A}">
                    <a16:rowId xmlns:a16="http://schemas.microsoft.com/office/drawing/2014/main" val="2278542959"/>
                  </a:ext>
                </a:extLst>
              </a:tr>
              <a:tr h="295394">
                <a:tc>
                  <a:txBody>
                    <a:bodyPr/>
                    <a:lstStyle/>
                    <a:p>
                      <a:pPr>
                        <a:lnSpc>
                          <a:spcPct val="115000"/>
                        </a:lnSpc>
                        <a:spcAft>
                          <a:spcPts val="800"/>
                        </a:spcAft>
                      </a:pPr>
                      <a:r>
                        <a:rPr lang="en-GB" sz="2400" i="0" kern="100">
                          <a:effectLst/>
                          <a:latin typeface="Calibri" panose="020F0502020204030204" pitchFamily="34" charset="0"/>
                          <a:ea typeface="Calibri" panose="020F0502020204030204" pitchFamily="34" charset="0"/>
                          <a:cs typeface="Calibri" panose="020F0502020204030204" pitchFamily="34" charset="0"/>
                        </a:rPr>
                        <a:t>MPAI-EVC</a:t>
                      </a:r>
                    </a:p>
                  </a:txBody>
                  <a:tcPr marL="68580" marR="68580" marT="0" marB="0"/>
                </a:tc>
                <a:tc>
                  <a:txBody>
                    <a:bodyPr/>
                    <a:lstStyle/>
                    <a:p>
                      <a:pPr>
                        <a:lnSpc>
                          <a:spcPct val="115000"/>
                        </a:lnSpc>
                        <a:spcAft>
                          <a:spcPts val="800"/>
                        </a:spcAft>
                      </a:pPr>
                      <a:r>
                        <a:rPr lang="en-GB" sz="2400" i="0" kern="100" dirty="0">
                          <a:effectLst/>
                          <a:latin typeface="Calibri" panose="020F0502020204030204" pitchFamily="34" charset="0"/>
                          <a:ea typeface="Calibri" panose="020F0502020204030204" pitchFamily="34" charset="0"/>
                          <a:cs typeface="Calibri" panose="020F0502020204030204" pitchFamily="34" charset="0"/>
                        </a:rPr>
                        <a:t>End-to-End Video Coding</a:t>
                      </a:r>
                    </a:p>
                  </a:txBody>
                  <a:tcPr marL="68580" marR="68580" marT="0" marB="0"/>
                </a:tc>
                <a:extLst>
                  <a:ext uri="{0D108BD9-81ED-4DB2-BD59-A6C34878D82A}">
                    <a16:rowId xmlns:a16="http://schemas.microsoft.com/office/drawing/2014/main" val="1130342592"/>
                  </a:ext>
                </a:extLst>
              </a:tr>
              <a:tr h="295394">
                <a:tc>
                  <a:txBody>
                    <a:bodyPr/>
                    <a:lstStyle/>
                    <a:p>
                      <a:pPr>
                        <a:lnSpc>
                          <a:spcPct val="115000"/>
                        </a:lnSpc>
                        <a:spcAft>
                          <a:spcPts val="800"/>
                        </a:spcAft>
                      </a:pPr>
                      <a:r>
                        <a:rPr lang="it-IT" sz="2400" kern="100">
                          <a:effectLst/>
                          <a:latin typeface="Calibri" panose="020F0502020204030204" pitchFamily="34" charset="0"/>
                          <a:ea typeface="Calibri" panose="020F0502020204030204" pitchFamily="34" charset="0"/>
                          <a:cs typeface="Calibri" panose="020F0502020204030204" pitchFamily="34" charset="0"/>
                        </a:rPr>
                        <a:t>MPAI-MMC</a:t>
                      </a:r>
                      <a:endParaRPr lang="en-GB"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Multimodal Conversation</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62740105"/>
                  </a:ext>
                </a:extLst>
              </a:tr>
              <a:tr h="295394">
                <a:tc>
                  <a:txBody>
                    <a:bodyPr/>
                    <a:lstStyle/>
                    <a:p>
                      <a:pPr>
                        <a:lnSpc>
                          <a:spcPct val="115000"/>
                        </a:lnSpc>
                        <a:spcAft>
                          <a:spcPts val="800"/>
                        </a:spcAft>
                      </a:pPr>
                      <a:r>
                        <a:rPr lang="it-IT" sz="2400" kern="100">
                          <a:effectLst/>
                          <a:latin typeface="Calibri" panose="020F0502020204030204" pitchFamily="34" charset="0"/>
                          <a:ea typeface="Calibri" panose="020F0502020204030204" pitchFamily="34" charset="0"/>
                          <a:cs typeface="Calibri" panose="020F0502020204030204" pitchFamily="34" charset="0"/>
                        </a:rPr>
                        <a:t>MPAI-MMM</a:t>
                      </a:r>
                      <a:endParaRPr lang="en-GB"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MPAI Metaverse Model </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62236206"/>
                  </a:ext>
                </a:extLst>
              </a:tr>
              <a:tr h="295394">
                <a:tc>
                  <a:txBody>
                    <a:bodyPr/>
                    <a:lstStyle/>
                    <a:p>
                      <a:pPr>
                        <a:lnSpc>
                          <a:spcPct val="115000"/>
                        </a:lnSpc>
                        <a:spcAft>
                          <a:spcPts val="800"/>
                        </a:spcAft>
                      </a:pPr>
                      <a:r>
                        <a:rPr lang="en-US" sz="2400" kern="100">
                          <a:effectLst/>
                          <a:latin typeface="Calibri" panose="020F0502020204030204" pitchFamily="34" charset="0"/>
                          <a:ea typeface="Calibri" panose="020F0502020204030204" pitchFamily="34" charset="0"/>
                          <a:cs typeface="Calibri" panose="020F0502020204030204" pitchFamily="34" charset="0"/>
                        </a:rPr>
                        <a:t>MPAI-NNW</a:t>
                      </a:r>
                      <a:endParaRPr lang="en-GB"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Neural Network Watermarking</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04299487"/>
                  </a:ext>
                </a:extLst>
              </a:tr>
              <a:tr h="295394">
                <a:tc>
                  <a:txBody>
                    <a:bodyPr/>
                    <a:lstStyle/>
                    <a:p>
                      <a:pPr>
                        <a:lnSpc>
                          <a:spcPct val="115000"/>
                        </a:lnSpc>
                        <a:spcAft>
                          <a:spcPts val="800"/>
                        </a:spcAft>
                      </a:pPr>
                      <a:r>
                        <a:rPr lang="en-GB" sz="2400" i="0" kern="100" dirty="0">
                          <a:effectLst/>
                          <a:latin typeface="Calibri" panose="020F0502020204030204" pitchFamily="34" charset="0"/>
                          <a:ea typeface="Calibri" panose="020F0502020204030204" pitchFamily="34" charset="0"/>
                          <a:cs typeface="Calibri" panose="020F0502020204030204" pitchFamily="34" charset="0"/>
                        </a:rPr>
                        <a:t>MPAI-SPG</a:t>
                      </a:r>
                    </a:p>
                  </a:txBody>
                  <a:tcPr marL="68580" marR="68580" marT="0" marB="0"/>
                </a:tc>
                <a:tc>
                  <a:txBody>
                    <a:bodyPr/>
                    <a:lstStyle/>
                    <a:p>
                      <a:pPr>
                        <a:lnSpc>
                          <a:spcPct val="115000"/>
                        </a:lnSpc>
                        <a:spcAft>
                          <a:spcPts val="800"/>
                        </a:spcAft>
                      </a:pPr>
                      <a:r>
                        <a:rPr lang="en-GB" sz="2400" i="0" kern="100" dirty="0">
                          <a:effectLst/>
                          <a:latin typeface="Calibri" panose="020F0502020204030204" pitchFamily="34" charset="0"/>
                          <a:ea typeface="Calibri" panose="020F0502020204030204" pitchFamily="34" charset="0"/>
                          <a:cs typeface="Calibri" panose="020F0502020204030204" pitchFamily="34" charset="0"/>
                        </a:rPr>
                        <a:t>Server-based Predictive multi-Player Gaming</a:t>
                      </a:r>
                    </a:p>
                  </a:txBody>
                  <a:tcPr marL="68580" marR="68580" marT="0" marB="0"/>
                </a:tc>
                <a:extLst>
                  <a:ext uri="{0D108BD9-81ED-4DB2-BD59-A6C34878D82A}">
                    <a16:rowId xmlns:a16="http://schemas.microsoft.com/office/drawing/2014/main" val="3161988918"/>
                  </a:ext>
                </a:extLst>
              </a:tr>
              <a:tr h="71494">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MPAI-TFA</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Data Types, Formats and Attributes</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93131722"/>
                  </a:ext>
                </a:extLst>
              </a:tr>
              <a:tr h="176023">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MPAI-XRV</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XR Venues</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8262743"/>
                  </a:ext>
                </a:extLst>
              </a:tr>
            </a:tbl>
          </a:graphicData>
        </a:graphic>
      </p:graphicFrame>
      <p:sp>
        <p:nvSpPr>
          <p:cNvPr id="4" name="Date Placeholder 3">
            <a:extLst>
              <a:ext uri="{FF2B5EF4-FFF2-40B4-BE49-F238E27FC236}">
                <a16:creationId xmlns:a16="http://schemas.microsoft.com/office/drawing/2014/main" id="{28E0C04D-B143-E877-5260-704E20C993DE}"/>
              </a:ext>
            </a:extLst>
          </p:cNvPr>
          <p:cNvSpPr>
            <a:spLocks noGrp="1"/>
          </p:cNvSpPr>
          <p:nvPr>
            <p:ph type="dt" sz="half" idx="10"/>
          </p:nvPr>
        </p:nvSpPr>
        <p:spPr/>
        <p:txBody>
          <a:bodyPr/>
          <a:lstStyle/>
          <a:p>
            <a:fld id="{3A5799BA-AC88-42FB-B8BE-FF1867FF2DFC}" type="datetime5">
              <a:rPr lang="en-US" smtClean="0"/>
              <a:t>8-Jan-25</a:t>
            </a:fld>
            <a:endParaRPr lang="en-US" dirty="0"/>
          </a:p>
        </p:txBody>
      </p:sp>
      <p:sp>
        <p:nvSpPr>
          <p:cNvPr id="5" name="Slide Number Placeholder 4">
            <a:extLst>
              <a:ext uri="{FF2B5EF4-FFF2-40B4-BE49-F238E27FC236}">
                <a16:creationId xmlns:a16="http://schemas.microsoft.com/office/drawing/2014/main" id="{30DA941B-8748-A5BE-BA55-C9441426DCE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9452492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5203B4B2-E246-4BFF-9F9B-D644B4636EFC}" vid="{4A2A47ED-04B3-410F-B640-45EEF4622E7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Template>
  <TotalTime>82</TotalTime>
  <Words>1702</Words>
  <Application>Microsoft Office PowerPoint</Application>
  <PresentationFormat>Widescreen</PresentationFormat>
  <Paragraphs>478</Paragraphs>
  <Slides>24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Calibri </vt:lpstr>
      <vt:lpstr>Century Gothic</vt:lpstr>
      <vt:lpstr>DejaVu Sans</vt:lpstr>
      <vt:lpstr>Times New Roman</vt:lpstr>
      <vt:lpstr>Wingdings</vt:lpstr>
      <vt:lpstr>Wingdings 3</vt:lpstr>
      <vt:lpstr>Filo</vt:lpstr>
      <vt:lpstr>Call for Technologies: Compression and Understanding of Industrial data</vt:lpstr>
      <vt:lpstr>About MPAI</vt:lpstr>
      <vt:lpstr>Who is MPAI</vt:lpstr>
      <vt:lpstr>Explainable standards</vt:lpstr>
      <vt:lpstr>Technical Specification: AI Framework (MPAI-AIF) V2.1</vt:lpstr>
      <vt:lpstr>Accessible &amp; timely available standards</vt:lpstr>
      <vt:lpstr>PowerPoint Presentation</vt:lpstr>
      <vt:lpstr>The results, so far</vt:lpstr>
      <vt:lpstr>Plans for new and extended standards</vt:lpstr>
      <vt:lpstr>About Company Performance Prediction</vt:lpstr>
      <vt:lpstr>Predicting a company’s future (version 1)</vt:lpstr>
      <vt:lpstr>Company Performance Prediction (CUI-CPP) V1.1</vt:lpstr>
      <vt:lpstr>Governance and Financial Descriptors and Risk Matrix in MPAI-CUI V1.1</vt:lpstr>
      <vt:lpstr>Predicting a company’s future (version 2)</vt:lpstr>
      <vt:lpstr>How can we do more?</vt:lpstr>
      <vt:lpstr>Company Performance Prediction (CUI-CPP) V2.0</vt:lpstr>
      <vt:lpstr>Assessment and Prediction (CUI-CAP) V2.0 AIM</vt:lpstr>
      <vt:lpstr>CUI-CPP V2.0 data/1</vt:lpstr>
      <vt:lpstr>CUI-CPP V2.0 data/2</vt:lpstr>
      <vt:lpstr>About the Call and Responses</vt:lpstr>
      <vt:lpstr>Call for Technologies Timeline</vt:lpstr>
      <vt:lpstr>How will the planned MPAI-UFV V1.0 Technical Specification be developed</vt:lpstr>
      <vt:lpstr>Response to the Call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Leonardo Chiariglione</dc:creator>
  <cp:lastModifiedBy>Leonardo Chiariglione</cp:lastModifiedBy>
  <cp:revision>4</cp:revision>
  <dcterms:created xsi:type="dcterms:W3CDTF">2024-12-26T09:12:40Z</dcterms:created>
  <dcterms:modified xsi:type="dcterms:W3CDTF">2025-01-08T15:57:51Z</dcterms:modified>
</cp:coreProperties>
</file>