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737" r:id="rId2"/>
    <p:sldId id="277" r:id="rId3"/>
    <p:sldId id="258" r:id="rId4"/>
    <p:sldId id="259" r:id="rId5"/>
    <p:sldId id="260" r:id="rId6"/>
    <p:sldId id="262" r:id="rId7"/>
    <p:sldId id="263" r:id="rId8"/>
    <p:sldId id="2525" r:id="rId9"/>
    <p:sldId id="3022" r:id="rId10"/>
    <p:sldId id="269" r:id="rId11"/>
    <p:sldId id="270" r:id="rId12"/>
    <p:sldId id="274" r:id="rId13"/>
    <p:sldId id="275" r:id="rId14"/>
    <p:sldId id="3019" r:id="rId15"/>
    <p:sldId id="104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4BED-0306-421B-96EC-473715794E1B}" type="datetimeFigureOut">
              <a:rPr lang="it-IT" smtClean="0"/>
              <a:t>21/01/2025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A9E7-FEC4-44CE-996C-D46F21CEDD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9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B0075-2A6E-A24D-9AD7-F29BB2C6DD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79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49372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341522"/>
            <a:ext cx="8915399" cy="1126283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Immagine 10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2BF849D0-0CC3-4E7E-B491-799673715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DD7281-BA65-C815-B63F-B9461D75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951C460-57E7-4052-ABB4-B393537290A7}" type="datetime5">
              <a:rPr lang="en-US" smtClean="0"/>
              <a:t>21-Jan-25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BD818-05FF-E809-A56A-9BFE9642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88B21B-2ED2-3011-B94B-6A16278993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609600"/>
            <a:ext cx="97331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0748" y="3505199"/>
            <a:ext cx="9300818" cy="73880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748" y="4354046"/>
            <a:ext cx="999386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5AF7-2DB1-C525-5302-EE093961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F2698A19-3A0C-4FF0-8F5D-8FF2A6FD9EB0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880FBD-92F8-43AD-7519-CF13DB7A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42B0-734B-2EE6-B175-9C0531DA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541B4A-DE86-1C3A-73A6-BB92297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CF55854-50AA-490B-B242-8CAF9C8EE651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5D310C-E8CC-8CEC-83E5-795AC3F7C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FF05E-40C8-CAA7-D447-B4D5D51C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FED30D-5657-6895-4A33-24411DF3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5ED10BBF-BACC-4522-8E66-8C02D9463D11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12BA79-2EFC-E6F7-0A87-EEB9B83BC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144B0-A96A-233A-E6E5-9C09C769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B9F27B-9742-FCEE-5730-40649A77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14E1761-4829-4AAD-8462-8613D5A31EFB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21568F-38DC-549E-10EC-4F5A5662F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5C274B-91A4-26F3-1E21-34526FA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026" y="1904999"/>
            <a:ext cx="10202586" cy="4505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A3E0-0B48-5F29-02AF-53334B0F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3A5799BA-AC88-42FB-B8BE-FF1867FF2DFC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D5051F-15C0-0841-873F-A0D3C6BA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2FC7-F22B-96F5-EC36-56C5EBE7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30" y="2058750"/>
            <a:ext cx="10023681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0930" y="3530129"/>
            <a:ext cx="1002368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magine 7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7A04E972-9E8C-40D1-AA2C-8CE104ECB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7B8BD-BA7D-530B-E22F-BF55F397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12 Mar 2024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F1F6D4-44A5-391B-7C2A-7970C4D5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FD8F4D-B546-2BCE-4A26-4BB609F19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904" y="1905000"/>
            <a:ext cx="5059017" cy="45534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123689" cy="455342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519CDC-64D5-ABEB-1200-CE25011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062A16E3-455F-40B0-92E8-BFF9BA927C0E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F3881-7571-E3CF-2215-28CE8F5BF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D74A9-6810-E53E-C8D0-57088D11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8AB7-A84C-7ABD-F461-F14E66A0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42AC49D9-311B-4A4C-B975-9A6E535768C4}" type="datetime5">
              <a:rPr lang="en-US" smtClean="0"/>
              <a:t>21-Jan-25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44A8F-CAD8-E81A-067A-0207B4DA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724CCE-4313-E005-0BC2-B2294F059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5A6E06-37F6-D535-3094-29ADD174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6C0CBBC7-A28A-46CD-96D7-477DC46FC735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EBDEA2-8DA6-0CCD-FFD3-C59EFFF7D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1B8AEF-30D7-2CD2-ECD7-5282FF66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74" y="446088"/>
            <a:ext cx="465323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601234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1174" y="1598612"/>
            <a:ext cx="4653237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F1EC8C-ED91-B04B-DE0B-91669DD6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17A02B1-549B-4A53-AA3E-14B434CF5894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033DCC-D158-DF90-2102-81BCC528D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9B9B94-6CA0-3898-F01C-F773DF1E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22" y="4800600"/>
            <a:ext cx="1015289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1722" y="634965"/>
            <a:ext cx="1015289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8A7FA9-50BD-90AF-F2CB-4DF6DDA8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81B5C6CB-826C-4A6E-9063-71B498FB7552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1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95CB02-C7B9-847A-6A1A-EB842C058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4F139-00A7-1F3A-7F9C-53B6188E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2" y="609600"/>
            <a:ext cx="10033620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1418" y="4354046"/>
            <a:ext cx="10103194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37F5-CB7C-FA71-4C84-CD69AD01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1A69883-3336-413A-A9ED-E293EE46FEAE}" type="datetime5">
              <a:rPr lang="en-US" smtClean="0"/>
              <a:t>21-Jan-25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311AB8-2A91-B430-3773-F9C2C1ACE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BBFC4-EA5D-045D-75BC-050BD104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1532" y="1905000"/>
            <a:ext cx="10183080" cy="455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2EA3A01-28AF-46A8-4B4D-9289BC33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" y="6544128"/>
            <a:ext cx="1048971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E6297D0-C7A1-4675-B3F7-BFB22ED21CCC}" type="datetime5">
              <a:rPr lang="en-US" smtClean="0"/>
              <a:pPr/>
              <a:t>21-Jan-25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2E4ABF2-7922-BFF1-00BA-322F4F46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452" y="6458428"/>
            <a:ext cx="779767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5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2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0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thank-you-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DD9683-F3EE-3667-93AF-71498E7D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70" y="2694600"/>
            <a:ext cx="10711070" cy="1468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700" dirty="0"/>
              <a:t>MPAI Context-based Audio Enhancement (MPAI-CAE) </a:t>
            </a:r>
            <a:br>
              <a:rPr lang="en-GB" sz="2700" dirty="0"/>
            </a:br>
            <a:r>
              <a:rPr lang="en-US" dirty="0"/>
              <a:t>Six Degrees of Freedom (CAE-6DF) Audio For XR</a:t>
            </a:r>
            <a:br>
              <a:rPr lang="en-US" dirty="0"/>
            </a:br>
            <a:endParaRPr lang="en-GB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2B45A-CE5D-D5F4-FD52-EC2C1BB91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4262" y="5520020"/>
            <a:ext cx="8104686" cy="1337980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2400" dirty="0"/>
              <a:t>Prof. Marina Bosi</a:t>
            </a:r>
          </a:p>
          <a:p>
            <a:pPr algn="ctr"/>
            <a:r>
              <a:rPr lang="en-GB" sz="2400" dirty="0"/>
              <a:t>MPAI Founding Director and MPAI-CAE Chair </a:t>
            </a:r>
          </a:p>
          <a:p>
            <a:pPr algn="ctr"/>
            <a:r>
              <a:rPr lang="en-GB" i="1" dirty="0"/>
              <a:t>CCRMA, Stanford University </a:t>
            </a:r>
          </a:p>
        </p:txBody>
      </p:sp>
      <p:pic>
        <p:nvPicPr>
          <p:cNvPr id="3" name="Picture 2" descr="A person smiling with a white background&#10;&#10;Description automatically generated">
            <a:extLst>
              <a:ext uri="{FF2B5EF4-FFF2-40B4-BE49-F238E27FC236}">
                <a16:creationId xmlns:a16="http://schemas.microsoft.com/office/drawing/2014/main" id="{ABDB4FA5-C494-8318-147F-D4734C89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96" y="3671241"/>
            <a:ext cx="1610818" cy="1691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C01BF-D1B8-4F3D-4EFE-13A3B6F590AE}"/>
              </a:ext>
            </a:extLst>
          </p:cNvPr>
          <p:cNvSpPr txBox="1"/>
          <p:nvPr/>
        </p:nvSpPr>
        <p:spPr>
          <a:xfrm>
            <a:off x="436207" y="636213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LASIGGRAPH-Emerging AI Standards for XR </a:t>
            </a:r>
          </a:p>
        </p:txBody>
      </p:sp>
    </p:spTree>
    <p:extLst>
      <p:ext uri="{BB962C8B-B14F-4D97-AF65-F5344CB8AC3E}">
        <p14:creationId xmlns:p14="http://schemas.microsoft.com/office/powerpoint/2010/main" val="224704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CAE-6DF Technical Specifications </a:t>
            </a:r>
            <a:r>
              <a:rPr b="1" dirty="0"/>
              <a:t>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1. Object-based:</a:t>
            </a:r>
          </a:p>
          <a:p>
            <a:pPr>
              <a:buFontTx/>
              <a:buChar char="-"/>
            </a:pPr>
            <a:r>
              <a:rPr lang="en-US" dirty="0"/>
              <a:t>Audio Objects and metadata for perceptual representation</a:t>
            </a:r>
          </a:p>
          <a:p>
            <a:pPr>
              <a:buFontTx/>
              <a:buChar char="-"/>
            </a:pPr>
            <a:r>
              <a:rPr lang="en-US" dirty="0"/>
              <a:t>Allows for creative and flexible audio experiences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</a:t>
            </a:r>
            <a:r>
              <a:rPr lang="tr-TR" b="1" dirty="0"/>
              <a:t>. </a:t>
            </a:r>
            <a:r>
              <a:rPr b="1" dirty="0"/>
              <a:t>Scene-based:</a:t>
            </a:r>
          </a:p>
          <a:p>
            <a:pPr>
              <a:buFontTx/>
              <a:buChar char="-"/>
            </a:pPr>
            <a:r>
              <a:rPr dirty="0"/>
              <a:t>Accurate reconstruction of the audio scene</a:t>
            </a:r>
            <a:endParaRPr lang="tr-TR" dirty="0"/>
          </a:p>
          <a:p>
            <a:pPr>
              <a:buFontTx/>
              <a:buChar char="-"/>
            </a:pPr>
            <a:r>
              <a:rPr dirty="0"/>
              <a:t>High degree of correspondence to the original acoustic environment</a:t>
            </a:r>
            <a:endParaRPr lang="tr-T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tr-TR" b="1" dirty="0"/>
              <a:t>3. </a:t>
            </a:r>
            <a:r>
              <a:rPr b="1" dirty="0"/>
              <a:t>Hybrid:</a:t>
            </a:r>
          </a:p>
          <a:p>
            <a:pPr>
              <a:buFontTx/>
              <a:buChar char="-"/>
            </a:pPr>
            <a:r>
              <a:rPr dirty="0"/>
              <a:t>Combination of scene-based and object-based content</a:t>
            </a:r>
            <a:endParaRPr lang="tr-TR" dirty="0"/>
          </a:p>
          <a:p>
            <a:pPr>
              <a:buFontTx/>
              <a:buChar char="-"/>
            </a:pPr>
            <a:r>
              <a:rPr dirty="0"/>
              <a:t>Enhances the richness and depth of the audio experience</a:t>
            </a:r>
          </a:p>
        </p:txBody>
      </p:sp>
    </p:spTree>
    <p:extLst>
      <p:ext uri="{BB962C8B-B14F-4D97-AF65-F5344CB8AC3E}">
        <p14:creationId xmlns:p14="http://schemas.microsoft.com/office/powerpoint/2010/main" val="174365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Rendering</a:t>
            </a:r>
            <a:r>
              <a:rPr b="1" dirty="0"/>
              <a:t> Modalities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3" y="1600203"/>
            <a:ext cx="657253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b="1" dirty="0"/>
              <a:t>Loudspeaker-based:</a:t>
            </a:r>
          </a:p>
          <a:p>
            <a:pPr>
              <a:buFontTx/>
              <a:buChar char="-"/>
            </a:pPr>
            <a:r>
              <a:rPr dirty="0"/>
              <a:t>Content delivered through </a:t>
            </a:r>
            <a:r>
              <a:rPr lang="tr-TR" dirty="0"/>
              <a:t>(</a:t>
            </a:r>
            <a:r>
              <a:rPr i="1" dirty="0"/>
              <a:t>at least two</a:t>
            </a:r>
            <a:r>
              <a:rPr lang="tr-TR" i="1" dirty="0"/>
              <a:t> but </a:t>
            </a:r>
            <a:r>
              <a:rPr lang="tr-TR" i="1" dirty="0" err="1"/>
              <a:t>potentially</a:t>
            </a:r>
            <a:r>
              <a:rPr lang="tr-TR" i="1" dirty="0"/>
              <a:t> </a:t>
            </a:r>
            <a:r>
              <a:rPr lang="tr-TR" i="1" dirty="0" err="1"/>
              <a:t>more</a:t>
            </a:r>
            <a:r>
              <a:rPr lang="tr-TR" i="1" dirty="0"/>
              <a:t>)</a:t>
            </a:r>
            <a:r>
              <a:rPr i="1" dirty="0"/>
              <a:t> </a:t>
            </a:r>
            <a:r>
              <a:rPr dirty="0"/>
              <a:t>loudspeakers</a:t>
            </a:r>
            <a:endParaRPr lang="tr-TR" dirty="0"/>
          </a:p>
          <a:p>
            <a:pPr>
              <a:buFontTx/>
              <a:buChar char="-"/>
            </a:pPr>
            <a:r>
              <a:rPr dirty="0"/>
              <a:t>Provides a room-filling audio experience</a:t>
            </a:r>
            <a:endParaRPr lang="tr-T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b="1" dirty="0"/>
              <a:t>Headphone-based:</a:t>
            </a:r>
          </a:p>
          <a:p>
            <a:pPr>
              <a:buFontTx/>
              <a:buChar char="-"/>
            </a:pPr>
            <a:r>
              <a:rPr dirty="0"/>
              <a:t>Content delivered through headphones</a:t>
            </a:r>
            <a:endParaRPr lang="tr-TR" dirty="0"/>
          </a:p>
          <a:p>
            <a:pPr>
              <a:buFontTx/>
              <a:buChar char="-"/>
            </a:pPr>
            <a:r>
              <a:rPr dirty="0"/>
              <a:t>Ensures immersive audio experience without external disturbances</a:t>
            </a:r>
          </a:p>
        </p:txBody>
      </p:sp>
      <p:pic>
        <p:nvPicPr>
          <p:cNvPr id="9" name="Picture 8" descr="A white headphones on a black background&#10;&#10;Description automatically generated">
            <a:extLst>
              <a:ext uri="{FF2B5EF4-FFF2-40B4-BE49-F238E27FC236}">
                <a16:creationId xmlns:a16="http://schemas.microsoft.com/office/drawing/2014/main" id="{126EDF54-809F-C42F-56BB-DECFF9A7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83" y="3863181"/>
            <a:ext cx="1749118" cy="1599156"/>
          </a:xfrm>
          <a:prstGeom prst="rect">
            <a:avLst/>
          </a:prstGeom>
        </p:spPr>
      </p:pic>
      <p:pic>
        <p:nvPicPr>
          <p:cNvPr id="11" name="Picture 10" descr="A close up of a speaker&#10;&#10;Description automatically generated">
            <a:extLst>
              <a:ext uri="{FF2B5EF4-FFF2-40B4-BE49-F238E27FC236}">
                <a16:creationId xmlns:a16="http://schemas.microsoft.com/office/drawing/2014/main" id="{254C46A7-BF45-FE12-CDA0-450E7FF9E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48222" y="1672392"/>
            <a:ext cx="1268094" cy="1756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Latency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b="1" dirty="0"/>
              <a:t>Ideal Range</a:t>
            </a:r>
            <a:r>
              <a:rPr lang="tr-TR" b="1" dirty="0"/>
              <a:t> of </a:t>
            </a:r>
            <a:r>
              <a:rPr lang="tr-TR" b="1" dirty="0" err="1"/>
              <a:t>Latency</a:t>
            </a:r>
            <a:r>
              <a:rPr b="1" dirty="0"/>
              <a:t>:</a:t>
            </a:r>
            <a:r>
              <a:rPr lang="tr-TR" b="1" dirty="0"/>
              <a:t> </a:t>
            </a:r>
          </a:p>
          <a:p>
            <a:pPr marL="0" indent="0">
              <a:buNone/>
            </a:pPr>
            <a:r>
              <a:rPr dirty="0"/>
              <a:t>20 </a:t>
            </a:r>
            <a:r>
              <a:rPr dirty="0" err="1"/>
              <a:t>ms</a:t>
            </a:r>
            <a:r>
              <a:rPr dirty="0"/>
              <a:t> </a:t>
            </a:r>
            <a:r>
              <a:rPr lang="en-US" dirty="0"/>
              <a:t>(up </a:t>
            </a:r>
            <a:r>
              <a:rPr dirty="0"/>
              <a:t>to 50 </a:t>
            </a:r>
            <a:r>
              <a:rPr dirty="0" err="1"/>
              <a:t>ms</a:t>
            </a:r>
            <a:r>
              <a:rPr lang="en-US" dirty="0"/>
              <a:t>)</a:t>
            </a:r>
            <a:r>
              <a:rPr lang="tr-TR" dirty="0"/>
              <a:t> from movement to rendering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tr-TR" b="1" dirty="0"/>
              <a:t>The technology </a:t>
            </a:r>
            <a:r>
              <a:rPr lang="en-US" b="1" dirty="0"/>
              <a:t>shall</a:t>
            </a:r>
            <a:r>
              <a:rPr lang="tr-TR" b="1" dirty="0"/>
              <a:t>…</a:t>
            </a:r>
          </a:p>
          <a:p>
            <a:pPr>
              <a:buFontTx/>
              <a:buChar char="-"/>
            </a:pPr>
            <a:r>
              <a:rPr lang="en-US" dirty="0"/>
              <a:t>Ensure high responsiveness to user movements</a:t>
            </a:r>
          </a:p>
          <a:p>
            <a:pPr>
              <a:buFontTx/>
              <a:buChar char="-"/>
            </a:pPr>
            <a:r>
              <a:rPr dirty="0" err="1"/>
              <a:t>Minimi</a:t>
            </a:r>
            <a:r>
              <a:rPr lang="tr-TR" dirty="0"/>
              <a:t>ze</a:t>
            </a:r>
            <a:r>
              <a:rPr dirty="0"/>
              <a:t> delay to enhance the immersive 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- MPAI-CAE 6DF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Provide</a:t>
            </a:r>
            <a:r>
              <a:rPr dirty="0"/>
              <a:t> full auditory</a:t>
            </a:r>
            <a:r>
              <a:rPr lang="tr-TR" dirty="0"/>
              <a:t> </a:t>
            </a:r>
            <a:r>
              <a:rPr dirty="0"/>
              <a:t>immersion</a:t>
            </a:r>
            <a:r>
              <a:rPr lang="en-US" dirty="0"/>
              <a:t> for XR Venues</a:t>
            </a:r>
            <a:endParaRPr lang="tr-TR" dirty="0"/>
          </a:p>
          <a:p>
            <a:r>
              <a:rPr lang="tr-TR" dirty="0"/>
              <a:t>Be compatible with immersive visual content</a:t>
            </a:r>
            <a:r>
              <a:rPr lang="en-US" dirty="0"/>
              <a:t> </a:t>
            </a:r>
            <a:r>
              <a:rPr lang="tr-TR" dirty="0"/>
              <a:t>and state-of-the-art VR systems and controllers</a:t>
            </a:r>
            <a:endParaRPr dirty="0"/>
          </a:p>
          <a:p>
            <a:r>
              <a:rPr lang="tr-TR" dirty="0"/>
              <a:t>Provide both loudspeaker and headphone-based rendering capabilities</a:t>
            </a:r>
          </a:p>
          <a:p>
            <a:r>
              <a:rPr lang="tr-TR" dirty="0" err="1"/>
              <a:t>Provide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latency</a:t>
            </a:r>
            <a:r>
              <a:rPr lang="tr-TR" dirty="0"/>
              <a:t> (20-50 </a:t>
            </a:r>
            <a:r>
              <a:rPr lang="tr-TR" dirty="0" err="1"/>
              <a:t>ms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be </a:t>
            </a:r>
            <a:r>
              <a:rPr lang="tr-TR" dirty="0" err="1"/>
              <a:t>highly</a:t>
            </a:r>
            <a:r>
              <a:rPr lang="tr-TR" dirty="0"/>
              <a:t> </a:t>
            </a:r>
            <a:r>
              <a:rPr lang="tr-TR" dirty="0" err="1"/>
              <a:t>responsive</a:t>
            </a:r>
            <a:endParaRPr lang="tr-T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3D94294-2263-4D37-9D83-BE7021D98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346" r="25641" b="192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2D23ED-64D6-4CF1-B850-4DA9FB66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Marina Bosi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CE3EA-35C7-4EE4-A58C-A437D3F74695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3" tooltip="http://www.pngall.com/thank-you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74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3E11168-B8CD-4624-B5F7-97A5523B11C8}"/>
              </a:ext>
            </a:extLst>
          </p:cNvPr>
          <p:cNvSpPr txBox="1"/>
          <p:nvPr/>
        </p:nvSpPr>
        <p:spPr>
          <a:xfrm>
            <a:off x="3358535" y="4704450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https://www.mpai.community/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0D7FB-30FD-4D6E-836B-CDC7031BCF9F}"/>
              </a:ext>
            </a:extLst>
          </p:cNvPr>
          <p:cNvSpPr txBox="1"/>
          <p:nvPr/>
        </p:nvSpPr>
        <p:spPr>
          <a:xfrm>
            <a:off x="3978111" y="612448"/>
            <a:ext cx="755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Join the fun, build the future!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2693EC-3E44-40D9-8B9D-307CC71DD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88" y="1472996"/>
            <a:ext cx="7746709" cy="3253617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5E3D459-C3B6-4A7D-B1FD-106C8B00F4CA}"/>
              </a:ext>
            </a:extLst>
          </p:cNvPr>
          <p:cNvSpPr txBox="1">
            <a:spLocks/>
          </p:cNvSpPr>
          <p:nvPr/>
        </p:nvSpPr>
        <p:spPr>
          <a:xfrm>
            <a:off x="10360152" y="6506104"/>
            <a:ext cx="6245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D064-ADDD-63EF-0202-9DDAA41D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CAE-6DF Concept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41F205-0E8B-54E2-42FD-0659FEF3E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85" y="1417638"/>
            <a:ext cx="6785430" cy="3001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4D4466-ED80-A156-3455-20553C99E7B0}"/>
              </a:ext>
            </a:extLst>
          </p:cNvPr>
          <p:cNvSpPr txBox="1"/>
          <p:nvPr/>
        </p:nvSpPr>
        <p:spPr>
          <a:xfrm>
            <a:off x="2051959" y="4894747"/>
            <a:ext cx="808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Aptos" panose="020B0004020202020204" pitchFamily="34" charset="0"/>
              </a:rPr>
              <a:t>The </a:t>
            </a:r>
            <a:r>
              <a:rPr lang="en-GB" i="1" dirty="0">
                <a:latin typeface="Aptos" panose="020B0004020202020204" pitchFamily="34" charset="0"/>
              </a:rPr>
              <a:t>audio scenes </a:t>
            </a:r>
            <a:r>
              <a:rPr lang="en-GB" dirty="0">
                <a:latin typeface="Aptos" panose="020B0004020202020204" pitchFamily="34" charset="0"/>
              </a:rPr>
              <a:t>captured in an </a:t>
            </a:r>
            <a:r>
              <a:rPr lang="en-GB" i="1" dirty="0">
                <a:latin typeface="Aptos" panose="020B0004020202020204" pitchFamily="34" charset="0"/>
              </a:rPr>
              <a:t>audio space </a:t>
            </a:r>
            <a:r>
              <a:rPr lang="en-GB" dirty="0">
                <a:latin typeface="Aptos" panose="020B0004020202020204" pitchFamily="34" charset="0"/>
              </a:rPr>
              <a:t>(e.g., a concert hall, theatre, church) or </a:t>
            </a:r>
            <a:r>
              <a:rPr lang="en-GB" i="1" dirty="0">
                <a:latin typeface="Aptos" panose="020B0004020202020204" pitchFamily="34" charset="0"/>
              </a:rPr>
              <a:t>audio objects </a:t>
            </a:r>
            <a:r>
              <a:rPr lang="en-GB" dirty="0">
                <a:latin typeface="Aptos" panose="020B0004020202020204" pitchFamily="34" charset="0"/>
              </a:rPr>
              <a:t>with specific </a:t>
            </a:r>
            <a:r>
              <a:rPr lang="en-GB" i="1" dirty="0">
                <a:latin typeface="Aptos" panose="020B0004020202020204" pitchFamily="34" charset="0"/>
              </a:rPr>
              <a:t>spatial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i="1" dirty="0">
                <a:latin typeface="Aptos" panose="020B0004020202020204" pitchFamily="34" charset="0"/>
              </a:rPr>
              <a:t>acoustical attributes </a:t>
            </a:r>
            <a:r>
              <a:rPr lang="en-GB" dirty="0">
                <a:latin typeface="Aptos" panose="020B0004020202020204" pitchFamily="34" charset="0"/>
              </a:rPr>
              <a:t>are converted to </a:t>
            </a:r>
            <a:r>
              <a:rPr lang="en-GB" b="1" dirty="0">
                <a:latin typeface="Aptos" panose="020B0004020202020204" pitchFamily="34" charset="0"/>
              </a:rPr>
              <a:t>CAE-6DF Audio Scenes </a:t>
            </a:r>
            <a:r>
              <a:rPr lang="en-GB" dirty="0">
                <a:latin typeface="Aptos" panose="020B0004020202020204" pitchFamily="34" charset="0"/>
              </a:rPr>
              <a:t>in </a:t>
            </a:r>
            <a:r>
              <a:rPr lang="en-GB" b="1" dirty="0">
                <a:latin typeface="Aptos" panose="020B0004020202020204" pitchFamily="34" charset="0"/>
              </a:rPr>
              <a:t>CAE-6DF Audio Space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latin typeface="Aptos" panose="020B0004020202020204" pitchFamily="34" charset="0"/>
              </a:rPr>
              <a:t>CAE-6DF Audio Scenes</a:t>
            </a:r>
            <a:r>
              <a:rPr lang="en-GB" dirty="0">
                <a:latin typeface="Aptos" panose="020B0004020202020204" pitchFamily="34" charset="0"/>
              </a:rPr>
              <a:t> in </a:t>
            </a:r>
            <a:r>
              <a:rPr lang="en-GB" b="1" dirty="0">
                <a:latin typeface="Aptos" panose="020B0004020202020204" pitchFamily="34" charset="0"/>
              </a:rPr>
              <a:t>CAE-6DF Audio Space </a:t>
            </a:r>
            <a:r>
              <a:rPr lang="en-GB" dirty="0">
                <a:latin typeface="Aptos" panose="020B0004020202020204" pitchFamily="34" charset="0"/>
              </a:rPr>
              <a:t>are rendered in </a:t>
            </a:r>
            <a:r>
              <a:rPr lang="en-GB" i="1" dirty="0">
                <a:latin typeface="Aptos" panose="020B0004020202020204" pitchFamily="34" charset="0"/>
              </a:rPr>
              <a:t>a rendering audio space </a:t>
            </a:r>
            <a:r>
              <a:rPr lang="en-GB" dirty="0">
                <a:latin typeface="Aptos" panose="020B0004020202020204" pitchFamily="34" charset="0"/>
              </a:rPr>
              <a:t>(e.g., a user’s living room) and interact with </a:t>
            </a:r>
            <a:r>
              <a:rPr lang="en-GB" i="1" dirty="0">
                <a:latin typeface="Aptos" panose="020B0004020202020204" pitchFamily="34" charset="0"/>
              </a:rPr>
              <a:t>the end user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5B9B3-DFA2-D74C-E741-11DE2C272710}"/>
              </a:ext>
            </a:extLst>
          </p:cNvPr>
          <p:cNvCxnSpPr/>
          <p:nvPr/>
        </p:nvCxnSpPr>
        <p:spPr>
          <a:xfrm flipH="1">
            <a:off x="6503437" y="2304661"/>
            <a:ext cx="1922106" cy="4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DB3DFF-8B23-C4D1-FE13-5A2A8A6E7B11}"/>
              </a:ext>
            </a:extLst>
          </p:cNvPr>
          <p:cNvCxnSpPr/>
          <p:nvPr/>
        </p:nvCxnSpPr>
        <p:spPr>
          <a:xfrm flipH="1" flipV="1">
            <a:off x="7193902" y="2155371"/>
            <a:ext cx="1408922" cy="531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B1D18B-B84A-FE54-DC8B-EFAE2367747D}"/>
              </a:ext>
            </a:extLst>
          </p:cNvPr>
          <p:cNvCxnSpPr/>
          <p:nvPr/>
        </p:nvCxnSpPr>
        <p:spPr>
          <a:xfrm flipH="1">
            <a:off x="7193902" y="2052735"/>
            <a:ext cx="1231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B36A72-50D9-524F-4B67-2D0144A415BF}"/>
              </a:ext>
            </a:extLst>
          </p:cNvPr>
          <p:cNvCxnSpPr/>
          <p:nvPr/>
        </p:nvCxnSpPr>
        <p:spPr>
          <a:xfrm flipH="1">
            <a:off x="6503437" y="2780522"/>
            <a:ext cx="2099387" cy="139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91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Scope of CAE-6DF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b="1" dirty="0"/>
              <a:t>Goal:</a:t>
            </a:r>
            <a:r>
              <a:rPr lang="tr-TR" b="1" dirty="0"/>
              <a:t> </a:t>
            </a:r>
          </a:p>
          <a:p>
            <a:pPr lvl="1"/>
            <a:r>
              <a:rPr lang="en-US" dirty="0"/>
              <a:t>To d</a:t>
            </a:r>
            <a:r>
              <a:rPr dirty="0"/>
              <a:t>evelop Technical Specifications</a:t>
            </a:r>
            <a:r>
              <a:rPr lang="en-US" dirty="0"/>
              <a:t> (CAE-6DF TS)</a:t>
            </a:r>
            <a:r>
              <a:rPr dirty="0"/>
              <a:t> for immersive audio </a:t>
            </a:r>
            <a:r>
              <a:rPr lang="tr-TR" dirty="0"/>
              <a:t>that </a:t>
            </a:r>
            <a:r>
              <a:rPr lang="en-US" dirty="0"/>
              <a:t>shall</a:t>
            </a:r>
            <a:r>
              <a:rPr lang="tr-TR" dirty="0"/>
              <a:t> e</a:t>
            </a:r>
            <a:r>
              <a:rPr dirty="0" err="1"/>
              <a:t>nable</a:t>
            </a:r>
            <a:r>
              <a:rPr b="1" dirty="0"/>
              <a:t> realistic auditory experiences in </a:t>
            </a:r>
            <a:r>
              <a:rPr lang="en-US" b="1" dirty="0"/>
              <a:t>real/</a:t>
            </a:r>
            <a:r>
              <a:rPr b="1" dirty="0"/>
              <a:t>virtual environments</a:t>
            </a:r>
            <a:r>
              <a:rPr lang="en-US" b="1" dirty="0"/>
              <a:t>, </a:t>
            </a:r>
            <a:r>
              <a:rPr lang="tr-TR" b="1" dirty="0"/>
              <a:t>respond</a:t>
            </a:r>
            <a:r>
              <a:rPr lang="en-US" b="1" dirty="0" err="1"/>
              <a:t>ing</a:t>
            </a:r>
            <a:r>
              <a:rPr lang="tr-TR" b="1" dirty="0"/>
              <a:t> to locomotive/translational motion of </a:t>
            </a:r>
            <a:r>
              <a:rPr lang="en-US" b="1" dirty="0"/>
              <a:t>sources and </a:t>
            </a:r>
            <a:r>
              <a:rPr lang="tr-TR" b="1" dirty="0"/>
              <a:t>users</a:t>
            </a:r>
          </a:p>
          <a:p>
            <a:pPr marL="457200" lvl="1" indent="0">
              <a:buNone/>
            </a:pPr>
            <a:endParaRPr b="1" dirty="0"/>
          </a:p>
          <a:p>
            <a:r>
              <a:rPr b="1" dirty="0"/>
              <a:t>Key Aspects:</a:t>
            </a:r>
            <a:endParaRPr lang="tr-TR" b="1" dirty="0"/>
          </a:p>
          <a:p>
            <a:pPr lvl="1"/>
            <a:r>
              <a:rPr dirty="0"/>
              <a:t>Representation of both static and dynamic </a:t>
            </a:r>
            <a:r>
              <a:rPr lang="tr-TR" dirty="0"/>
              <a:t>(i.e.</a:t>
            </a:r>
            <a:r>
              <a:rPr lang="en-US" dirty="0"/>
              <a:t>,</a:t>
            </a:r>
            <a:r>
              <a:rPr lang="tr-TR" dirty="0"/>
              <a:t> moving) </a:t>
            </a:r>
            <a:r>
              <a:rPr dirty="0"/>
              <a:t>audio entities</a:t>
            </a:r>
            <a:endParaRPr lang="tr-TR" dirty="0"/>
          </a:p>
          <a:p>
            <a:pPr lvl="1"/>
            <a:r>
              <a:rPr lang="tr-TR" dirty="0" err="1"/>
              <a:t>Provisions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i</a:t>
            </a:r>
            <a:r>
              <a:rPr dirty="0" err="1"/>
              <a:t>ntegration</a:t>
            </a:r>
            <a:r>
              <a:rPr dirty="0"/>
              <a:t> with visual elements</a:t>
            </a:r>
            <a:r>
              <a:rPr lang="tr-TR" dirty="0"/>
              <a:t> (e.g.</a:t>
            </a:r>
            <a:r>
              <a:rPr lang="en-US" dirty="0"/>
              <a:t>,</a:t>
            </a:r>
            <a:r>
              <a:rPr lang="tr-TR" dirty="0"/>
              <a:t> volumetric visual content)</a:t>
            </a:r>
            <a:r>
              <a:rPr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support</a:t>
            </a:r>
            <a:r>
              <a:rPr dirty="0"/>
              <a:t> </a:t>
            </a:r>
            <a:r>
              <a:rPr lang="tr-TR" dirty="0" err="1"/>
              <a:t>audiovisual</a:t>
            </a:r>
            <a:r>
              <a:rPr dirty="0"/>
              <a:t> immersion</a:t>
            </a:r>
            <a:endParaRPr lang="tr-TR" dirty="0"/>
          </a:p>
          <a:p>
            <a:pPr lvl="1"/>
            <a:r>
              <a:rPr lang="en-US" dirty="0"/>
              <a:t>L</a:t>
            </a:r>
            <a:r>
              <a:rPr dirty="0"/>
              <a:t>ow latency and high responsiveness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Use Cases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/>
              <a:t>Immersive </a:t>
            </a:r>
            <a:r>
              <a:rPr lang="tr-TR" dirty="0"/>
              <a:t>Content</a:t>
            </a:r>
            <a:endParaRPr dirty="0"/>
          </a:p>
          <a:p>
            <a:pPr lvl="1"/>
            <a:r>
              <a:rPr lang="en-US" dirty="0"/>
              <a:t>Enhances the sense of </a:t>
            </a:r>
            <a:r>
              <a:rPr lang="en-US" b="1" dirty="0"/>
              <a:t>presence</a:t>
            </a:r>
            <a:r>
              <a:rPr lang="en-US" dirty="0"/>
              <a:t> and </a:t>
            </a:r>
            <a:r>
              <a:rPr lang="en-US" b="1" dirty="0"/>
              <a:t>realism</a:t>
            </a:r>
          </a:p>
          <a:p>
            <a:pPr lvl="1"/>
            <a:r>
              <a:rPr lang="en-US" dirty="0"/>
              <a:t>Allow users to interact naturally within the virtual environment</a:t>
            </a:r>
          </a:p>
          <a:p>
            <a:pPr lvl="1"/>
            <a:r>
              <a:rPr lang="en-US" dirty="0"/>
              <a:t>Diverse applications in, for example, </a:t>
            </a:r>
            <a:r>
              <a:rPr lang="en-US" b="1" dirty="0"/>
              <a:t>entertainment</a:t>
            </a:r>
            <a:r>
              <a:rPr lang="en-US" dirty="0"/>
              <a:t> and </a:t>
            </a:r>
            <a:r>
              <a:rPr lang="en-US" b="1" dirty="0"/>
              <a:t>education:</a:t>
            </a:r>
            <a:endParaRPr b="1" dirty="0"/>
          </a:p>
          <a:p>
            <a:pPr lvl="2"/>
            <a:r>
              <a:rPr dirty="0"/>
              <a:t>Examples</a:t>
            </a:r>
            <a:r>
              <a:rPr lang="tr-TR" dirty="0"/>
              <a:t>: </a:t>
            </a:r>
            <a:r>
              <a:rPr dirty="0"/>
              <a:t>concerts, radio dramas, lectures,</a:t>
            </a:r>
            <a:r>
              <a:rPr lang="tr-TR" dirty="0"/>
              <a:t> opera/</a:t>
            </a:r>
            <a:r>
              <a:rPr dirty="0"/>
              <a:t>theatre</a:t>
            </a:r>
            <a:r>
              <a:rPr lang="tr-TR" dirty="0"/>
              <a:t>/</a:t>
            </a:r>
            <a:r>
              <a:rPr lang="tr-TR" dirty="0" err="1"/>
              <a:t>dance</a:t>
            </a:r>
            <a:r>
              <a:rPr dirty="0"/>
              <a:t> performances</a:t>
            </a:r>
            <a:r>
              <a:rPr lang="tr-TR" dirty="0"/>
              <a:t>, </a:t>
            </a:r>
            <a:r>
              <a:rPr lang="tr-TR" dirty="0" err="1"/>
              <a:t>documentaries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69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/>
              <a:t>Use Case 1</a:t>
            </a:r>
            <a:br>
              <a:rPr lang="tr-TR" dirty="0"/>
            </a:br>
            <a:r>
              <a:rPr dirty="0"/>
              <a:t>Immersive Concert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3" y="1600203"/>
            <a:ext cx="462012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200" b="1" dirty="0"/>
              <a:t>User experiences a concert as if they are in a concert hall</a:t>
            </a:r>
            <a:endParaRPr lang="tr-TR" sz="2200" b="1" dirty="0"/>
          </a:p>
          <a:p>
            <a:pPr marL="0" indent="0">
              <a:buNone/>
            </a:pPr>
            <a:endParaRPr lang="tr-TR" sz="2200" dirty="0"/>
          </a:p>
          <a:p>
            <a:pPr marL="0" indent="0">
              <a:buNone/>
            </a:pPr>
            <a:r>
              <a:rPr sz="2200" b="1" dirty="0"/>
              <a:t>Key Features:</a:t>
            </a:r>
            <a:endParaRPr lang="tr-TR" sz="2200" b="1" dirty="0"/>
          </a:p>
          <a:p>
            <a:pPr>
              <a:buFontTx/>
              <a:buChar char="-"/>
            </a:pPr>
            <a:r>
              <a:rPr lang="tr-TR" sz="2200" dirty="0" err="1"/>
              <a:t>Immersive</a:t>
            </a:r>
            <a:r>
              <a:rPr lang="tr-TR" sz="2200" dirty="0"/>
              <a:t> </a:t>
            </a:r>
            <a:r>
              <a:rPr sz="2200" dirty="0"/>
              <a:t>audio rendering replicates the concert hall acoustics</a:t>
            </a:r>
            <a:endParaRPr lang="tr-TR" sz="2200" dirty="0"/>
          </a:p>
          <a:p>
            <a:pPr>
              <a:buFontTx/>
              <a:buChar char="-"/>
            </a:pPr>
            <a:r>
              <a:rPr lang="en-US" sz="2200" dirty="0"/>
              <a:t>Spatial and temporal synchronization with 360° video</a:t>
            </a:r>
            <a:endParaRPr lang="tr-TR" sz="2200" dirty="0"/>
          </a:p>
          <a:p>
            <a:pPr>
              <a:buFontTx/>
              <a:buChar char="-"/>
            </a:pPr>
            <a:r>
              <a:rPr sz="2200" dirty="0"/>
              <a:t>User movement within the living room corresponds to changes in the audio experience</a:t>
            </a:r>
          </a:p>
        </p:txBody>
      </p:sp>
      <p:pic>
        <p:nvPicPr>
          <p:cNvPr id="5" name="Picture 4" descr="A person sitting in a chair watching a television&#10;&#10;Description automatically generated">
            <a:extLst>
              <a:ext uri="{FF2B5EF4-FFF2-40B4-BE49-F238E27FC236}">
                <a16:creationId xmlns:a16="http://schemas.microsoft.com/office/drawing/2014/main" id="{292883EF-EFA5-5B51-EABA-7A4B350F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487" y="2126912"/>
            <a:ext cx="3494315" cy="3494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9D96E2-A90B-049C-052B-F59A950A01A4}"/>
              </a:ext>
            </a:extLst>
          </p:cNvPr>
          <p:cNvSpPr txBox="1"/>
          <p:nvPr/>
        </p:nvSpPr>
        <p:spPr>
          <a:xfrm>
            <a:off x="6601329" y="5621227"/>
            <a:ext cx="3609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This image was generated with the assistance of AI.</a:t>
            </a:r>
          </a:p>
        </p:txBody>
      </p:sp>
    </p:spTree>
    <p:extLst>
      <p:ext uri="{BB962C8B-B14F-4D97-AF65-F5344CB8AC3E}">
        <p14:creationId xmlns:p14="http://schemas.microsoft.com/office/powerpoint/2010/main" val="15352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27" y="319313"/>
            <a:ext cx="10202586" cy="1280890"/>
          </a:xfrm>
        </p:spPr>
        <p:txBody>
          <a:bodyPr>
            <a:normAutofit/>
          </a:bodyPr>
          <a:lstStyle/>
          <a:p>
            <a:r>
              <a:rPr b="1" dirty="0"/>
              <a:t>Use Case </a:t>
            </a:r>
            <a:r>
              <a:rPr lang="en-US" b="1" dirty="0"/>
              <a:t>2</a:t>
            </a:r>
            <a:br>
              <a:rPr lang="tr-TR" dirty="0"/>
            </a:br>
            <a:r>
              <a:rPr dirty="0"/>
              <a:t>Virtual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4419600" cy="5127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200" b="1" dirty="0"/>
              <a:t>User uses an immersive audio</a:t>
            </a:r>
            <a:r>
              <a:rPr lang="tr-TR" sz="2200" b="1" dirty="0"/>
              <a:t>-</a:t>
            </a:r>
            <a:r>
              <a:rPr sz="2200" b="1" dirty="0"/>
              <a:t>visual display</a:t>
            </a:r>
            <a:r>
              <a:rPr lang="tr-TR" sz="2200" b="1" dirty="0"/>
              <a:t> </a:t>
            </a:r>
            <a:r>
              <a:rPr lang="tr-TR" sz="2200" b="1" dirty="0" err="1"/>
              <a:t>to</a:t>
            </a:r>
            <a:r>
              <a:rPr lang="tr-TR" sz="2200" b="1" dirty="0"/>
              <a:t> </a:t>
            </a:r>
            <a:r>
              <a:rPr lang="tr-TR" sz="2200" b="1" dirty="0" err="1"/>
              <a:t>attend</a:t>
            </a:r>
            <a:r>
              <a:rPr lang="tr-TR" sz="2200" b="1" dirty="0"/>
              <a:t> a </a:t>
            </a:r>
            <a:r>
              <a:rPr lang="tr-TR" sz="2200" b="1" dirty="0" err="1"/>
              <a:t>virtual</a:t>
            </a:r>
            <a:r>
              <a:rPr lang="tr-TR" sz="2200" b="1" dirty="0"/>
              <a:t> </a:t>
            </a:r>
            <a:r>
              <a:rPr lang="tr-TR" sz="2200" b="1" dirty="0" err="1"/>
              <a:t>lecture</a:t>
            </a:r>
            <a:endParaRPr lang="tr-TR" sz="22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sz="2200" b="1" dirty="0"/>
              <a:t>Key Features</a:t>
            </a:r>
            <a:r>
              <a:rPr lang="tr-TR" sz="2200" b="1" dirty="0"/>
              <a:t>:</a:t>
            </a:r>
          </a:p>
          <a:p>
            <a:pPr>
              <a:buFontTx/>
              <a:buChar char="-"/>
            </a:pPr>
            <a:r>
              <a:rPr lang="tr-TR" sz="2200" dirty="0" err="1"/>
              <a:t>Audio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accompany</a:t>
            </a:r>
            <a:r>
              <a:rPr lang="tr-TR" sz="2200" dirty="0"/>
              <a:t> 360° </a:t>
            </a:r>
            <a:r>
              <a:rPr lang="tr-TR" sz="2200" dirty="0" err="1"/>
              <a:t>videos</a:t>
            </a:r>
            <a:r>
              <a:rPr lang="tr-TR" sz="2200" dirty="0"/>
              <a:t> </a:t>
            </a:r>
            <a:r>
              <a:rPr lang="tr-TR" sz="2200" dirty="0" err="1"/>
              <a:t>captured</a:t>
            </a:r>
            <a:r>
              <a:rPr lang="tr-TR" sz="2200" dirty="0"/>
              <a:t> at </a:t>
            </a:r>
            <a:r>
              <a:rPr lang="tr-TR" sz="2200" dirty="0" err="1"/>
              <a:t>different</a:t>
            </a:r>
            <a:r>
              <a:rPr lang="tr-TR" sz="2200" dirty="0"/>
              <a:t> </a:t>
            </a:r>
            <a:r>
              <a:rPr lang="tr-TR" sz="2200" dirty="0" err="1"/>
              <a:t>points</a:t>
            </a:r>
            <a:r>
              <a:rPr lang="tr-TR" sz="2200" dirty="0"/>
              <a:t> in a </a:t>
            </a:r>
            <a:r>
              <a:rPr lang="tr-TR" sz="2200" dirty="0" err="1"/>
              <a:t>lecture</a:t>
            </a:r>
            <a:r>
              <a:rPr lang="tr-TR" sz="2200" dirty="0"/>
              <a:t> </a:t>
            </a:r>
            <a:r>
              <a:rPr lang="tr-TR" sz="2200" dirty="0" err="1"/>
              <a:t>theatre</a:t>
            </a:r>
            <a:endParaRPr lang="tr-TR" sz="2200" dirty="0"/>
          </a:p>
          <a:p>
            <a:pPr>
              <a:buFontTx/>
              <a:buChar char="-"/>
            </a:pPr>
            <a:r>
              <a:rPr sz="2200" dirty="0"/>
              <a:t>User can physically walk or be virtually teleported to different perspectives</a:t>
            </a:r>
            <a:endParaRPr lang="tr-TR" sz="2200" dirty="0"/>
          </a:p>
          <a:p>
            <a:pPr>
              <a:buFontTx/>
              <a:buChar char="-"/>
            </a:pPr>
            <a:r>
              <a:rPr sz="2200" dirty="0"/>
              <a:t>Synchronization with 360° video enhances the learning experience</a:t>
            </a:r>
          </a:p>
        </p:txBody>
      </p:sp>
      <p:pic>
        <p:nvPicPr>
          <p:cNvPr id="7" name="Picture 6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9F8042F1-8723-8DB2-72CB-332EBDC6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800" y="2117181"/>
            <a:ext cx="3492000" cy="349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122A29-3DA1-6D6E-2531-F5380DA9AE01}"/>
              </a:ext>
            </a:extLst>
          </p:cNvPr>
          <p:cNvSpPr txBox="1"/>
          <p:nvPr/>
        </p:nvSpPr>
        <p:spPr>
          <a:xfrm>
            <a:off x="6601329" y="5621227"/>
            <a:ext cx="3609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This image was generated with the assistance of AI.</a:t>
            </a:r>
          </a:p>
        </p:txBody>
      </p:sp>
    </p:spTree>
    <p:extLst>
      <p:ext uri="{BB962C8B-B14F-4D97-AF65-F5344CB8AC3E}">
        <p14:creationId xmlns:p14="http://schemas.microsoft.com/office/powerpoint/2010/main" val="23381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524" y="189823"/>
            <a:ext cx="10202586" cy="1280890"/>
          </a:xfrm>
        </p:spPr>
        <p:txBody>
          <a:bodyPr>
            <a:normAutofit/>
          </a:bodyPr>
          <a:lstStyle/>
          <a:p>
            <a:r>
              <a:rPr b="1" dirty="0"/>
              <a:t>Use Case </a:t>
            </a:r>
            <a:r>
              <a:rPr lang="en-US" b="1" dirty="0"/>
              <a:t>3</a:t>
            </a:r>
            <a:r>
              <a:rPr b="1" dirty="0"/>
              <a:t> </a:t>
            </a:r>
            <a:br>
              <a:rPr lang="tr-TR" dirty="0"/>
            </a:br>
            <a:r>
              <a:rPr dirty="0"/>
              <a:t>Immersive Theatre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4" y="1600203"/>
            <a:ext cx="4114799" cy="5067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200" b="1" dirty="0"/>
              <a:t>User experiences opera, ballet, dance, or theatre in 360° or 6DoF</a:t>
            </a:r>
          </a:p>
          <a:p>
            <a:pPr marL="0" indent="0">
              <a:buNone/>
            </a:pPr>
            <a:endParaRPr lang="tr-TR" sz="2200" b="1" dirty="0"/>
          </a:p>
          <a:p>
            <a:pPr marL="0" indent="0">
              <a:buNone/>
            </a:pPr>
            <a:r>
              <a:rPr sz="2200" b="1" dirty="0"/>
              <a:t>Key Features:</a:t>
            </a:r>
            <a:endParaRPr lang="tr-TR" sz="2200" b="1" dirty="0"/>
          </a:p>
          <a:p>
            <a:pPr>
              <a:buFontTx/>
              <a:buChar char="-"/>
            </a:pPr>
            <a:r>
              <a:rPr sz="2200" dirty="0"/>
              <a:t>Move within the living room to experience different perspectives</a:t>
            </a:r>
            <a:r>
              <a:rPr lang="tr-TR" sz="2200" dirty="0"/>
              <a:t> (e.g.</a:t>
            </a:r>
            <a:r>
              <a:rPr lang="en-US" sz="2200" dirty="0"/>
              <a:t>,</a:t>
            </a:r>
            <a:r>
              <a:rPr lang="tr-TR" sz="2200" dirty="0"/>
              <a:t> on stage, different seats)</a:t>
            </a:r>
          </a:p>
          <a:p>
            <a:pPr>
              <a:buFontTx/>
              <a:buChar char="-"/>
            </a:pPr>
            <a:r>
              <a:rPr sz="2200" dirty="0"/>
              <a:t>Immersive audio recorded during an actual performance </a:t>
            </a:r>
            <a:r>
              <a:rPr lang="tr-TR" sz="2200" dirty="0" err="1"/>
              <a:t>brings</a:t>
            </a:r>
            <a:r>
              <a:rPr lang="tr-TR" sz="2200" dirty="0"/>
              <a:t> </a:t>
            </a:r>
            <a:r>
              <a:rPr lang="tr-TR" sz="2200" dirty="0" err="1"/>
              <a:t>user-defined</a:t>
            </a:r>
            <a:r>
              <a:rPr lang="tr-TR" sz="2200" dirty="0"/>
              <a:t> </a:t>
            </a:r>
            <a:r>
              <a:rPr lang="tr-TR" sz="2200" dirty="0" err="1"/>
              <a:t>listening</a:t>
            </a:r>
            <a:r>
              <a:rPr lang="tr-TR" sz="2200" dirty="0"/>
              <a:t> </a:t>
            </a:r>
            <a:r>
              <a:rPr lang="tr-TR" sz="2200" dirty="0" err="1"/>
              <a:t>perspectives</a:t>
            </a:r>
            <a:endParaRPr sz="2200" dirty="0"/>
          </a:p>
        </p:txBody>
      </p:sp>
      <p:pic>
        <p:nvPicPr>
          <p:cNvPr id="5" name="Picture 4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C38392FC-7E24-0D5B-1F08-91C4077F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799" y="2117181"/>
            <a:ext cx="3492000" cy="34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71718-3030-BF0A-FAE4-E4F351196FAF}"/>
              </a:ext>
            </a:extLst>
          </p:cNvPr>
          <p:cNvSpPr txBox="1"/>
          <p:nvPr/>
        </p:nvSpPr>
        <p:spPr>
          <a:xfrm>
            <a:off x="6601329" y="5621227"/>
            <a:ext cx="3609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This image was generated with the assistance of AI.</a:t>
            </a:r>
          </a:p>
        </p:txBody>
      </p:sp>
    </p:spTree>
    <p:extLst>
      <p:ext uri="{BB962C8B-B14F-4D97-AF65-F5344CB8AC3E}">
        <p14:creationId xmlns:p14="http://schemas.microsoft.com/office/powerpoint/2010/main" val="31702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here of mesh and nodes">
            <a:extLst>
              <a:ext uri="{FF2B5EF4-FFF2-40B4-BE49-F238E27FC236}">
                <a16:creationId xmlns:a16="http://schemas.microsoft.com/office/drawing/2014/main" id="{E71F4777-F9DD-1484-6FBE-81930F772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2" r="-1" b="-1"/>
          <a:stretch/>
        </p:blipFill>
        <p:spPr>
          <a:xfrm>
            <a:off x="687389" y="1344131"/>
            <a:ext cx="1745406" cy="1570973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1F28B4-D920-A6A7-B4F0-00A165798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811079" cy="455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3E335-8997-752A-473A-79E0E323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40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B5C4D9-1321-5A0F-65C3-6623A881D758}"/>
              </a:ext>
            </a:extLst>
          </p:cNvPr>
          <p:cNvGraphicFramePr>
            <a:graphicFrameLocks noGrp="1"/>
          </p:cNvGraphicFramePr>
          <p:nvPr/>
        </p:nvGraphicFramePr>
        <p:xfrm>
          <a:off x="2656729" y="636307"/>
          <a:ext cx="9267793" cy="4887414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100359">
                  <a:extLst>
                    <a:ext uri="{9D8B030D-6E8A-4147-A177-3AD203B41FA5}">
                      <a16:colId xmlns:a16="http://schemas.microsoft.com/office/drawing/2014/main" val="1630128584"/>
                    </a:ext>
                  </a:extLst>
                </a:gridCol>
                <a:gridCol w="1769083">
                  <a:extLst>
                    <a:ext uri="{9D8B030D-6E8A-4147-A177-3AD203B41FA5}">
                      <a16:colId xmlns:a16="http://schemas.microsoft.com/office/drawing/2014/main" val="1121746984"/>
                    </a:ext>
                  </a:extLst>
                </a:gridCol>
                <a:gridCol w="1398351">
                  <a:extLst>
                    <a:ext uri="{9D8B030D-6E8A-4147-A177-3AD203B41FA5}">
                      <a16:colId xmlns:a16="http://schemas.microsoft.com/office/drawing/2014/main" val="2564117212"/>
                    </a:ext>
                  </a:extLst>
                </a:gridCol>
              </a:tblGrid>
              <a:tr h="124725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CAE-6DF Call for Technologies issued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2024/05/15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17:00 UTC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587748"/>
                  </a:ext>
                </a:extLst>
              </a:tr>
              <a:tr h="18200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Response evaluation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2024/09/30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815725"/>
                  </a:ext>
                </a:extLst>
              </a:tr>
              <a:tr h="18200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MPAI-CAE 6DF Technical Specifications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2025/12/30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(Estimate)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4792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84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174C9-F813-18A1-66B6-64860ED55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E964-8A6F-10EF-F327-5276D9E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CAE-6DF Submissions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9ECB-B517-5922-45F5-D1FC6DCF4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Proposal 1: Object-based</a:t>
            </a:r>
          </a:p>
          <a:p>
            <a:pPr>
              <a:buFontTx/>
              <a:buChar char="-"/>
            </a:pPr>
            <a:r>
              <a:rPr lang="en-US" dirty="0"/>
              <a:t>Audio Objects and metadata for perceptual representation</a:t>
            </a:r>
          </a:p>
          <a:p>
            <a:pPr>
              <a:buFontTx/>
              <a:buChar char="-"/>
            </a:pPr>
            <a:r>
              <a:rPr lang="en-US" dirty="0"/>
              <a:t>Allows for creative and flexible audio experiences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Proposal 2: </a:t>
            </a:r>
            <a:r>
              <a:rPr b="1" dirty="0"/>
              <a:t>Scene-based</a:t>
            </a:r>
          </a:p>
          <a:p>
            <a:pPr>
              <a:buFontTx/>
              <a:buChar char="-"/>
            </a:pPr>
            <a:r>
              <a:rPr dirty="0"/>
              <a:t>Accurate reconstruction of the audio scene</a:t>
            </a:r>
            <a:endParaRPr lang="tr-TR" dirty="0"/>
          </a:p>
          <a:p>
            <a:pPr>
              <a:buFontTx/>
              <a:buChar char="-"/>
            </a:pPr>
            <a:r>
              <a:rPr dirty="0"/>
              <a:t>High degree of correspondence to the original acoustic environmen</a:t>
            </a:r>
            <a:r>
              <a:rPr lang="en-US" dirty="0"/>
              <a:t>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907606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PAI-new" id="{17E923CF-DC09-4AFC-B17F-3519E08229D0}" vid="{7AE11C6E-2DB6-4ACB-AEFB-F3EE6A007F7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MPAI</Template>
  <TotalTime>4464</TotalTime>
  <Words>701</Words>
  <Application>Microsoft Office PowerPoint</Application>
  <PresentationFormat>Widescreen</PresentationFormat>
  <Paragraphs>101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Century Gothic</vt:lpstr>
      <vt:lpstr>Times New Roman</vt:lpstr>
      <vt:lpstr>Wingdings 3</vt:lpstr>
      <vt:lpstr>Filo</vt:lpstr>
      <vt:lpstr>MPAI Context-based Audio Enhancement (MPAI-CAE)  Six Degrees of Freedom (CAE-6DF) Audio For XR </vt:lpstr>
      <vt:lpstr>CAE-6DF Concept</vt:lpstr>
      <vt:lpstr>Scope of CAE-6DF</vt:lpstr>
      <vt:lpstr>Use Cases Overview</vt:lpstr>
      <vt:lpstr>Use Case 1 Immersive Concert Experience</vt:lpstr>
      <vt:lpstr>Use Case 2 Virtual Lecture</vt:lpstr>
      <vt:lpstr>Use Case 3  Immersive Theatre Experience</vt:lpstr>
      <vt:lpstr>PowerPoint Presentation</vt:lpstr>
      <vt:lpstr>CAE-6DF Submissions</vt:lpstr>
      <vt:lpstr>CAE-6DF Technical Specifications Profiles</vt:lpstr>
      <vt:lpstr>Rendering Modalities</vt:lpstr>
      <vt:lpstr>Latency Requirements</vt:lpstr>
      <vt:lpstr>Summary - MPAI-CAE 6DF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Context-enhanced Audio Experience (MPAI-CAE)</dc:title>
  <dc:creator>Leonardo Chiariglione</dc:creator>
  <cp:lastModifiedBy>Marina Bosi</cp:lastModifiedBy>
  <cp:revision>66</cp:revision>
  <dcterms:created xsi:type="dcterms:W3CDTF">2024-03-02T13:33:02Z</dcterms:created>
  <dcterms:modified xsi:type="dcterms:W3CDTF">2025-01-22T00:54:46Z</dcterms:modified>
</cp:coreProperties>
</file>