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1046" r:id="rId2"/>
    <p:sldId id="2475" r:id="rId3"/>
    <p:sldId id="2477" r:id="rId4"/>
    <p:sldId id="2484" r:id="rId5"/>
    <p:sldId id="2480" r:id="rId6"/>
    <p:sldId id="2481" r:id="rId7"/>
    <p:sldId id="2684" r:id="rId8"/>
    <p:sldId id="2581" r:id="rId9"/>
    <p:sldId id="2582" r:id="rId10"/>
    <p:sldId id="2583" r:id="rId11"/>
    <p:sldId id="2584" r:id="rId12"/>
    <p:sldId id="3109" r:id="rId13"/>
    <p:sldId id="3107" r:id="rId14"/>
    <p:sldId id="3108" r:id="rId15"/>
    <p:sldId id="3113" r:id="rId16"/>
    <p:sldId id="3112" r:id="rId17"/>
    <p:sldId id="3110" r:id="rId18"/>
    <p:sldId id="2585" r:id="rId19"/>
    <p:sldId id="2587" r:id="rId20"/>
    <p:sldId id="3105" r:id="rId21"/>
    <p:sldId id="2586" r:id="rId22"/>
    <p:sldId id="3111" r:id="rId23"/>
    <p:sldId id="2753" r:id="rId24"/>
    <p:sldId id="26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1283" autoAdjust="0"/>
  </p:normalViewPr>
  <p:slideViewPr>
    <p:cSldViewPr snapToGrid="0">
      <p:cViewPr varScale="1">
        <p:scale>
          <a:sx n="45" d="100"/>
          <a:sy n="45" d="100"/>
        </p:scale>
        <p:origin x="3114" y="5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18/01/2025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64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638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209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41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985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78885-8D0E-BB33-E666-22C49A66F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EDC1A4D-1686-D850-CB5C-EEF22D9A6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EA1B039-5D08-72A3-737F-E25761C70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6368E9-B579-EC96-A2BB-64214C15B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295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434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133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259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47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634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EFAD4-72A6-4B50-A0A1-D71486457288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974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4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03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658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39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607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221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952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94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18-Jan-25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18-Jan-25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18-Jan-25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18-Jan-25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18-Jan-25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308912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780291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18-Jan-25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18-Jan-25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18-Jan-25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18-Jan-25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18-Jan-25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18-Jan-25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tec/v1-0/data-types/m-instance/" TargetMode="External"/><Relationship Id="rId13" Type="http://schemas.openxmlformats.org/officeDocument/2006/relationships/hyperlink" Target="https://mpai.community/standards/mpai-mmm/tec/v1-0/data-types/account/" TargetMode="External"/><Relationship Id="rId18" Type="http://schemas.openxmlformats.org/officeDocument/2006/relationships/hyperlink" Target="https://mpai.community/standards/mpai-mmm/tec/v1-0/data-types/p-capabilities/" TargetMode="External"/><Relationship Id="rId26" Type="http://schemas.openxmlformats.org/officeDocument/2006/relationships/hyperlink" Target="https://mpai.community/standards/mpai-mmm/tec/v1-0/basic-data/amount/" TargetMode="External"/><Relationship Id="rId3" Type="http://schemas.openxmlformats.org/officeDocument/2006/relationships/hyperlink" Target="https://mpai.community/standards/mpai-mmm/tec/v1-0/data-types/contract/" TargetMode="External"/><Relationship Id="rId21" Type="http://schemas.openxmlformats.org/officeDocument/2006/relationships/hyperlink" Target="https://mpai.community/standards/mpai-mmm/tec/v1-0/data-types/response-action/" TargetMode="External"/><Relationship Id="rId7" Type="http://schemas.openxmlformats.org/officeDocument/2006/relationships/hyperlink" Target="https://mpai.community/standards/mpai-mmm/tec/v1-0/data-types/m-environment/" TargetMode="External"/><Relationship Id="rId12" Type="http://schemas.openxmlformats.org/officeDocument/2006/relationships/hyperlink" Target="https://mpai.community/standards/mpai-mmm/tec/v1-0/data-types/u-environment/" TargetMode="External"/><Relationship Id="rId17" Type="http://schemas.openxmlformats.org/officeDocument/2006/relationships/hyperlink" Target="https://mpai.community/standards/mpai-mmm/tec/v1-0/data-types/message/" TargetMode="External"/><Relationship Id="rId25" Type="http://schemas.openxmlformats.org/officeDocument/2006/relationships/hyperlink" Target="https://mpai.community/standards/mpai-mmm/tec/v1-0/data-types/interpretation/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mpai.community/standards/mpai-mmm/tec/v1-0/data-types/personal-data/" TargetMode="External"/><Relationship Id="rId20" Type="http://schemas.openxmlformats.org/officeDocument/2006/relationships/hyperlink" Target="https://mpai.community/standards/mpai-mmm/tec/v1-0/data-types/request-action/" TargetMode="External"/><Relationship Id="rId29" Type="http://schemas.openxmlformats.org/officeDocument/2006/relationships/hyperlink" Target="https://mpai.community/standards/mpai-mmm/tec/v1-0/data-types/provenan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1-0/data-types/m-capabilities/" TargetMode="External"/><Relationship Id="rId11" Type="http://schemas.openxmlformats.org/officeDocument/2006/relationships/hyperlink" Target="https://mpai.community/standards/mpai-mmm/tec/v1-0/data-types/rules/" TargetMode="External"/><Relationship Id="rId24" Type="http://schemas.openxmlformats.org/officeDocument/2006/relationships/hyperlink" Target="https://mpai.community/standards/mpai-mmm/tec/v1-0/data-types/information/" TargetMode="External"/><Relationship Id="rId32" Type="http://schemas.openxmlformats.org/officeDocument/2006/relationships/hyperlink" Target="https://mpai.community/standards/mpai-mmm/tec/v1-0/data-types/wallet/" TargetMode="External"/><Relationship Id="rId5" Type="http://schemas.openxmlformats.org/officeDocument/2006/relationships/hyperlink" Target="https://mpai.community/standards/mpai-mmm/tec/v1-0/data-types/identifier/" TargetMode="External"/><Relationship Id="rId15" Type="http://schemas.openxmlformats.org/officeDocument/2006/relationships/hyperlink" Target="https://mpai.community/standards/mpai-mmm/tec/v1-0/data-types/personal-profile/" TargetMode="External"/><Relationship Id="rId23" Type="http://schemas.openxmlformats.org/officeDocument/2006/relationships/hyperlink" Target="https://mpai.community/standards/mpai-mmm/tec/v1-0/data-types/discovery/" TargetMode="External"/><Relationship Id="rId28" Type="http://schemas.openxmlformats.org/officeDocument/2006/relationships/hyperlink" Target="https://mpai.community/standards/mpai-mmm/tec/v1-0/data-types/currency/" TargetMode="External"/><Relationship Id="rId10" Type="http://schemas.openxmlformats.org/officeDocument/2006/relationships/hyperlink" Target="https://mpai.community/standards/mpai-mmm/tec/v1-0/data-types/rights/" TargetMode="External"/><Relationship Id="rId19" Type="http://schemas.openxmlformats.org/officeDocument/2006/relationships/hyperlink" Target="https://mpai.community/standards/mpai-mmm/tec/v1-0/data-types/process-action/" TargetMode="External"/><Relationship Id="rId31" Type="http://schemas.openxmlformats.org/officeDocument/2006/relationships/hyperlink" Target="https://mpai.community/standards/mpai-mmm/tec/v1-0/data-types/value/" TargetMode="External"/><Relationship Id="rId4" Type="http://schemas.openxmlformats.org/officeDocument/2006/relationships/hyperlink" Target="https://mpai.community/standards/mpai-mmm/tec/v1-0/data-types/e-capabilities/" TargetMode="External"/><Relationship Id="rId9" Type="http://schemas.openxmlformats.org/officeDocument/2006/relationships/hyperlink" Target="https://mpai.community/standards/mpai-mmm/tec/v1-0/data-types/program/" TargetMode="External"/><Relationship Id="rId14" Type="http://schemas.openxmlformats.org/officeDocument/2006/relationships/hyperlink" Target="https://mpai.community/standards/mpai-mmm/tec/v1-0/data-types/activity-data/" TargetMode="External"/><Relationship Id="rId22" Type="http://schemas.openxmlformats.org/officeDocument/2006/relationships/hyperlink" Target="https://mpai.community/standards/mpai-mmm/tec/v1-0/data-types/authentication/" TargetMode="External"/><Relationship Id="rId27" Type="http://schemas.openxmlformats.org/officeDocument/2006/relationships/hyperlink" Target="https://mpai.community/standards/mpai-mmm/tec/v1-0/data-types/asset/" TargetMode="External"/><Relationship Id="rId30" Type="http://schemas.openxmlformats.org/officeDocument/2006/relationships/hyperlink" Target="https://mpai.community/standards/mpai-mmm/tec/v1-0/data-types/transaction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osd/v1-1/data-types/audio-visual-object/" TargetMode="External"/><Relationship Id="rId13" Type="http://schemas.openxmlformats.org/officeDocument/2006/relationships/hyperlink" Target="https://mpai.community/standards/mpai-osd/v1-1/data-types/visual-object/" TargetMode="External"/><Relationship Id="rId18" Type="http://schemas.openxmlformats.org/officeDocument/2006/relationships/hyperlink" Target="https://mpai.community/standards/mpai-mmc/v2-2/data-types/personal-status/" TargetMode="External"/><Relationship Id="rId26" Type="http://schemas.openxmlformats.org/officeDocument/2006/relationships/hyperlink" Target="https://mpai.community/standards/mpai-osd/v1-1/data-types/space-time/" TargetMode="External"/><Relationship Id="rId3" Type="http://schemas.openxmlformats.org/officeDocument/2006/relationships/hyperlink" Target="https://mpai.community/standards/mpai-cae/usc/v2-2/data-types/audio-basic-scene-descriptors/" TargetMode="External"/><Relationship Id="rId21" Type="http://schemas.openxmlformats.org/officeDocument/2006/relationships/hyperlink" Target="https://mpai.community/standards/mpai-mmm/tec/v1-0/data-types/basic-u-location/" TargetMode="External"/><Relationship Id="rId7" Type="http://schemas.openxmlformats.org/officeDocument/2006/relationships/hyperlink" Target="https://mpai.community/standards/mpai-osd/v1-1/data-types/audio-visual-event-descriptors/" TargetMode="External"/><Relationship Id="rId12" Type="http://schemas.openxmlformats.org/officeDocument/2006/relationships/hyperlink" Target="https://mpai.community/standards/mpai-osd/v1-1/data-types/visual-basic-scene-descriptors/" TargetMode="External"/><Relationship Id="rId17" Type="http://schemas.openxmlformats.org/officeDocument/2006/relationships/hyperlink" Target="https://mpai.community/standards/mpai-mmc/v2-2/data-types/emotion/" TargetMode="External"/><Relationship Id="rId25" Type="http://schemas.openxmlformats.org/officeDocument/2006/relationships/hyperlink" Target="https://mpai.community/standards/mpai-osd/v1-1/data-types/position/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mpai.community/standards/mpai-mmc/v2-2/data-types/cognitive-state/" TargetMode="External"/><Relationship Id="rId20" Type="http://schemas.openxmlformats.org/officeDocument/2006/relationships/hyperlink" Target="https://mpai.community/standards/mpai-mmm/tec/v1-0/data-types/basic-m-location/" TargetMode="External"/><Relationship Id="rId29" Type="http://schemas.openxmlformats.org/officeDocument/2006/relationships/hyperlink" Target="https://mpai.community/standards/mpai-mmm/tec/v1-0/data-types/u-lo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osd/v1-1/data-types/audio-visual-basic-scene-descriptors/" TargetMode="External"/><Relationship Id="rId11" Type="http://schemas.openxmlformats.org/officeDocument/2006/relationships/hyperlink" Target="https://mpai.community/standards/mpai-mmm/tec/v1-0/data-types/stream/" TargetMode="External"/><Relationship Id="rId24" Type="http://schemas.openxmlformats.org/officeDocument/2006/relationships/hyperlink" Target="https://mpai.community/standards/mpai-osd/v1-1/data-types/point-of-view/" TargetMode="External"/><Relationship Id="rId5" Type="http://schemas.openxmlformats.org/officeDocument/2006/relationships/hyperlink" Target="https://mpai.community/standards/mpai-cae/usc/v2-2/data-types/audio-scene-descriptors/" TargetMode="External"/><Relationship Id="rId15" Type="http://schemas.openxmlformats.org/officeDocument/2006/relationships/hyperlink" Target="https://mpai.community/standards/mpai-mmc/v2-2/data-types/summary/" TargetMode="External"/><Relationship Id="rId23" Type="http://schemas.openxmlformats.org/officeDocument/2006/relationships/hyperlink" Target="https://mpai.community/standards/mpai-osd/v1-1/data-types/orientation/" TargetMode="External"/><Relationship Id="rId28" Type="http://schemas.openxmlformats.org/officeDocument/2006/relationships/hyperlink" Target="https://mpai.community/standards/mpai-osd/v1-1/data-types/time/" TargetMode="External"/><Relationship Id="rId10" Type="http://schemas.openxmlformats.org/officeDocument/2006/relationships/hyperlink" Target="https://mpai.community/standards/mpai-paf/v1-2/data-types/model/" TargetMode="External"/><Relationship Id="rId19" Type="http://schemas.openxmlformats.org/officeDocument/2006/relationships/hyperlink" Target="https://mpai.community/standards/mpai-mmc/v2-2/data-types/social-attitude/" TargetMode="External"/><Relationship Id="rId4" Type="http://schemas.openxmlformats.org/officeDocument/2006/relationships/hyperlink" Target="https://mpai.community/standards/mpai-cae/usc/v2-2/data-types/audio-object/" TargetMode="External"/><Relationship Id="rId9" Type="http://schemas.openxmlformats.org/officeDocument/2006/relationships/hyperlink" Target="https://mpai.community/standards/mpai-osd/v1-1/data-types/audio-visual-scene-descriptors/" TargetMode="External"/><Relationship Id="rId14" Type="http://schemas.openxmlformats.org/officeDocument/2006/relationships/hyperlink" Target="https://mpai.community/standards/mpai-osd/v1-1/data-types/visual-scene-descriptors/" TargetMode="External"/><Relationship Id="rId22" Type="http://schemas.openxmlformats.org/officeDocument/2006/relationships/hyperlink" Target="https://mpai.community/standards/mpai-mmm/tec/v1-0/data-types/m-location/" TargetMode="External"/><Relationship Id="rId27" Type="http://schemas.openxmlformats.org/officeDocument/2006/relationships/hyperlink" Target="https://mpai.community/standards/mpai-osd/v1-1/data-types/spatial-attitude/" TargetMode="External"/><Relationship Id="rId30" Type="http://schemas.openxmlformats.org/officeDocument/2006/relationships/hyperlink" Target="https://mpai.community/standards/mpai-mmm/tec/v1-0/data-types/universe-metaverse-map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osd/v1-1/data-types/audio-visual-basic-scene-descriptor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osd/v1-2/data-types/coordinates/" TargetMode="External"/><Relationship Id="rId5" Type="http://schemas.openxmlformats.org/officeDocument/2006/relationships/hyperlink" Target="https://mpai.community/standards/mpai-osd/v1-2/data-types/spacetime/" TargetMode="External"/><Relationship Id="rId4" Type="http://schemas.openxmlformats.org/officeDocument/2006/relationships/hyperlink" Target="https://mpai.community/standards/mpai-osd/v1-2/data-types/instance-identifier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paf/v1-3/data-types/body-descriptors/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mpai.community/standards/mpai-paf/v1-3/data-types/face-descriptor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hyperlink" Target="https://mpai.community/standards/mpai-paf/v1-3/data-types/portable-avatar/" TargetMode="External"/><Relationship Id="rId5" Type="http://schemas.openxmlformats.org/officeDocument/2006/relationships/image" Target="../media/image18.png"/><Relationship Id="rId10" Type="http://schemas.openxmlformats.org/officeDocument/2006/relationships/hyperlink" Target="https://mpai.community/standards/mpai-paf/v1-3/data-types/body-descriptors/#GestureDescriptors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mpai.community/standards/mpai-paf/v1-3/data-types/3d-model-object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paf/v1-3/data-types/body-descriptors/" TargetMode="External"/><Relationship Id="rId3" Type="http://schemas.openxmlformats.org/officeDocument/2006/relationships/hyperlink" Target="https://mpai.community/standards/mpai-paf/v1-3/data-types/avatar/" TargetMode="External"/><Relationship Id="rId7" Type="http://schemas.openxmlformats.org/officeDocument/2006/relationships/hyperlink" Target="https://mpai.community/standards/mpai-paf/v1-3/data-types/3d-model-scene-geometry/" TargetMode="External"/><Relationship Id="rId2" Type="http://schemas.openxmlformats.org/officeDocument/2006/relationships/hyperlink" Target="https://mpai.community/standards/mpai-paf/v1-3/data-types/3d-model-objec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paf/v1-3/data-types/3d-model-scene-descriptors/" TargetMode="External"/><Relationship Id="rId11" Type="http://schemas.openxmlformats.org/officeDocument/2006/relationships/hyperlink" Target="https://mpai.community/standards/mpai-paf/v1-3/data-types/portable-avatar/" TargetMode="External"/><Relationship Id="rId5" Type="http://schemas.openxmlformats.org/officeDocument/2006/relationships/hyperlink" Target="https://mpai.community/standards/mpai-paf/v1-3/data-types/3d-model-basic-scene-geometry/" TargetMode="External"/><Relationship Id="rId10" Type="http://schemas.openxmlformats.org/officeDocument/2006/relationships/hyperlink" Target="https://mpai.community/standards/mpai-paf/v1-3/data-types/body-descriptors/#GestureDescriptors" TargetMode="External"/><Relationship Id="rId4" Type="http://schemas.openxmlformats.org/officeDocument/2006/relationships/hyperlink" Target="https://mpai.community/standards/mpai-paf/v1-3/data-types/3d-model-basic-scene-descriptors/" TargetMode="External"/><Relationship Id="rId9" Type="http://schemas.openxmlformats.org/officeDocument/2006/relationships/hyperlink" Target="https://mpai.community/standards/mpai-paf/v1-3/data-types/face-descriptors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osd/v1-2/data-types/audio-visual-scene-descriptors/" TargetMode="External"/><Relationship Id="rId13" Type="http://schemas.openxmlformats.org/officeDocument/2006/relationships/hyperlink" Target="https://mpai.community/standards/mpai-osd/v1-2/data-types/instance-identifier/" TargetMode="External"/><Relationship Id="rId18" Type="http://schemas.openxmlformats.org/officeDocument/2006/relationships/hyperlink" Target="https://mpai.community/standards/mpai-osd/v1-2/data-types/point-of-view/" TargetMode="External"/><Relationship Id="rId26" Type="http://schemas.openxmlformats.org/officeDocument/2006/relationships/hyperlink" Target="https://mpai.community/standards/mpai-osd/v1-2/data-types/visual-basic-scene-descriptors/" TargetMode="External"/><Relationship Id="rId3" Type="http://schemas.openxmlformats.org/officeDocument/2006/relationships/hyperlink" Target="https://mpai.community/standards/mpai-osd/v1-2/data-types/annotation/" TargetMode="External"/><Relationship Id="rId21" Type="http://schemas.openxmlformats.org/officeDocument/2006/relationships/hyperlink" Target="https://mpai.community/standards/mpai-osd/v1-2/data-types/selector/" TargetMode="External"/><Relationship Id="rId7" Type="http://schemas.openxmlformats.org/officeDocument/2006/relationships/hyperlink" Target="https://mpai.community/standards/mpai-osd/v1-2/data-types/audio-visual-object/" TargetMode="External"/><Relationship Id="rId12" Type="http://schemas.openxmlformats.org/officeDocument/2006/relationships/hyperlink" Target="https://mpai.community/standards/mpai-osd/v1-2/data-types/coordinates/" TargetMode="External"/><Relationship Id="rId17" Type="http://schemas.openxmlformats.org/officeDocument/2006/relationships/hyperlink" Target="https://mpai.community/standards/mpai-osd/v1-2/data-types/perceptible-entity/" TargetMode="External"/><Relationship Id="rId25" Type="http://schemas.openxmlformats.org/officeDocument/2006/relationships/hyperlink" Target="https://mpai.community/standards/mpai-osd/v1-2/data-types/trajectory/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mpai.community/standards/mpai-osd/v1-2/data-types/path/" TargetMode="External"/><Relationship Id="rId20" Type="http://schemas.openxmlformats.org/officeDocument/2006/relationships/hyperlink" Target="https://mpai.community/standards/mpai-osd/v1-2/data-types/right-parallelepiped/" TargetMode="External"/><Relationship Id="rId29" Type="http://schemas.openxmlformats.org/officeDocument/2006/relationships/hyperlink" Target="https://mpai.community/standards/mpai-osd/v1-2/data-types/visual-objec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osd/v1-2/data-types/audio-visual-event-descriptors/" TargetMode="External"/><Relationship Id="rId11" Type="http://schemas.openxmlformats.org/officeDocument/2006/relationships/hyperlink" Target="https://mpai.community/standards/mpai-osd/v1-2/data-types/bounding-box/" TargetMode="External"/><Relationship Id="rId24" Type="http://schemas.openxmlformats.org/officeDocument/2006/relationships/hyperlink" Target="https://mpai.community/standards/mpai-osd/v1-2/data-types/time/" TargetMode="External"/><Relationship Id="rId5" Type="http://schemas.openxmlformats.org/officeDocument/2006/relationships/hyperlink" Target="https://mpai.community/standards/mpai-osd/v1-2/data-types/audio-visual-basic-scene-geometry/" TargetMode="External"/><Relationship Id="rId15" Type="http://schemas.openxmlformats.org/officeDocument/2006/relationships/hyperlink" Target="https://mpai.community/standards/mpai-osd/v1-2/data-types/orientation/" TargetMode="External"/><Relationship Id="rId23" Type="http://schemas.openxmlformats.org/officeDocument/2006/relationships/hyperlink" Target="https://mpai.community/standards/mpai-osd/v1-2/data-types/spatial-attitude/" TargetMode="External"/><Relationship Id="rId28" Type="http://schemas.openxmlformats.org/officeDocument/2006/relationships/hyperlink" Target="https://mpai.community/standards/mpai-osd/v1-2/data-types/visual-basic-scene-geometry/" TargetMode="External"/><Relationship Id="rId10" Type="http://schemas.openxmlformats.org/officeDocument/2006/relationships/hyperlink" Target="https://mpai.community/standards/mpai-osd/v1-2/data-types/basic-location/" TargetMode="External"/><Relationship Id="rId19" Type="http://schemas.openxmlformats.org/officeDocument/2006/relationships/hyperlink" Target="https://mpai.community/standards/mpai-osd/v1-2/data-types/position/" TargetMode="External"/><Relationship Id="rId31" Type="http://schemas.openxmlformats.org/officeDocument/2006/relationships/hyperlink" Target="https://mpai.community/standards/mpai-osd/v1-2/data-types/visual-scene-geometry/" TargetMode="External"/><Relationship Id="rId4" Type="http://schemas.openxmlformats.org/officeDocument/2006/relationships/hyperlink" Target="https://mpai.community/standards/mpai-osd/v1-2/data-types/audio-visual-basic-scene-descriptors/" TargetMode="External"/><Relationship Id="rId9" Type="http://schemas.openxmlformats.org/officeDocument/2006/relationships/hyperlink" Target="https://mpai.community/standards/mpai-osd/v1-2/data-types/audio-visual-scene-geometry/" TargetMode="External"/><Relationship Id="rId14" Type="http://schemas.openxmlformats.org/officeDocument/2006/relationships/hyperlink" Target="https://mpai.community/standards/mpai-osd/v1-2/data-types/location/" TargetMode="External"/><Relationship Id="rId22" Type="http://schemas.openxmlformats.org/officeDocument/2006/relationships/hyperlink" Target="https://mpai.community/standards/mpai-osd/v1-2/data-types/spacetime/" TargetMode="External"/><Relationship Id="rId27" Type="http://schemas.openxmlformats.org/officeDocument/2006/relationships/hyperlink" Target="https://mpai.community/standards/mpai-osd/v1-1/data-types/visual-basic-scene-descriptors/" TargetMode="External"/><Relationship Id="rId30" Type="http://schemas.openxmlformats.org/officeDocument/2006/relationships/hyperlink" Target="https://mpai.community/standards/mpai-osd/v1-2/data-types/visual-scene-descriptor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microsoft.com/office/2007/relationships/hdphoto" Target="../media/hdphoto2.wdp"/><Relationship Id="rId1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mm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s://mpai.community/standards/mpai-mmm/arc/v1-2/processes/#Us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pai.community/standards/mpai-mmm/arc/v1-2/processes/#Service" TargetMode="External"/><Relationship Id="rId5" Type="http://schemas.openxmlformats.org/officeDocument/2006/relationships/hyperlink" Target="https://mpai.community/standards/mpai-mmm/arc/v1-2/processes/#Device" TargetMode="External"/><Relationship Id="rId4" Type="http://schemas.openxmlformats.org/officeDocument/2006/relationships/hyperlink" Target="https://mpai.community/standards/mpai-mmm/arc/v1-2/processes/#App" TargetMode="Externa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hyperlink" Target="https://mpai.community/standards/mpai-mmm/arc/v1-2/actions/#_Toc157935802" TargetMode="External"/><Relationship Id="rId18" Type="http://schemas.openxmlformats.org/officeDocument/2006/relationships/hyperlink" Target="https://mpai.community/standards/mpai-mmm/arc/v1-2/actions/#_Toc157935803" TargetMode="External"/><Relationship Id="rId26" Type="http://schemas.openxmlformats.org/officeDocument/2006/relationships/hyperlink" Target="https://mpai.community/standards/mpai-mmm/arc/v1-2/actions/#_Toc157935825" TargetMode="External"/><Relationship Id="rId3" Type="http://schemas.openxmlformats.org/officeDocument/2006/relationships/hyperlink" Target="https://mpai.community/standards/mpai-mmm/arc/v1-2/actions/#_Toc157935791" TargetMode="External"/><Relationship Id="rId21" Type="http://schemas.openxmlformats.org/officeDocument/2006/relationships/hyperlink" Target="https://mpai.community/standards/mpai-mmm/arc/v1-2/actions/#_Toc157935824" TargetMode="External"/><Relationship Id="rId34" Type="http://schemas.openxmlformats.org/officeDocument/2006/relationships/hyperlink" Target="https://mpai.community/standards/mpai-mmm/arc/v1-2/actions/#_Toc157935807" TargetMode="External"/><Relationship Id="rId7" Type="http://schemas.openxmlformats.org/officeDocument/2006/relationships/hyperlink" Target="https://mpai.community/standards/mpai-mmm/arc/v1-2/actions/#_Toc157935792" TargetMode="External"/><Relationship Id="rId12" Type="http://schemas.openxmlformats.org/officeDocument/2006/relationships/hyperlink" Target="https://mpai.community/standards/mpai-mmm/arc/v1-2/actions/#_Toc157935793" TargetMode="External"/><Relationship Id="rId17" Type="http://schemas.openxmlformats.org/officeDocument/2006/relationships/hyperlink" Target="https://mpai.community/standards/mpai-mmm/arc/v1-2/actions/#_Toc157935794" TargetMode="External"/><Relationship Id="rId25" Type="http://schemas.openxmlformats.org/officeDocument/2006/relationships/hyperlink" Target="https://mpai.community/standards/mpai-mmm/arc/v1-2/actions/#_Toc157935820" TargetMode="External"/><Relationship Id="rId33" Type="http://schemas.openxmlformats.org/officeDocument/2006/relationships/hyperlink" Target="https://mpai.community/standards/mpai-mmm/arc/v1-2/actions/#_Toc157935798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mpai.community/standards/mpai-mmm/arc/v1-2/actions/#_Toc157935823" TargetMode="External"/><Relationship Id="rId20" Type="http://schemas.openxmlformats.org/officeDocument/2006/relationships/hyperlink" Target="https://mpai.community/standards/mpai-mmm/arc/v1-2/actions/#_Toc157935819" TargetMode="External"/><Relationship Id="rId29" Type="http://schemas.openxmlformats.org/officeDocument/2006/relationships/hyperlink" Target="https://mpai.community/standards/mpai-mmm/arc/v1-2/actions/#_Toc1579358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arc/v1-2/actions/#_Toc157935821" TargetMode="External"/><Relationship Id="rId11" Type="http://schemas.openxmlformats.org/officeDocument/2006/relationships/hyperlink" Target="https://mpai.community/standards/mpai-mmm/arc/v1-2/actions/#_Toc157935822" TargetMode="External"/><Relationship Id="rId24" Type="http://schemas.openxmlformats.org/officeDocument/2006/relationships/hyperlink" Target="https://mpai.community/standards/mpai-mmm/arc/v1-2/actions/#_Toc157935813" TargetMode="External"/><Relationship Id="rId32" Type="http://schemas.openxmlformats.org/officeDocument/2006/relationships/hyperlink" Target="https://mpai.community/standards/mpai-mmm/arc/v1-2/actions/#_Toc157935815" TargetMode="External"/><Relationship Id="rId5" Type="http://schemas.openxmlformats.org/officeDocument/2006/relationships/hyperlink" Target="https://mpai.community/standards/mpai-mmm/arc/v1-2/actions/#_Toc157935809" TargetMode="External"/><Relationship Id="rId15" Type="http://schemas.openxmlformats.org/officeDocument/2006/relationships/hyperlink" Target="https://mpai.community/standards/mpai-mmm/arc/v1-2/actions/#_Toc157935818" TargetMode="External"/><Relationship Id="rId23" Type="http://schemas.openxmlformats.org/officeDocument/2006/relationships/hyperlink" Target="https://mpai.community/standards/mpai-mmm/arc/v1-2/actions/#_Toc157935804" TargetMode="External"/><Relationship Id="rId28" Type="http://schemas.openxmlformats.org/officeDocument/2006/relationships/hyperlink" Target="https://mpai.community/standards/mpai-mmm/arc/v1-2/actions/#_Toc157935805" TargetMode="External"/><Relationship Id="rId36" Type="http://schemas.openxmlformats.org/officeDocument/2006/relationships/hyperlink" Target="https://mpai.community/standards/mpai-mmm/arc/v1-2/actions/#_Toc157935808" TargetMode="External"/><Relationship Id="rId10" Type="http://schemas.openxmlformats.org/officeDocument/2006/relationships/hyperlink" Target="https://mpai.community/standards/mpai-mmm/arc/v1-2/actions/#_Toc157935817" TargetMode="External"/><Relationship Id="rId19" Type="http://schemas.openxmlformats.org/officeDocument/2006/relationships/hyperlink" Target="https://mpai.community/standards/mpai-mmm/arc/v1-2/actions/#_Toc157935812" TargetMode="External"/><Relationship Id="rId31" Type="http://schemas.openxmlformats.org/officeDocument/2006/relationships/hyperlink" Target="https://mpai.community/standards/mpai-mmm/arc/v1-2/actions/#_Toc157935806" TargetMode="External"/><Relationship Id="rId4" Type="http://schemas.openxmlformats.org/officeDocument/2006/relationships/hyperlink" Target="https://mpai.community/standards/mpai-mmm/arc/v1-2/actions/#_Toc157935800" TargetMode="External"/><Relationship Id="rId9" Type="http://schemas.openxmlformats.org/officeDocument/2006/relationships/hyperlink" Target="https://mpai.community/standards/mpai-mmm/arc/v1-2/actions/#_Toc157935810" TargetMode="External"/><Relationship Id="rId14" Type="http://schemas.openxmlformats.org/officeDocument/2006/relationships/hyperlink" Target="https://mpai.community/standards/mpai-mmm/arc/v1-2/actions/#_Toc157935811" TargetMode="External"/><Relationship Id="rId22" Type="http://schemas.openxmlformats.org/officeDocument/2006/relationships/hyperlink" Target="https://mpai.community/standards/mpai-mmm/arc/v1-2/actions/#_Toc157935795" TargetMode="External"/><Relationship Id="rId27" Type="http://schemas.openxmlformats.org/officeDocument/2006/relationships/hyperlink" Target="https://mpai.community/standards/mpai-mmm/arc/v1-2/actions/#_Toc157935796" TargetMode="External"/><Relationship Id="rId30" Type="http://schemas.openxmlformats.org/officeDocument/2006/relationships/hyperlink" Target="https://mpai.community/standards/mpai-mmm/arc/v1-2/actions/#_Toc157935797" TargetMode="External"/><Relationship Id="rId35" Type="http://schemas.openxmlformats.org/officeDocument/2006/relationships/hyperlink" Target="https://mpai.community/standards/mpai-mmm/arc/v1-2/actions/#_Toc157935799" TargetMode="External"/><Relationship Id="rId8" Type="http://schemas.openxmlformats.org/officeDocument/2006/relationships/hyperlink" Target="https://mpai.community/standards/mpai-mmm/arc/v1-2/actions/#_Toc1579358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A326-962E-449B-B27F-735553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962" y="2894853"/>
            <a:ext cx="9360883" cy="106829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MPAI Metaverse Model (MPAI-MMM) standard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58A7E-DB60-4EC9-815D-66D1515C3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7836" y="5301173"/>
            <a:ext cx="4996328" cy="1068293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E8F07C-B7FF-3F3B-D89D-0D68E3FD9187}"/>
              </a:ext>
            </a:extLst>
          </p:cNvPr>
          <p:cNvSpPr txBox="1"/>
          <p:nvPr/>
        </p:nvSpPr>
        <p:spPr>
          <a:xfrm>
            <a:off x="2836721" y="4401327"/>
            <a:ext cx="79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D2FF83-21CA-E11D-F8FA-D0EEC00DA6B2}"/>
              </a:ext>
            </a:extLst>
          </p:cNvPr>
          <p:cNvSpPr txBox="1">
            <a:spLocks/>
          </p:cNvSpPr>
          <p:nvPr/>
        </p:nvSpPr>
        <p:spPr>
          <a:xfrm>
            <a:off x="2124979" y="4401327"/>
            <a:ext cx="8915399" cy="1653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Andrea Bottino, MPAI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SIGGRAPH LA Panel: Emerging AI Standards for XR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Online, 2025/01/18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04A84-1F9E-E6C3-B0F2-63EB1115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3701BD-82A4-F171-2DBA-A5883B08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F4C-C5A2-446D-A1E6-822FFAFB143B}" type="datetime5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18-Jan-25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379E2-ED59-C23B-996B-DA8736A4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Items/1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FBACFCE-75ED-2416-E817-67347D5EC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410189"/>
              </p:ext>
            </p:extLst>
          </p:nvPr>
        </p:nvGraphicFramePr>
        <p:xfrm>
          <a:off x="1131570" y="1576522"/>
          <a:ext cx="10373040" cy="4824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638259195"/>
                    </a:ext>
                  </a:extLst>
                </a:gridCol>
                <a:gridCol w="2251074">
                  <a:extLst>
                    <a:ext uri="{9D8B030D-6E8A-4147-A177-3AD203B41FA5}">
                      <a16:colId xmlns:a16="http://schemas.microsoft.com/office/drawing/2014/main" val="2002315220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9210800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2452692153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1696851170"/>
                    </a:ext>
                  </a:extLst>
                </a:gridCol>
              </a:tblGrid>
              <a:tr h="420645">
                <a:tc>
                  <a:txBody>
                    <a:bodyPr/>
                    <a:lstStyle/>
                    <a:p>
                      <a:endParaRPr lang="en-15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453000"/>
                  </a:ext>
                </a:extLst>
              </a:tr>
              <a:tr h="442554">
                <a:tc>
                  <a:txBody>
                    <a:bodyPr/>
                    <a:lstStyle/>
                    <a:p>
                      <a:r>
                        <a:rPr lang="en-150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General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Contract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E-Capabilities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Identifier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M-Capabilities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71898980"/>
                  </a:ext>
                </a:extLst>
              </a:tr>
              <a:tr h="442554">
                <a:tc>
                  <a:txBody>
                    <a:bodyPr/>
                    <a:lstStyle/>
                    <a:p>
                      <a:r>
                        <a:rPr lang="en-150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M-Environment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M-Instance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Program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Rights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04277737"/>
                  </a:ext>
                </a:extLst>
              </a:tr>
              <a:tr h="442554"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Rules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U-Environment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517988"/>
                  </a:ext>
                </a:extLst>
              </a:tr>
              <a:tr h="442554">
                <a:tc>
                  <a:txBody>
                    <a:bodyPr/>
                    <a:lstStyle/>
                    <a:p>
                      <a:r>
                        <a:rPr lang="en-150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Human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&amp;</a:t>
                      </a:r>
                      <a:r>
                        <a:rPr lang="en-150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User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Account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Activity Data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Personal Profile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Personal Data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69028826"/>
                  </a:ext>
                </a:extLst>
              </a:tr>
              <a:tr h="863199">
                <a:tc>
                  <a:txBody>
                    <a:bodyPr/>
                    <a:lstStyle/>
                    <a:p>
                      <a:r>
                        <a:rPr lang="en-150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 Interaction</a:t>
                      </a:r>
                      <a:endParaRPr lang="en-150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Message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P-Capabilities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Process Action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Request-Action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81591123"/>
                  </a:ext>
                </a:extLst>
              </a:tr>
              <a:tr h="442554"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Response-Action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64954156"/>
                  </a:ext>
                </a:extLst>
              </a:tr>
              <a:tr h="442554">
                <a:tc>
                  <a:txBody>
                    <a:bodyPr/>
                    <a:lstStyle/>
                    <a:p>
                      <a:r>
                        <a:rPr lang="en-150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Service Access</a:t>
                      </a:r>
                      <a:endParaRPr lang="en-150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Authentication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Discovery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Information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Interpretation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2735809"/>
                  </a:ext>
                </a:extLst>
              </a:tr>
              <a:tr h="442554">
                <a:tc>
                  <a:txBody>
                    <a:bodyPr/>
                    <a:lstStyle/>
                    <a:p>
                      <a:r>
                        <a:rPr lang="en-150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Finance</a:t>
                      </a:r>
                      <a:endParaRPr lang="en-150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Amount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Asset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Currency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Provenance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12167395"/>
                  </a:ext>
                </a:extLst>
              </a:tr>
              <a:tr h="442554"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Transaction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Value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Wallet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5452755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F68B3-4C7D-3044-352B-51994311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B929E-7772-9F33-ADF8-6A167600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1447-3207-B84C-265E-41401FD1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Items/2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5A474DB-379B-831F-50D1-18316DA6F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235943"/>
              </p:ext>
            </p:extLst>
          </p:nvPr>
        </p:nvGraphicFramePr>
        <p:xfrm>
          <a:off x="1301750" y="1360169"/>
          <a:ext cx="10202860" cy="5203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291">
                  <a:extLst>
                    <a:ext uri="{9D8B030D-6E8A-4147-A177-3AD203B41FA5}">
                      <a16:colId xmlns:a16="http://schemas.microsoft.com/office/drawing/2014/main" val="302000627"/>
                    </a:ext>
                  </a:extLst>
                </a:gridCol>
                <a:gridCol w="2337853">
                  <a:extLst>
                    <a:ext uri="{9D8B030D-6E8A-4147-A177-3AD203B41FA5}">
                      <a16:colId xmlns:a16="http://schemas.microsoft.com/office/drawing/2014/main" val="584707014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1762949181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1719615160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913357655"/>
                    </a:ext>
                  </a:extLst>
                </a:gridCol>
              </a:tblGrid>
              <a:tr h="429664">
                <a:tc>
                  <a:txBody>
                    <a:bodyPr/>
                    <a:lstStyle/>
                    <a:p>
                      <a:endParaRPr lang="en-15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897890"/>
                  </a:ext>
                </a:extLst>
              </a:tr>
              <a:tr h="763682">
                <a:tc>
                  <a:txBody>
                    <a:bodyPr/>
                    <a:lstStyle/>
                    <a:p>
                      <a:r>
                        <a:rPr lang="en-150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Perception</a:t>
                      </a:r>
                      <a:endParaRPr lang="en-150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Audio Basic Scene Descriptors</a:t>
                      </a:r>
                      <a:endParaRPr lang="en-150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Audio Object</a:t>
                      </a:r>
                      <a:endParaRPr lang="en-150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Audio Scene Descriptors</a:t>
                      </a:r>
                      <a:endParaRPr lang="en-150" sz="2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Audio-Visual Basic Scene Descriptors</a:t>
                      </a:r>
                      <a:endParaRPr lang="en-150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85454230"/>
                  </a:ext>
                </a:extLst>
              </a:tr>
              <a:tr h="763682">
                <a:tc>
                  <a:txBody>
                    <a:bodyPr/>
                    <a:lstStyle/>
                    <a:p>
                      <a:r>
                        <a:rPr lang="en-150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Audio-Visual Event Descriptors</a:t>
                      </a:r>
                      <a:endParaRPr lang="en-150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Audio-Visual Object</a:t>
                      </a:r>
                      <a:endParaRPr lang="en-150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Audio-Visual Scene Descriptors</a:t>
                      </a:r>
                      <a:endParaRPr lang="en-150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Model</a:t>
                      </a:r>
                      <a:endParaRPr lang="en-150" sz="2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44987625"/>
                  </a:ext>
                </a:extLst>
              </a:tr>
              <a:tr h="763682">
                <a:tc>
                  <a:txBody>
                    <a:bodyPr/>
                    <a:lstStyle/>
                    <a:p>
                      <a:r>
                        <a:rPr lang="en-150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Stream</a:t>
                      </a:r>
                      <a:endParaRPr lang="en-150" sz="2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Visual Basic Scene Descriptors</a:t>
                      </a:r>
                      <a:endParaRPr lang="en-150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Visual Object</a:t>
                      </a:r>
                      <a:endParaRPr lang="en-150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Visual Scene Descriptors</a:t>
                      </a:r>
                      <a:endParaRPr lang="en-150" sz="2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34847314"/>
                  </a:ext>
                </a:extLst>
              </a:tr>
              <a:tr h="429664">
                <a:tc>
                  <a:txBody>
                    <a:bodyPr/>
                    <a:lstStyle/>
                    <a:p>
                      <a:r>
                        <a:rPr lang="en-150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Summary</a:t>
                      </a:r>
                      <a:endParaRPr lang="en-150" sz="2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03394694"/>
                  </a:ext>
                </a:extLst>
              </a:tr>
              <a:tr h="429664">
                <a:tc>
                  <a:txBody>
                    <a:bodyPr/>
                    <a:lstStyle/>
                    <a:p>
                      <a:r>
                        <a:rPr lang="en-150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Internal State</a:t>
                      </a:r>
                      <a:endParaRPr lang="en-150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Cognitive State</a:t>
                      </a:r>
                      <a:endParaRPr lang="en-150" sz="2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Emotion</a:t>
                      </a:r>
                      <a:endParaRPr lang="en-150" sz="2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Personal Status</a:t>
                      </a:r>
                      <a:endParaRPr lang="en-150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Social Attitude</a:t>
                      </a:r>
                      <a:endParaRPr lang="en-150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79543857"/>
                  </a:ext>
                </a:extLst>
              </a:tr>
              <a:tr h="429664">
                <a:tc>
                  <a:txBody>
                    <a:bodyPr/>
                    <a:lstStyle/>
                    <a:p>
                      <a:r>
                        <a:rPr lang="en-150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Space</a:t>
                      </a: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150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&amp;Time</a:t>
                      </a:r>
                      <a:endParaRPr lang="en-150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M-Location</a:t>
                      </a:r>
                      <a:endParaRPr lang="en-150" sz="2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U-Location</a:t>
                      </a:r>
                      <a:endParaRPr lang="en-150" sz="2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M-Location</a:t>
                      </a:r>
                      <a:endParaRPr lang="en-150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Orientation</a:t>
                      </a:r>
                      <a:endParaRPr lang="en-150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90451480"/>
                  </a:ext>
                </a:extLst>
              </a:tr>
              <a:tr h="429664">
                <a:tc>
                  <a:txBody>
                    <a:bodyPr/>
                    <a:lstStyle/>
                    <a:p>
                      <a:endParaRPr lang="en-150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Point of View</a:t>
                      </a:r>
                      <a:endParaRPr lang="en-150" sz="2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Position</a:t>
                      </a:r>
                      <a:endParaRPr lang="en-150" sz="2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Space-Time</a:t>
                      </a:r>
                      <a:endParaRPr lang="en-150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Spatial Attitude</a:t>
                      </a:r>
                      <a:endParaRPr lang="en-150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54821400"/>
                  </a:ext>
                </a:extLst>
              </a:tr>
              <a:tr h="763682">
                <a:tc>
                  <a:txBody>
                    <a:bodyPr/>
                    <a:lstStyle/>
                    <a:p>
                      <a:r>
                        <a:rPr lang="en-150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Time</a:t>
                      </a:r>
                      <a:endParaRPr lang="en-150" sz="2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U-Location</a:t>
                      </a:r>
                      <a:endParaRPr lang="en-150" sz="2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Universe-Metaverse Map</a:t>
                      </a:r>
                      <a:endParaRPr lang="en-150" sz="2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1750087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FB16A-BD20-18A4-0806-D2050019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A0674-6B4F-57A4-D2BD-58687CD6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5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FF090-60AC-F7DC-4801-D97BEBD4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MPAI-MMM uses many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F2EA1-9A52-6432-E6EF-3C146CA72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Data types specified by </a:t>
            </a:r>
          </a:p>
          <a:p>
            <a:r>
              <a:rPr lang="en-GB" dirty="0"/>
              <a:t>MPAI-MMM, but also by:</a:t>
            </a:r>
          </a:p>
          <a:p>
            <a:r>
              <a:rPr lang="en-GB" dirty="0"/>
              <a:t>MPAI-CAE (Audio)</a:t>
            </a:r>
          </a:p>
          <a:p>
            <a:r>
              <a:rPr lang="en-GB" dirty="0"/>
              <a:t>MPAI-MMC (Human-Machine-Conversation)</a:t>
            </a:r>
          </a:p>
          <a:p>
            <a:r>
              <a:rPr lang="en-GB" dirty="0"/>
              <a:t>MPAI-OSD (Object and Scene Description)</a:t>
            </a:r>
          </a:p>
          <a:p>
            <a:r>
              <a:rPr lang="en-GB" dirty="0"/>
              <a:t>MPAI-PAF (Portable Avatar Format)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BDB0C-47C5-61CF-B329-7DC1848FD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79F17-EF11-1078-1DF4-845453A1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8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AAE4-DA49-2BD9-EF6B-8645890C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MPAI-OSD V1.2 Data Types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2705A-5025-9C44-B5E5-BD67486D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9CF8C-DBC2-8956-755C-9369E128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66D9E5F-E053-0427-B274-E3F562C3FE77}"/>
              </a:ext>
            </a:extLst>
          </p:cNvPr>
          <p:cNvSpPr/>
          <p:nvPr/>
        </p:nvSpPr>
        <p:spPr>
          <a:xfrm>
            <a:off x="5209953" y="3147237"/>
            <a:ext cx="1722475" cy="146729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OSD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059AF29-5417-92C7-6ED8-D4079413F3D6}"/>
              </a:ext>
            </a:extLst>
          </p:cNvPr>
          <p:cNvSpPr txBox="1"/>
          <p:nvPr/>
        </p:nvSpPr>
        <p:spPr>
          <a:xfrm>
            <a:off x="2514599" y="1905000"/>
            <a:ext cx="2865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Audio-Visual Object</a:t>
            </a:r>
            <a:endParaRPr lang="it-IT" sz="20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E249596-1BF8-4FB5-318C-5A5663CE1076}"/>
              </a:ext>
            </a:extLst>
          </p:cNvPr>
          <p:cNvSpPr txBox="1"/>
          <p:nvPr/>
        </p:nvSpPr>
        <p:spPr>
          <a:xfrm>
            <a:off x="7491029" y="1951167"/>
            <a:ext cx="285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n-15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Audio-Visual Basic </a:t>
            </a:r>
            <a:endParaRPr lang="it-IT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15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Scene Descriptors</a:t>
            </a:r>
            <a:endParaRPr lang="en-15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94707B6-2D85-7A9B-AB03-3F264E4E0D55}"/>
              </a:ext>
            </a:extLst>
          </p:cNvPr>
          <p:cNvSpPr txBox="1"/>
          <p:nvPr/>
        </p:nvSpPr>
        <p:spPr>
          <a:xfrm>
            <a:off x="2184990" y="3817706"/>
            <a:ext cx="1722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Instance Identifier</a:t>
            </a:r>
            <a:endParaRPr lang="en-GB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24E29B5-793D-1AC2-D856-A8D72A34A0A7}"/>
              </a:ext>
            </a:extLst>
          </p:cNvPr>
          <p:cNvSpPr txBox="1"/>
          <p:nvPr/>
        </p:nvSpPr>
        <p:spPr>
          <a:xfrm>
            <a:off x="3907465" y="5696139"/>
            <a:ext cx="21169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n-GB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Space-Time</a:t>
            </a:r>
            <a:endParaRPr lang="en-GB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480F824-1570-E3AB-3F99-7A2DA0878F3B}"/>
              </a:ext>
            </a:extLst>
          </p:cNvPr>
          <p:cNvSpPr txBox="1"/>
          <p:nvPr/>
        </p:nvSpPr>
        <p:spPr>
          <a:xfrm>
            <a:off x="8298711" y="4630111"/>
            <a:ext cx="17728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n-GB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Coordinates</a:t>
            </a:r>
            <a:endParaRPr lang="en-GB" dirty="0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D14092E-26BA-A082-BA8F-AC6F95C5731B}"/>
              </a:ext>
            </a:extLst>
          </p:cNvPr>
          <p:cNvCxnSpPr>
            <a:stCxn id="14" idx="3"/>
          </p:cNvCxnSpPr>
          <p:nvPr/>
        </p:nvCxnSpPr>
        <p:spPr>
          <a:xfrm flipV="1">
            <a:off x="3907465" y="3880883"/>
            <a:ext cx="1302488" cy="290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0A4B0B9C-5679-C5BF-9A2F-D52EC31C9616}"/>
              </a:ext>
            </a:extLst>
          </p:cNvPr>
          <p:cNvCxnSpPr>
            <a:stCxn id="10" idx="2"/>
            <a:endCxn id="8" idx="1"/>
          </p:cNvCxnSpPr>
          <p:nvPr/>
        </p:nvCxnSpPr>
        <p:spPr>
          <a:xfrm>
            <a:off x="3947336" y="2305110"/>
            <a:ext cx="1514868" cy="1057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7EE4874E-232D-D2A4-FD72-9A97C5D17A9C}"/>
              </a:ext>
            </a:extLst>
          </p:cNvPr>
          <p:cNvCxnSpPr>
            <a:stCxn id="12" idx="2"/>
            <a:endCxn id="8" idx="7"/>
          </p:cNvCxnSpPr>
          <p:nvPr/>
        </p:nvCxnSpPr>
        <p:spPr>
          <a:xfrm flipH="1">
            <a:off x="6680177" y="2659053"/>
            <a:ext cx="2240839" cy="703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B417217C-02B9-086A-E675-2109D24C5941}"/>
              </a:ext>
            </a:extLst>
          </p:cNvPr>
          <p:cNvCxnSpPr>
            <a:stCxn id="18" idx="1"/>
            <a:endCxn id="8" idx="5"/>
          </p:cNvCxnSpPr>
          <p:nvPr/>
        </p:nvCxnSpPr>
        <p:spPr>
          <a:xfrm flipH="1" flipV="1">
            <a:off x="6680177" y="4399650"/>
            <a:ext cx="1618534" cy="430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DFAE58E5-3C91-A45D-A540-10D3D31A9159}"/>
              </a:ext>
            </a:extLst>
          </p:cNvPr>
          <p:cNvCxnSpPr>
            <a:stCxn id="16" idx="0"/>
            <a:endCxn id="8" idx="3"/>
          </p:cNvCxnSpPr>
          <p:nvPr/>
        </p:nvCxnSpPr>
        <p:spPr>
          <a:xfrm flipV="1">
            <a:off x="4965921" y="4399650"/>
            <a:ext cx="496283" cy="1296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8F65249-FB7F-2B7F-9C27-E814C38EC9B3}"/>
              </a:ext>
            </a:extLst>
          </p:cNvPr>
          <p:cNvSpPr txBox="1"/>
          <p:nvPr/>
        </p:nvSpPr>
        <p:spPr>
          <a:xfrm>
            <a:off x="7214630" y="6033835"/>
            <a:ext cx="4411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it-IT" dirty="0"/>
              <a:t>…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15EC91CD-EF1C-BBE6-9331-CF1A360457E2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6219548" y="4604354"/>
            <a:ext cx="1215655" cy="1429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45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38CB-C45D-6CF3-DE84-97C1266E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PAF V1.3 Data Types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90FE-A95C-18CB-D3D1-723A21FB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9B9DD-B1C8-70BE-718F-31EDE27D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A diagram of a human body&#10;&#10;Description automatically generated">
            <a:extLst>
              <a:ext uri="{FF2B5EF4-FFF2-40B4-BE49-F238E27FC236}">
                <a16:creationId xmlns:a16="http://schemas.microsoft.com/office/drawing/2014/main" id="{E65074E4-D092-B750-4A85-57182181D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24" y="2630517"/>
            <a:ext cx="1876559" cy="3065047"/>
          </a:xfrm>
          <a:prstGeom prst="rect">
            <a:avLst/>
          </a:prstGeom>
        </p:spPr>
      </p:pic>
      <p:pic>
        <p:nvPicPr>
          <p:cNvPr id="9" name="Immagine 8" descr="Immagine che contiene Viso umano, schermata, mascella, arte&#10;&#10;Descrizione generata automaticamente">
            <a:extLst>
              <a:ext uri="{FF2B5EF4-FFF2-40B4-BE49-F238E27FC236}">
                <a16:creationId xmlns:a16="http://schemas.microsoft.com/office/drawing/2014/main" id="{22D1F423-4160-06BE-A3A7-F2385FA79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43" y="1296747"/>
            <a:ext cx="3597953" cy="1216506"/>
          </a:xfrm>
          <a:prstGeom prst="rect">
            <a:avLst/>
          </a:prstGeom>
        </p:spPr>
      </p:pic>
      <p:pic>
        <p:nvPicPr>
          <p:cNvPr id="10" name="Immagine 9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4A612AE-E791-BAFD-A65E-7446DB220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56" y="2870121"/>
            <a:ext cx="1470377" cy="768391"/>
          </a:xfrm>
          <a:prstGeom prst="rect">
            <a:avLst/>
          </a:prstGeom>
        </p:spPr>
      </p:pic>
      <p:pic>
        <p:nvPicPr>
          <p:cNvPr id="11" name="Immagine 10" descr="Immagine che contiene Elementi grafici, logo, design, Carattere&#10;&#10;Descrizione generata automaticamente">
            <a:extLst>
              <a:ext uri="{FF2B5EF4-FFF2-40B4-BE49-F238E27FC236}">
                <a16:creationId xmlns:a16="http://schemas.microsoft.com/office/drawing/2014/main" id="{58D8A49F-DF63-AF0F-66B4-ABF1A8CBB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519" y="4076208"/>
            <a:ext cx="2865095" cy="1611616"/>
          </a:xfrm>
          <a:prstGeom prst="rect">
            <a:avLst/>
          </a:prstGeom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FAA16ACC-9F2F-ABBF-5C39-1CB1410B7A0D}"/>
              </a:ext>
            </a:extLst>
          </p:cNvPr>
          <p:cNvSpPr/>
          <p:nvPr/>
        </p:nvSpPr>
        <p:spPr>
          <a:xfrm>
            <a:off x="5209953" y="3147237"/>
            <a:ext cx="1722475" cy="146729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PAF</a:t>
            </a:r>
            <a:endParaRPr lang="it-IT" b="1" dirty="0">
              <a:solidFill>
                <a:schemeClr val="tx1"/>
              </a:solidFill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90E89C34-E8B4-8FC7-FB7B-1ED4FA1834DE}"/>
              </a:ext>
            </a:extLst>
          </p:cNvPr>
          <p:cNvCxnSpPr>
            <a:stCxn id="8" idx="3"/>
          </p:cNvCxnSpPr>
          <p:nvPr/>
        </p:nvCxnSpPr>
        <p:spPr>
          <a:xfrm flipV="1">
            <a:off x="3552483" y="3880883"/>
            <a:ext cx="1657470" cy="28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8E189D9-2B6D-E198-4159-B6DE274FF242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flipH="1">
            <a:off x="6096000" y="2513253"/>
            <a:ext cx="307320" cy="633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0E5BB7D4-4275-8D00-9F64-3F2C28B19B05}"/>
              </a:ext>
            </a:extLst>
          </p:cNvPr>
          <p:cNvCxnSpPr>
            <a:stCxn id="10" idx="1"/>
          </p:cNvCxnSpPr>
          <p:nvPr/>
        </p:nvCxnSpPr>
        <p:spPr>
          <a:xfrm flipH="1">
            <a:off x="6932428" y="3254317"/>
            <a:ext cx="2403928" cy="626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E5E0EF3-9056-EADE-9C5D-59E8BE0F27E9}"/>
              </a:ext>
            </a:extLst>
          </p:cNvPr>
          <p:cNvCxnSpPr>
            <a:stCxn id="11" idx="1"/>
            <a:endCxn id="12" idx="6"/>
          </p:cNvCxnSpPr>
          <p:nvPr/>
        </p:nvCxnSpPr>
        <p:spPr>
          <a:xfrm flipH="1" flipV="1">
            <a:off x="6932428" y="3880884"/>
            <a:ext cx="1707091" cy="1001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9708932-EEE6-6606-535F-88BBF30BDFFF}"/>
              </a:ext>
            </a:extLst>
          </p:cNvPr>
          <p:cNvSpPr txBox="1"/>
          <p:nvPr/>
        </p:nvSpPr>
        <p:spPr>
          <a:xfrm>
            <a:off x="6071190" y="885638"/>
            <a:ext cx="6092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chemeClr val="tx1"/>
                </a:solidFill>
                <a:effectLst/>
                <a:latin typeface="Poppins" panose="00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 Descriptors</a:t>
            </a:r>
            <a:endParaRPr lang="en-GB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EF63309-A3EA-E2E8-1F9B-5B6507942DDE}"/>
              </a:ext>
            </a:extLst>
          </p:cNvPr>
          <p:cNvSpPr txBox="1"/>
          <p:nvPr/>
        </p:nvSpPr>
        <p:spPr>
          <a:xfrm>
            <a:off x="1558115" y="5717554"/>
            <a:ext cx="2354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chemeClr val="tx1"/>
                </a:solidFill>
                <a:effectLst/>
                <a:latin typeface="Poppins" panose="000005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Body Descriptors</a:t>
            </a:r>
            <a:endParaRPr lang="en-GB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0037E77-BEF8-67F1-4370-8156B6E0923C}"/>
              </a:ext>
            </a:extLst>
          </p:cNvPr>
          <p:cNvSpPr txBox="1"/>
          <p:nvPr/>
        </p:nvSpPr>
        <p:spPr>
          <a:xfrm>
            <a:off x="8957180" y="3634600"/>
            <a:ext cx="2228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chemeClr val="tx1"/>
                </a:solidFill>
                <a:effectLst/>
                <a:latin typeface="Poppins" panose="000005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3D Model Object</a:t>
            </a:r>
            <a:endParaRPr lang="en-GB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464914C-48BC-9CFC-3406-6A24CD5A765B}"/>
              </a:ext>
            </a:extLst>
          </p:cNvPr>
          <p:cNvSpPr txBox="1"/>
          <p:nvPr/>
        </p:nvSpPr>
        <p:spPr>
          <a:xfrm>
            <a:off x="1558115" y="6015613"/>
            <a:ext cx="2610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chemeClr val="tx1"/>
                </a:solidFill>
                <a:effectLst/>
                <a:latin typeface="Poppins" panose="000005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Gesture Descriptors</a:t>
            </a:r>
            <a:endParaRPr lang="en-GB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2C13680-8E0D-B32E-0127-CECF08026FA6}"/>
              </a:ext>
            </a:extLst>
          </p:cNvPr>
          <p:cNvSpPr txBox="1"/>
          <p:nvPr/>
        </p:nvSpPr>
        <p:spPr>
          <a:xfrm>
            <a:off x="5041748" y="4697350"/>
            <a:ext cx="2415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chemeClr val="tx1"/>
                </a:solidFill>
                <a:effectLst/>
                <a:latin typeface="Poppins" panose="00000500000000000000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Portable Avatar</a:t>
            </a:r>
            <a:endParaRPr lang="en-GB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28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722B9C3-B2B9-1923-D637-E2A8615F4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8384-EDC6-D947-02B3-3A3022C4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PAF V1.3 Data Types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380AA7E-C105-E42E-80A2-2A1F198AF2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01750" y="1905000"/>
          <a:ext cx="10202860" cy="296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715">
                  <a:extLst>
                    <a:ext uri="{9D8B030D-6E8A-4147-A177-3AD203B41FA5}">
                      <a16:colId xmlns:a16="http://schemas.microsoft.com/office/drawing/2014/main" val="1591042598"/>
                    </a:ext>
                  </a:extLst>
                </a:gridCol>
                <a:gridCol w="2550715">
                  <a:extLst>
                    <a:ext uri="{9D8B030D-6E8A-4147-A177-3AD203B41FA5}">
                      <a16:colId xmlns:a16="http://schemas.microsoft.com/office/drawing/2014/main" val="281984554"/>
                    </a:ext>
                  </a:extLst>
                </a:gridCol>
                <a:gridCol w="2550715">
                  <a:extLst>
                    <a:ext uri="{9D8B030D-6E8A-4147-A177-3AD203B41FA5}">
                      <a16:colId xmlns:a16="http://schemas.microsoft.com/office/drawing/2014/main" val="1330548651"/>
                    </a:ext>
                  </a:extLst>
                </a:gridCol>
                <a:gridCol w="2550715">
                  <a:extLst>
                    <a:ext uri="{9D8B030D-6E8A-4147-A177-3AD203B41FA5}">
                      <a16:colId xmlns:a16="http://schemas.microsoft.com/office/drawing/2014/main" val="3241108023"/>
                    </a:ext>
                  </a:extLst>
                </a:gridCol>
              </a:tblGrid>
              <a:tr h="543681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83144"/>
                  </a:ext>
                </a:extLst>
              </a:tr>
              <a:tr h="938409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3D Model Object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Avatar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3D Model Basic Scene Descriptors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3D Model Basic Scene Geometry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9908870"/>
                  </a:ext>
                </a:extLst>
              </a:tr>
              <a:tr h="938409"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3D Model Scene Descriptors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3D Model Scene Geometry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Body Descriptors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Face Descriptors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289172"/>
                  </a:ext>
                </a:extLst>
              </a:tr>
              <a:tr h="543681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Gesture Descriptors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Portable Avatar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7504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E959B-EE8B-ADDA-90FE-CABEECF2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719F0-33B9-C938-64D6-8A7CAA1E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19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A78980D-0A7D-266B-0BC6-2B881639F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0E1E-5601-2710-2CDC-5F10AA1B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MPAI-OSD V1.2 Data Types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945BF6-08C8-C0E2-077A-B161EF131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852797"/>
              </p:ext>
            </p:extLst>
          </p:nvPr>
        </p:nvGraphicFramePr>
        <p:xfrm>
          <a:off x="1301750" y="1245868"/>
          <a:ext cx="10202860" cy="5271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715">
                  <a:extLst>
                    <a:ext uri="{9D8B030D-6E8A-4147-A177-3AD203B41FA5}">
                      <a16:colId xmlns:a16="http://schemas.microsoft.com/office/drawing/2014/main" val="604028258"/>
                    </a:ext>
                  </a:extLst>
                </a:gridCol>
                <a:gridCol w="2550715">
                  <a:extLst>
                    <a:ext uri="{9D8B030D-6E8A-4147-A177-3AD203B41FA5}">
                      <a16:colId xmlns:a16="http://schemas.microsoft.com/office/drawing/2014/main" val="1227407803"/>
                    </a:ext>
                  </a:extLst>
                </a:gridCol>
                <a:gridCol w="2550715">
                  <a:extLst>
                    <a:ext uri="{9D8B030D-6E8A-4147-A177-3AD203B41FA5}">
                      <a16:colId xmlns:a16="http://schemas.microsoft.com/office/drawing/2014/main" val="647902113"/>
                    </a:ext>
                  </a:extLst>
                </a:gridCol>
                <a:gridCol w="2550715">
                  <a:extLst>
                    <a:ext uri="{9D8B030D-6E8A-4147-A177-3AD203B41FA5}">
                      <a16:colId xmlns:a16="http://schemas.microsoft.com/office/drawing/2014/main" val="3007248412"/>
                    </a:ext>
                  </a:extLst>
                </a:gridCol>
              </a:tblGrid>
              <a:tr h="453272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807382"/>
                  </a:ext>
                </a:extLst>
              </a:tr>
              <a:tr h="782362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Annotation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Audio-Visual Basic Scene Descriptors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Audio-Visual Basic Scene Geometry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Audio-Visual Event Descriptors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1548968"/>
                  </a:ext>
                </a:extLst>
              </a:tr>
              <a:tr h="782362"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Audio-Visual Object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Audio-Visual Scene Descriptors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Audio-Visual Scene Geometry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Location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737745"/>
                  </a:ext>
                </a:extLst>
              </a:tr>
              <a:tr h="453272"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Bounding Box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Coordinates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Instance Identifier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Location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391863"/>
                  </a:ext>
                </a:extLst>
              </a:tr>
              <a:tr h="453272"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Orientation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Path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Perceptible Entity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Point of View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9213103"/>
                  </a:ext>
                </a:extLst>
              </a:tr>
              <a:tr h="782362"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Position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Right Parallelepiped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Selector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Space-Time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1012542"/>
                  </a:ext>
                </a:extLst>
              </a:tr>
              <a:tr h="782362"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Spatial Attitude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Time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Trajectory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Visual Basic Scene Desc</a:t>
                      </a:r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riptors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736037"/>
                  </a:ext>
                </a:extLst>
              </a:tr>
              <a:tr h="782362"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Visual Basic Scene </a:t>
                      </a:r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Geometry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Visual Object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Visual Scene Descriptors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hlinkClick r:id="rId3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Visual Scene Geometry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942766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A885E-35F6-9E4B-70B5-E7679331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35D128-23BD-6A5E-D46C-E6906CC9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20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C2E1F-FBE8-D69A-D2F5-4BE7F55C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Avatar Interoperability: Portable Avatar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0076F-BFA7-BCF4-4055-50A620988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440181"/>
            <a:ext cx="10202586" cy="5168754"/>
          </a:xfrm>
        </p:spPr>
        <p:txBody>
          <a:bodyPr>
            <a:noAutofit/>
          </a:bodyPr>
          <a:lstStyle/>
          <a:p>
            <a:pPr marL="0" indent="0" algn="l">
              <a:spcAft>
                <a:spcPts val="750"/>
              </a:spcAft>
              <a:buNone/>
            </a:pPr>
            <a:r>
              <a:rPr lang="en-GB" sz="18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Portable Avatar coveys the following information:</a:t>
            </a:r>
          </a:p>
          <a:p>
            <a:pPr marL="0" indent="0" algn="l">
              <a:spcAft>
                <a:spcPts val="750"/>
              </a:spcAft>
              <a:buNone/>
            </a:pPr>
            <a:r>
              <a:rPr lang="en-GB" sz="18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Avatar Data </a:t>
            </a:r>
            <a:r>
              <a:rPr lang="en-GB" sz="1800" dirty="0">
                <a:solidFill>
                  <a:srgbClr val="333333"/>
                </a:solidFill>
                <a:ea typeface="Calibri" panose="020F0502020204030204" pitchFamily="34" charset="0"/>
              </a:rPr>
              <a:t>		</a:t>
            </a:r>
            <a:r>
              <a:rPr lang="en-GB" sz="18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The M-Instance in which the Avatar is located.</a:t>
            </a:r>
          </a:p>
          <a:p>
            <a:pPr marL="457200" lvl="1" indent="0" algn="l">
              <a:spcAft>
                <a:spcPts val="750"/>
              </a:spcAft>
              <a:buNone/>
            </a:pPr>
            <a:r>
              <a:rPr lang="en-GB" sz="18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			The Space-Time of the Avatar.</a:t>
            </a:r>
          </a:p>
          <a:p>
            <a:pPr marL="457200" lvl="1" indent="0" algn="l">
              <a:spcAft>
                <a:spcPts val="750"/>
              </a:spcAft>
              <a:buNone/>
            </a:pPr>
            <a:r>
              <a:rPr lang="en-GB" sz="18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			The Language Preference of the Avatar.</a:t>
            </a:r>
          </a:p>
          <a:p>
            <a:pPr marL="457200" lvl="1" indent="0" algn="l">
              <a:spcAft>
                <a:spcPts val="750"/>
              </a:spcAft>
              <a:buNone/>
            </a:pPr>
            <a:r>
              <a:rPr lang="en-GB" sz="18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			The Text the Avatar is associated with, or which will be converted into a Speech Object.</a:t>
            </a:r>
          </a:p>
          <a:p>
            <a:pPr marL="457200" lvl="1" indent="0" algn="l">
              <a:spcAft>
                <a:spcPts val="750"/>
              </a:spcAft>
              <a:buNone/>
            </a:pPr>
            <a:r>
              <a:rPr lang="en-GB" sz="18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			The Speech Model used to synthesise Text.</a:t>
            </a:r>
          </a:p>
          <a:p>
            <a:pPr marL="457200" lvl="1" indent="0" algn="l">
              <a:spcAft>
                <a:spcPts val="750"/>
              </a:spcAft>
              <a:buNone/>
            </a:pPr>
            <a:r>
              <a:rPr lang="en-GB" sz="18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			The Speech Object that the Avatar utters.</a:t>
            </a:r>
          </a:p>
          <a:p>
            <a:pPr marL="457200" lvl="1" indent="0" algn="l">
              <a:spcAft>
                <a:spcPts val="750"/>
              </a:spcAft>
              <a:buNone/>
            </a:pPr>
            <a:r>
              <a:rPr lang="en-GB" sz="18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			The Personal Status of the Avatar.</a:t>
            </a:r>
          </a:p>
          <a:p>
            <a:pPr marL="57150" indent="0">
              <a:spcAft>
                <a:spcPts val="750"/>
              </a:spcAft>
              <a:buNone/>
            </a:pPr>
            <a:r>
              <a:rPr lang="en-GB" sz="2000" dirty="0">
                <a:solidFill>
                  <a:srgbClr val="333333"/>
                </a:solidFill>
                <a:ea typeface="Calibri" panose="020F0502020204030204" pitchFamily="34" charset="0"/>
              </a:rPr>
              <a:t>Environment	</a:t>
            </a:r>
            <a:r>
              <a:rPr lang="en-GB" sz="20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The ID of the Virtual Space</a:t>
            </a:r>
          </a:p>
          <a:p>
            <a:pPr marL="57150" indent="0">
              <a:spcAft>
                <a:spcPts val="750"/>
              </a:spcAft>
              <a:buNone/>
            </a:pPr>
            <a:r>
              <a:rPr lang="en-GB" sz="2000" dirty="0">
                <a:solidFill>
                  <a:srgbClr val="333333"/>
                </a:solidFill>
                <a:ea typeface="Calibri" panose="020F0502020204030204" pitchFamily="34" charset="0"/>
              </a:rPr>
              <a:t>		</a:t>
            </a:r>
            <a:r>
              <a:rPr lang="en-GB" sz="2000">
                <a:solidFill>
                  <a:srgbClr val="333333"/>
                </a:solidFill>
                <a:ea typeface="Calibri" panose="020F0502020204030204" pitchFamily="34" charset="0"/>
              </a:rPr>
              <a:t>		</a:t>
            </a:r>
            <a:r>
              <a:rPr lang="en-GB" sz="2000" b="0" i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The </a:t>
            </a:r>
            <a:r>
              <a:rPr lang="en-GB" sz="20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Space-Time information of the </a:t>
            </a:r>
            <a:r>
              <a:rPr lang="en-GB" sz="2000" b="0" i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Avatar in </a:t>
            </a:r>
            <a:r>
              <a:rPr lang="en-GB" sz="20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the Audio-Visual Scene.</a:t>
            </a:r>
          </a:p>
          <a:p>
            <a:endParaRPr lang="en-GB" sz="1800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FB7BD-A85A-5415-C566-15185E22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A8C43-0375-2C1A-E2E0-771CD257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90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CEE6-57CA-A396-0176-FA57F7B3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Action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88991-F814-0FF4-FC54-1B7767C5E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278384"/>
            <a:ext cx="10202586" cy="1873189"/>
          </a:xfrm>
        </p:spPr>
        <p:txBody>
          <a:bodyPr>
            <a:normAutofit/>
          </a:bodyPr>
          <a:lstStyle/>
          <a:p>
            <a:r>
              <a:rPr lang="en-US" dirty="0"/>
              <a:t>The Action that a Process has performed or can/will (ask to) perform.</a:t>
            </a:r>
          </a:p>
          <a:p>
            <a:r>
              <a:rPr lang="en-US" dirty="0"/>
              <a:t>Specifying: the Item or Data acted on and Time or Action</a:t>
            </a:r>
          </a:p>
          <a:p>
            <a:r>
              <a:rPr lang="en-US" dirty="0"/>
              <a:t>The Complements related to additional Items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5EA8A-AC7F-D41E-0833-F2880F339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A347B-38A1-8A8B-4E28-88E8A313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D4CDE19-F976-A6EC-B022-738F33558E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364004"/>
              </p:ext>
            </p:extLst>
          </p:nvPr>
        </p:nvGraphicFramePr>
        <p:xfrm>
          <a:off x="1301750" y="2669586"/>
          <a:ext cx="10202862" cy="3564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300">
                  <a:extLst>
                    <a:ext uri="{9D8B030D-6E8A-4147-A177-3AD203B41FA5}">
                      <a16:colId xmlns:a16="http://schemas.microsoft.com/office/drawing/2014/main" val="772110120"/>
                    </a:ext>
                  </a:extLst>
                </a:gridCol>
                <a:gridCol w="3844032">
                  <a:extLst>
                    <a:ext uri="{9D8B030D-6E8A-4147-A177-3AD203B41FA5}">
                      <a16:colId xmlns:a16="http://schemas.microsoft.com/office/drawing/2014/main" val="1523212486"/>
                    </a:ext>
                  </a:extLst>
                </a:gridCol>
                <a:gridCol w="5414530">
                  <a:extLst>
                    <a:ext uri="{9D8B030D-6E8A-4147-A177-3AD203B41FA5}">
                      <a16:colId xmlns:a16="http://schemas.microsoft.com/office/drawing/2014/main" val="2049870735"/>
                    </a:ext>
                  </a:extLst>
                </a:gridCol>
              </a:tblGrid>
              <a:tr h="440188"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01063"/>
                  </a:ext>
                </a:extLst>
              </a:tr>
              <a:tr h="446302">
                <a:tc>
                  <a:txBody>
                    <a:bodyPr/>
                    <a:lstStyle/>
                    <a:p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Service | User | MLoc | ULoc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location of the Item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 Spatial Attitude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9356080"/>
                  </a:ext>
                </a:extLst>
              </a:tr>
              <a:tr h="446302">
                <a:tc>
                  <a:txBody>
                    <a:bodyPr/>
                    <a:lstStyle/>
                    <a:p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By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Service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Service Used by Process to perform </a:t>
                      </a:r>
                      <a:r>
                        <a:rPr lang="en-150" sz="2000" i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Action</a:t>
                      </a:r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3136362"/>
                  </a:ext>
                </a:extLst>
              </a:tr>
              <a:tr h="446302">
                <a:tc>
                  <a:txBody>
                    <a:bodyPr/>
                    <a:lstStyle/>
                    <a:p>
                      <a:r>
                        <a:rPr lang="en-150" sz="2000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From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Address | ULoc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location of the Item.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8803499"/>
                  </a:ext>
                </a:extLst>
              </a:tr>
              <a:tr h="446302">
                <a:tc>
                  <a:txBody>
                    <a:bodyPr/>
                    <a:lstStyle/>
                    <a:p>
                      <a:r>
                        <a:rPr lang="en-150" sz="2000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Into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Item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resulting from the 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Action.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5668550"/>
                  </a:ext>
                </a:extLst>
              </a:tr>
              <a:tr h="446302">
                <a:tc>
                  <a:txBody>
                    <a:bodyPr/>
                    <a:lstStyle/>
                    <a:p>
                      <a:r>
                        <a:rPr lang="en-150" sz="2000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Of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User the Item refers to.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3838497"/>
                  </a:ext>
                </a:extLst>
              </a:tr>
              <a:tr h="446302">
                <a:tc>
                  <a:txBody>
                    <a:bodyPr/>
                    <a:lstStyle/>
                    <a:p>
                      <a:r>
                        <a:rPr lang="en-150" sz="2000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To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Address | Device | Process | User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location of the Item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 Spatial Attitude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2284424"/>
                  </a:ext>
                </a:extLst>
              </a:tr>
              <a:tr h="446302">
                <a:tc>
                  <a:txBody>
                    <a:bodyPr/>
                    <a:lstStyle/>
                    <a:p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Data | Stream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Additional Item required to perform Action.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71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61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EA8C-05AF-D003-57C8-9F624BC6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372650"/>
            <a:ext cx="10202586" cy="1280890"/>
          </a:xfrm>
        </p:spPr>
        <p:txBody>
          <a:bodyPr/>
          <a:lstStyle/>
          <a:p>
            <a:r>
              <a:rPr lang="en-US" dirty="0"/>
              <a:t>Practicing Process Actions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8B67819-B361-3E5B-5B25-1F3529CF5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139501"/>
              </p:ext>
            </p:extLst>
          </p:nvPr>
        </p:nvGraphicFramePr>
        <p:xfrm>
          <a:off x="1408664" y="1353142"/>
          <a:ext cx="9844489" cy="538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276">
                  <a:extLst>
                    <a:ext uri="{9D8B030D-6E8A-4147-A177-3AD203B41FA5}">
                      <a16:colId xmlns:a16="http://schemas.microsoft.com/office/drawing/2014/main" val="414852181"/>
                    </a:ext>
                  </a:extLst>
                </a:gridCol>
                <a:gridCol w="1147413">
                  <a:extLst>
                    <a:ext uri="{9D8B030D-6E8A-4147-A177-3AD203B41FA5}">
                      <a16:colId xmlns:a16="http://schemas.microsoft.com/office/drawing/2014/main" val="2212642022"/>
                    </a:ext>
                  </a:extLst>
                </a:gridCol>
                <a:gridCol w="1891767">
                  <a:extLst>
                    <a:ext uri="{9D8B030D-6E8A-4147-A177-3AD203B41FA5}">
                      <a16:colId xmlns:a16="http://schemas.microsoft.com/office/drawing/2014/main" val="561927887"/>
                    </a:ext>
                  </a:extLst>
                </a:gridCol>
                <a:gridCol w="874001">
                  <a:extLst>
                    <a:ext uri="{9D8B030D-6E8A-4147-A177-3AD203B41FA5}">
                      <a16:colId xmlns:a16="http://schemas.microsoft.com/office/drawing/2014/main" val="922335595"/>
                    </a:ext>
                  </a:extLst>
                </a:gridCol>
                <a:gridCol w="3692032">
                  <a:extLst>
                    <a:ext uri="{9D8B030D-6E8A-4147-A177-3AD203B41FA5}">
                      <a16:colId xmlns:a16="http://schemas.microsoft.com/office/drawing/2014/main" val="262789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Composite Action</a:t>
                      </a:r>
                      <a:endParaRPr lang="en-150" sz="2400" i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2400" i="1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Process</a:t>
                      </a:r>
                      <a:r>
                        <a:rPr lang="en-150" sz="2400" i="1" baseline="-25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Actions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Indirect object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92256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Identifies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Data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Into</a:t>
                      </a:r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Item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3128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Transacts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To </a:t>
                      </a:r>
                      <a:r>
                        <a:rPr lang="en-150" sz="2400" i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en-150" sz="2400" i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Service</a:t>
                      </a:r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By </a:t>
                      </a:r>
                      <a:r>
                        <a:rPr lang="en-150" sz="2400" i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Service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54461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Modif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ies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Into </a:t>
                      </a:r>
                      <a:r>
                        <a:rPr lang="en-150" sz="2400" i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2916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150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MM-Animates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 </a:t>
                      </a:r>
                      <a:r>
                        <a:rPr lang="en-150" sz="2400" i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Stream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7923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150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Converts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en-150" sz="2400" i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Service</a:t>
                      </a:r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Into </a:t>
                      </a:r>
                      <a:r>
                        <a:rPr lang="en-150" sz="2400" i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</a:t>
                      </a:r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At </a:t>
                      </a:r>
                      <a:r>
                        <a:rPr lang="en-150" sz="2400" i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99256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MM-Embed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MM-Adds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 </a:t>
                      </a:r>
                      <a:r>
                        <a:rPr lang="en-150" sz="2400" i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M-Location</a:t>
                      </a:r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With </a:t>
                      </a:r>
                      <a:r>
                        <a:rPr lang="en-150" sz="2400" i="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SpAtt</a:t>
                      </a:r>
                      <a:endParaRPr lang="en-150" sz="2400" i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61358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150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MM-Enable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 </a:t>
                      </a:r>
                      <a:r>
                        <a:rPr lang="en-150" sz="2400" i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M-Location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4378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MU-Embed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MM-Sends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To Device</a:t>
                      </a:r>
                      <a:endParaRPr lang="en-150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7440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150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Device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MU-Actuates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 </a:t>
                      </a:r>
                      <a:r>
                        <a:rPr lang="en-150" sz="2400" i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U-Location</a:t>
                      </a:r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With </a:t>
                      </a:r>
                      <a:r>
                        <a:rPr lang="en-150" sz="2400" i="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SpAtt</a:t>
                      </a:r>
                      <a:endParaRPr lang="en-150" sz="2400" i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1260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UM-Embed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Device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UM-Captures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From </a:t>
                      </a:r>
                      <a:r>
                        <a:rPr lang="en-150" sz="2400" i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U-Location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8557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150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Device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UM-Sends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Data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To </a:t>
                      </a:r>
                      <a:r>
                        <a:rPr lang="en-150" sz="2400" i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61502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150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Identifies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Data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Into </a:t>
                      </a:r>
                      <a:r>
                        <a:rPr lang="en-150" sz="2400" i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47469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MM-Embeds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 </a:t>
                      </a:r>
                      <a:r>
                        <a:rPr lang="en-150" sz="2400" i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M-Location</a:t>
                      </a:r>
                      <a:r>
                        <a:rPr lang="en-150" sz="24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With </a:t>
                      </a:r>
                      <a:r>
                        <a:rPr lang="en-150" sz="2400" i="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SpAtt</a:t>
                      </a:r>
                      <a:endParaRPr lang="en-150" sz="2400" i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8437137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C895B-A1A3-6835-C00A-A13E5A342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E7BB7-35C2-65D5-712B-89ECD2DBB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1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BF8359-5EF6-E34E-1EAB-F4765F4A5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290976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M-Instance:</a:t>
            </a:r>
            <a:r>
              <a:rPr lang="en-GB" dirty="0">
                <a:effectLst/>
              </a:rPr>
              <a:t> an ICT platform populated by Processes</a:t>
            </a:r>
            <a:br>
              <a:rPr lang="it-IT" dirty="0">
                <a:effectLst/>
              </a:rPr>
            </a:br>
            <a:endParaRPr lang="en-150" dirty="0"/>
          </a:p>
        </p:txBody>
      </p:sp>
      <p:pic>
        <p:nvPicPr>
          <p:cNvPr id="9" name="Picture 8" descr="An abstract design with lines and financial symbols">
            <a:extLst>
              <a:ext uri="{FF2B5EF4-FFF2-40B4-BE49-F238E27FC236}">
                <a16:creationId xmlns:a16="http://schemas.microsoft.com/office/drawing/2014/main" id="{AC714E67-599D-46AE-8222-58220582E5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3" r="13503" b="-1"/>
          <a:stretch/>
        </p:blipFill>
        <p:spPr>
          <a:xfrm>
            <a:off x="1321904" y="2264734"/>
            <a:ext cx="4659339" cy="4193693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8C5CE0-35C3-68F0-EE6E-EF278C0B2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0" y="2240278"/>
            <a:ext cx="6108410" cy="4338352"/>
          </a:xfrm>
        </p:spPr>
        <p:txBody>
          <a:bodyPr>
            <a:normAutofit lnSpcReduction="10000"/>
          </a:bodyPr>
          <a:lstStyle/>
          <a:p>
            <a:pPr lvl="1" indent="-342900">
              <a:lnSpc>
                <a:spcPct val="90000"/>
              </a:lnSpc>
              <a:buFont typeface="+mj-lt"/>
              <a:buAutoNum type="arabicPeriod"/>
              <a:tabLst>
                <a:tab pos="2960688" algn="l"/>
              </a:tabLst>
            </a:pPr>
            <a:r>
              <a:rPr lang="en-GB" sz="2400" dirty="0"/>
              <a:t>S</a:t>
            </a:r>
            <a:r>
              <a:rPr lang="en-GB" sz="2400" dirty="0">
                <a:effectLst/>
              </a:rPr>
              <a:t>ense data from U-Locations (real world)</a:t>
            </a:r>
          </a:p>
          <a:p>
            <a:pPr lvl="1" indent="-342900">
              <a:lnSpc>
                <a:spcPct val="90000"/>
              </a:lnSpc>
              <a:buFont typeface="+mj-lt"/>
              <a:buAutoNum type="arabicPeriod"/>
              <a:tabLst>
                <a:tab pos="2960688" algn="l"/>
              </a:tabLst>
            </a:pPr>
            <a:r>
              <a:rPr lang="en-GB" sz="2400" dirty="0"/>
              <a:t>P</a:t>
            </a:r>
            <a:r>
              <a:rPr lang="en-GB" sz="2400" dirty="0">
                <a:effectLst/>
              </a:rPr>
              <a:t>roduce</a:t>
            </a:r>
            <a:r>
              <a:rPr lang="en-GB" sz="2400" dirty="0"/>
              <a:t>/</a:t>
            </a:r>
            <a:r>
              <a:rPr lang="en-GB" sz="2400" dirty="0">
                <a:effectLst/>
              </a:rPr>
              <a:t>act on </a:t>
            </a:r>
            <a:r>
              <a:rPr lang="en-GB" sz="2400" b="1" dirty="0">
                <a:effectLst/>
              </a:rPr>
              <a:t>Items </a:t>
            </a:r>
            <a:r>
              <a:rPr lang="en-GB" sz="2400" dirty="0">
                <a:effectLst/>
              </a:rPr>
              <a:t>from its own or other M-Instances.</a:t>
            </a:r>
            <a:endParaRPr lang="it-IT" sz="2400" dirty="0">
              <a:effectLst/>
            </a:endParaRPr>
          </a:p>
          <a:p>
            <a:pPr lvl="1" indent="-342900">
              <a:lnSpc>
                <a:spcPct val="90000"/>
              </a:lnSpc>
              <a:buFont typeface="+mj-lt"/>
              <a:buAutoNum type="arabicPeriod"/>
            </a:pPr>
            <a:r>
              <a:rPr lang="en-GB" sz="2400" dirty="0"/>
              <a:t>A</a:t>
            </a:r>
            <a:r>
              <a:rPr lang="en-GB" sz="2400" dirty="0">
                <a:effectLst/>
              </a:rPr>
              <a:t>ffect U- &amp; M-Environments using Items in ways that are:</a:t>
            </a:r>
            <a:endParaRPr lang="it-IT" sz="2400" dirty="0">
              <a:effectLst/>
            </a:endParaRPr>
          </a:p>
          <a:p>
            <a:pPr lvl="2" indent="-285750">
              <a:lnSpc>
                <a:spcPct val="90000"/>
              </a:lnSpc>
              <a:buFont typeface="+mj-lt"/>
              <a:buAutoNum type="arabicPeriod"/>
            </a:pPr>
            <a:r>
              <a:rPr lang="en-GB" sz="2200" dirty="0">
                <a:effectLst/>
              </a:rPr>
              <a:t>Consistent with the M-Instance goals.</a:t>
            </a:r>
            <a:endParaRPr lang="it-IT" sz="2200" dirty="0">
              <a:effectLst/>
            </a:endParaRPr>
          </a:p>
          <a:p>
            <a:pPr lvl="2" indent="-285750">
              <a:lnSpc>
                <a:spcPct val="90000"/>
              </a:lnSpc>
              <a:buFont typeface="+mj-lt"/>
              <a:buAutoNum type="arabicPeriod"/>
            </a:pPr>
            <a:r>
              <a:rPr lang="en-GB" sz="2200" dirty="0">
                <a:effectLst/>
              </a:rPr>
              <a:t>Within the M-Instance Capabilities.</a:t>
            </a:r>
            <a:endParaRPr lang="it-IT" sz="2200" dirty="0">
              <a:effectLst/>
            </a:endParaRPr>
          </a:p>
          <a:p>
            <a:pPr lvl="2" indent="-285750">
              <a:lnSpc>
                <a:spcPct val="90000"/>
              </a:lnSpc>
              <a:buFont typeface="+mj-lt"/>
              <a:buAutoNum type="arabicPeriod"/>
            </a:pPr>
            <a:r>
              <a:rPr lang="en-GB" sz="2200" dirty="0">
                <a:effectLst/>
              </a:rPr>
              <a:t>According to the M-Instance Rules.</a:t>
            </a:r>
            <a:endParaRPr lang="it-IT" sz="2200" dirty="0">
              <a:effectLst/>
            </a:endParaRPr>
          </a:p>
          <a:p>
            <a:pPr lvl="2" indent="-285750">
              <a:lnSpc>
                <a:spcPct val="90000"/>
              </a:lnSpc>
              <a:buFont typeface="+mj-lt"/>
              <a:buAutoNum type="arabicPeriod"/>
            </a:pPr>
            <a:r>
              <a:rPr lang="en-GB" sz="2200" dirty="0">
                <a:effectLst/>
              </a:rPr>
              <a:t>Respecting applicable laws &amp; regulations. 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GB" sz="2400" dirty="0"/>
              <a:t>Op</a:t>
            </a:r>
            <a:r>
              <a:rPr lang="en-GB" sz="2400" dirty="0">
                <a:effectLst/>
              </a:rPr>
              <a:t>erate to provide the MPAI-MMM Functionalities. </a:t>
            </a:r>
            <a:endParaRPr lang="it-IT" sz="2400" dirty="0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C7065-8B7D-F484-3456-357753EB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FC8A02-69CE-4022-BC92-E0319BEAF265}" type="datetime5">
              <a:rPr lang="en-US" smtClean="0"/>
              <a:pPr>
                <a:spcAft>
                  <a:spcPts val="600"/>
                </a:spcAft>
              </a:pPr>
              <a:t>18-Jan-25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2321F-196B-CC87-A982-6747806C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431484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EEBB-5A4F-DBC5-3DF1-9E9EAA16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 case: Dancing in the metaverse/1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0C0E2-AE67-0CA9-EDC2-B24B9399BC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Dance teacher </a:t>
            </a:r>
          </a:p>
          <a:p>
            <a:pPr lvl="1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Places  </a:t>
            </a:r>
            <a:r>
              <a:rPr lang="en-GB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Persona</a:t>
            </a:r>
            <a:r>
              <a:rPr lang="en-GB" b="1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1.1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en-GB" dirty="0">
                <a:solidFill>
                  <a:srgbClr val="333333"/>
                </a:solidFill>
                <a:ea typeface="Calibri" panose="020F0502020204030204" pitchFamily="34" charset="0"/>
              </a:rPr>
              <a:t>an NPC playing 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virtual secretary) at MLoc</a:t>
            </a:r>
            <a:r>
              <a:rPr lang="en-GB" b="0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1.1</a:t>
            </a:r>
            <a:endParaRPr lang="en-GB" b="0" i="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Student #1: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Shows up as </a:t>
            </a:r>
            <a:r>
              <a:rPr lang="en-GB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Persona</a:t>
            </a:r>
            <a:r>
              <a:rPr lang="en-GB" b="1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2.1 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at MLoc</a:t>
            </a:r>
            <a:r>
              <a:rPr lang="en-GB" b="0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2.1</a:t>
            </a:r>
            <a:endParaRPr lang="en-GB" b="1" i="0" baseline="-250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Greets </a:t>
            </a:r>
            <a:r>
              <a:rPr lang="en-GB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Persona</a:t>
            </a:r>
            <a:r>
              <a:rPr lang="en-GB" b="1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1.1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GB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Persona</a:t>
            </a:r>
            <a:r>
              <a:rPr lang="en-GB" b="1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1.1  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reciprocates.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Dance teacher: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Places and drives haptic </a:t>
            </a:r>
            <a:r>
              <a:rPr lang="en-GB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Persona</a:t>
            </a:r>
            <a:r>
              <a:rPr lang="en-GB" b="1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1.2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at MLoc</a:t>
            </a:r>
            <a:r>
              <a:rPr lang="en-GB" b="0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1.2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close to </a:t>
            </a:r>
            <a:r>
              <a:rPr lang="en-GB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Persona</a:t>
            </a:r>
            <a:r>
              <a:rPr lang="en-GB" b="1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2.1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pPr lvl="1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Dances with </a:t>
            </a:r>
            <a:r>
              <a:rPr lang="en-GB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Persona</a:t>
            </a:r>
            <a:r>
              <a:rPr lang="en-GB" b="1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2.1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pPr marL="742950" lvl="1" indent="-285750" algn="l">
              <a:buFont typeface="+mj-lt"/>
              <a:buAutoNum type="arabicPeriod"/>
            </a:pPr>
            <a:endParaRPr lang="en-GB" b="0" i="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0A8F91-CF90-89EF-679B-A117D7B0C5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 startAt="2"/>
            </a:pP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Student #2 shows up as </a:t>
            </a:r>
            <a:r>
              <a:rPr lang="en-GB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Persona</a:t>
            </a:r>
            <a:r>
              <a:rPr lang="en-GB" b="1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3.1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at MLoc</a:t>
            </a:r>
            <a:r>
              <a:rPr lang="en-GB" b="0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3.1</a:t>
            </a:r>
            <a:endParaRPr lang="en-GB" b="0" i="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algn="l">
              <a:buFont typeface="+mj-lt"/>
              <a:buAutoNum type="arabicPeriod" startAt="2"/>
            </a:pP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Dance Teacher: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Places and drives </a:t>
            </a:r>
            <a:r>
              <a:rPr lang="en-GB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Persona</a:t>
            </a:r>
            <a:r>
              <a:rPr lang="en-GB" b="1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1.</a:t>
            </a:r>
            <a:r>
              <a:rPr lang="en-GB" b="1" baseline="-25000" dirty="0">
                <a:solidFill>
                  <a:srgbClr val="333333"/>
                </a:solidFill>
                <a:ea typeface="Calibri" panose="020F0502020204030204" pitchFamily="34" charset="0"/>
              </a:rPr>
              <a:t>2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333333"/>
                </a:solidFill>
                <a:ea typeface="Calibri" panose="020F0502020204030204" pitchFamily="34" charset="0"/>
              </a:rPr>
              <a:t>MLoc</a:t>
            </a:r>
            <a:r>
              <a:rPr lang="en-GB" baseline="-25000" dirty="0">
                <a:solidFill>
                  <a:srgbClr val="333333"/>
                </a:solidFill>
                <a:ea typeface="Calibri" panose="020F0502020204030204" pitchFamily="34" charset="0"/>
              </a:rPr>
              <a:t>1.3</a:t>
            </a:r>
            <a:r>
              <a:rPr lang="en-GB" dirty="0">
                <a:solidFill>
                  <a:srgbClr val="333333"/>
                </a:solidFill>
                <a:ea typeface="Calibri" panose="020F0502020204030204" pitchFamily="34" charset="0"/>
              </a:rPr>
              <a:t> 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close to </a:t>
            </a:r>
            <a:r>
              <a:rPr lang="en-GB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Persona</a:t>
            </a:r>
            <a:r>
              <a:rPr lang="en-GB" b="1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3.1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Places haptic </a:t>
            </a:r>
            <a:r>
              <a:rPr lang="en-GB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Persona</a:t>
            </a:r>
            <a:r>
              <a:rPr lang="en-GB" b="1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1.3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at MLoc</a:t>
            </a:r>
            <a:r>
              <a:rPr lang="en-GB" b="0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1.2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Animates </a:t>
            </a:r>
            <a:r>
              <a:rPr lang="en-GB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Persona</a:t>
            </a:r>
            <a:r>
              <a:rPr lang="en-GB" b="1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1.3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with agent to dance with student #1.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Dances with </a:t>
            </a:r>
            <a:r>
              <a:rPr lang="en-GB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Persona</a:t>
            </a:r>
            <a:r>
              <a:rPr lang="en-GB" b="1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3.1</a:t>
            </a:r>
            <a:endParaRPr lang="en-GB" b="0" i="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F6115-A3FA-F6DE-2B90-CC0E17F4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E4F6E-1A02-98FC-C3DA-E928EC97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99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0E35-BD39-6F18-4459-72F79623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84" y="624110"/>
            <a:ext cx="3043730" cy="2381980"/>
          </a:xfrm>
        </p:spPr>
        <p:txBody>
          <a:bodyPr/>
          <a:lstStyle/>
          <a:p>
            <a:r>
              <a:rPr lang="en-US" dirty="0"/>
              <a:t>A use case: Dancing in the </a:t>
            </a:r>
            <a:br>
              <a:rPr lang="en-US"/>
            </a:br>
            <a:r>
              <a:rPr lang="en-US"/>
              <a:t>metaverse/2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627F6-9D42-EA65-EDC6-390D74CA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D277B-0104-B441-E241-98416F14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8D454A6-0AA4-B163-E2C9-CC3FD0DC0E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839838"/>
              </p:ext>
            </p:extLst>
          </p:nvPr>
        </p:nvGraphicFramePr>
        <p:xfrm>
          <a:off x="3280410" y="572843"/>
          <a:ext cx="7522026" cy="550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413">
                  <a:extLst>
                    <a:ext uri="{9D8B030D-6E8A-4147-A177-3AD203B41FA5}">
                      <a16:colId xmlns:a16="http://schemas.microsoft.com/office/drawing/2014/main" val="4062307821"/>
                    </a:ext>
                  </a:extLst>
                </a:gridCol>
                <a:gridCol w="873189">
                  <a:extLst>
                    <a:ext uri="{9D8B030D-6E8A-4147-A177-3AD203B41FA5}">
                      <a16:colId xmlns:a16="http://schemas.microsoft.com/office/drawing/2014/main" val="4008876222"/>
                    </a:ext>
                  </a:extLst>
                </a:gridCol>
                <a:gridCol w="1561783">
                  <a:extLst>
                    <a:ext uri="{9D8B030D-6E8A-4147-A177-3AD203B41FA5}">
                      <a16:colId xmlns:a16="http://schemas.microsoft.com/office/drawing/2014/main" val="3510907809"/>
                    </a:ext>
                  </a:extLst>
                </a:gridCol>
                <a:gridCol w="1117727">
                  <a:extLst>
                    <a:ext uri="{9D8B030D-6E8A-4147-A177-3AD203B41FA5}">
                      <a16:colId xmlns:a16="http://schemas.microsoft.com/office/drawing/2014/main" val="2622148486"/>
                    </a:ext>
                  </a:extLst>
                </a:gridCol>
                <a:gridCol w="2823914">
                  <a:extLst>
                    <a:ext uri="{9D8B030D-6E8A-4147-A177-3AD203B41FA5}">
                      <a16:colId xmlns:a16="http://schemas.microsoft.com/office/drawing/2014/main" val="3551053596"/>
                    </a:ext>
                  </a:extLst>
                </a:gridCol>
              </a:tblGrid>
              <a:tr h="245555">
                <a:tc>
                  <a:txBody>
                    <a:bodyPr/>
                    <a:lstStyle/>
                    <a:p>
                      <a:pPr algn="ctr"/>
                      <a:r>
                        <a:rPr lang="en-150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Who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Process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2000" b="1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ActsOn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Secondary object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09866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Teacher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0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Tracks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150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150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en-US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(H) </a:t>
                      </a:r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150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SpAtt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4159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MM-Embeds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150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150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1.2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(S) </a:t>
                      </a:r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150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SpAtt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61913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MM-Disables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150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150" sz="20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</a:t>
                      </a: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(H)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5581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MM-Embeds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150" sz="20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1.2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150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1.3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(S)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150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SpAtt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96255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MM-Animates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150" sz="20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1.2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150" sz="2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86147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Student#1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0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Tracks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150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en-US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150" sz="20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2.1</a:t>
                      </a: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(H) </a:t>
                      </a:r>
                      <a:r>
                        <a:rPr lang="en-150" sz="2000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SpAtt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69208583"/>
                  </a:ext>
                </a:extLst>
              </a:tr>
              <a:tr h="116914"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MM-Embeds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150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en-US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150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2.2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(S) </a:t>
                      </a:r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150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SpAtt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29838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MM-Disables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150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en-US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150" sz="20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2.1</a:t>
                      </a: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(H)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10090710"/>
                  </a:ext>
                </a:extLst>
              </a:tr>
              <a:tr h="94794"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Teacher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0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MM-Embeds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150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150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1.4</a:t>
                      </a:r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(S)</a:t>
                      </a:r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With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150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SpAtt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49304098"/>
                  </a:ext>
                </a:extLst>
              </a:tr>
              <a:tr h="88173"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Student#2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0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Tracks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150" sz="20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3.1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150" sz="20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3.1</a:t>
                      </a: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(H) </a:t>
                      </a:r>
                      <a:r>
                        <a:rPr lang="en-150" sz="2000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SpAtt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80180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MM-Embeds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150" sz="20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3.1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 </a:t>
                      </a: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MLoc</a:t>
                      </a:r>
                      <a:r>
                        <a:rPr lang="en-150" sz="20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3.2</a:t>
                      </a: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(S) </a:t>
                      </a:r>
                      <a:r>
                        <a:rPr lang="en-150" sz="2000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SpAtt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43607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MM-Disables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150" sz="20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3.1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150" sz="20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3.1</a:t>
                      </a: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(H) Home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40671493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Teacher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0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MM-Embeds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150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en-US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150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1.5</a:t>
                      </a:r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(S)</a:t>
                      </a:r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With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150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SpAtt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8468203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MM-Embeds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US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 MLoc</a:t>
                      </a:r>
                      <a:r>
                        <a:rPr lang="en-US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1.4</a:t>
                      </a: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(S)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150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SpAtt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69958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MM-Disables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150" sz="20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From 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MLoc</a:t>
                      </a:r>
                      <a:r>
                        <a:rPr lang="en-150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en-US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(S)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2080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MM-Embeds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150" sz="20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150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.1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(H) </a:t>
                      </a:r>
                      <a:r>
                        <a:rPr lang="en-150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150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SpAtt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386069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B08027C-BDD7-907B-C22A-055000346A26}"/>
              </a:ext>
            </a:extLst>
          </p:cNvPr>
          <p:cNvSpPr txBox="1"/>
          <p:nvPr/>
        </p:nvSpPr>
        <p:spPr>
          <a:xfrm>
            <a:off x="3291840" y="6300326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H=Home, S= School</a:t>
            </a:r>
          </a:p>
        </p:txBody>
      </p:sp>
    </p:spTree>
    <p:extLst>
      <p:ext uri="{BB962C8B-B14F-4D97-AF65-F5344CB8AC3E}">
        <p14:creationId xmlns:p14="http://schemas.microsoft.com/office/powerpoint/2010/main" val="567693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B95E1-8FD0-B677-4DE5-9B624875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Implementing MPAI-MMM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72B9C43-2922-6F86-10F1-268D098AC5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633907"/>
              </p:ext>
            </p:extLst>
          </p:nvPr>
        </p:nvGraphicFramePr>
        <p:xfrm>
          <a:off x="845820" y="1390650"/>
          <a:ext cx="10658792" cy="508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6490">
                  <a:extLst>
                    <a:ext uri="{9D8B030D-6E8A-4147-A177-3AD203B41FA5}">
                      <a16:colId xmlns:a16="http://schemas.microsoft.com/office/drawing/2014/main" val="690220657"/>
                    </a:ext>
                  </a:extLst>
                </a:gridCol>
                <a:gridCol w="4452302">
                  <a:extLst>
                    <a:ext uri="{9D8B030D-6E8A-4147-A177-3AD203B41FA5}">
                      <a16:colId xmlns:a16="http://schemas.microsoft.com/office/drawing/2014/main" val="2393489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User2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163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Calls Activity Service and posts User</a:t>
                      </a:r>
                      <a:r>
                        <a:rPr lang="en-US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=On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088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Calls Parcel Service and gets Parcel</a:t>
                      </a:r>
                      <a:r>
                        <a:rPr lang="en-US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6259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Calls Author Service and gets Room</a:t>
                      </a:r>
                      <a:r>
                        <a:rPr lang="en-US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348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Places </a:t>
                      </a: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Room</a:t>
                      </a:r>
                      <a:r>
                        <a:rPr lang="en-US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at </a:t>
                      </a: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Parcel</a:t>
                      </a:r>
                      <a:r>
                        <a:rPr lang="en-US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(MLoc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07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Places and animates Persona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at MLoc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Room</a:t>
                      </a:r>
                      <a:r>
                        <a:rPr lang="en-US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4557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Calls </a:t>
                      </a: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 Service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Posts User</a:t>
                      </a:r>
                      <a:r>
                        <a:rPr lang="en-US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=?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Receives User</a:t>
                      </a:r>
                      <a:r>
                        <a:rPr lang="en-US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=On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734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Sends text message to User</a:t>
                      </a:r>
                      <a:r>
                        <a:rPr lang="en-US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“come to Room</a:t>
                      </a:r>
                      <a:r>
                        <a:rPr lang="en-US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r>
                        <a:rPr lang="en-US" sz="22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”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Sends text message to User</a:t>
                      </a:r>
                      <a:r>
                        <a:rPr lang="en-US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“OK”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16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Enables User</a:t>
                      </a:r>
                      <a:r>
                        <a:rPr lang="en-US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 enter Room</a:t>
                      </a:r>
                      <a:r>
                        <a:rPr lang="en-US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Places Persona</a:t>
                      </a:r>
                      <a:r>
                        <a:rPr lang="en-US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at MLoc</a:t>
                      </a:r>
                      <a:r>
                        <a:rPr lang="en-US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Room</a:t>
                      </a:r>
                      <a:r>
                        <a:rPr lang="en-US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496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Converses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Converses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662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Leaves Room</a:t>
                      </a:r>
                      <a:r>
                        <a:rPr lang="en-US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358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Disables User</a:t>
                      </a:r>
                      <a:r>
                        <a:rPr lang="en-US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from entering Room</a:t>
                      </a:r>
                      <a:r>
                        <a:rPr lang="en-US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36960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967AB-B2EA-0C77-2845-0DDB41997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5B2EB6-127C-B41E-01CF-6F4F3A08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81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F3D3F2B-9CBB-E9BF-4B94-9BF9A985FB98}"/>
              </a:ext>
            </a:extLst>
          </p:cNvPr>
          <p:cNvSpPr txBox="1">
            <a:spLocks/>
          </p:cNvSpPr>
          <p:nvPr/>
        </p:nvSpPr>
        <p:spPr>
          <a:xfrm>
            <a:off x="10071545" y="6563216"/>
            <a:ext cx="558914" cy="45719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F5A9E16-5BDC-A6FB-830E-16961F7D679B}"/>
              </a:ext>
            </a:extLst>
          </p:cNvPr>
          <p:cNvSpPr/>
          <p:nvPr/>
        </p:nvSpPr>
        <p:spPr>
          <a:xfrm>
            <a:off x="245492" y="5895127"/>
            <a:ext cx="8160207" cy="7127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METAVERSE SERVER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AC2F892-1587-986C-AF67-313395F0FFA7}"/>
              </a:ext>
            </a:extLst>
          </p:cNvPr>
          <p:cNvSpPr/>
          <p:nvPr/>
        </p:nvSpPr>
        <p:spPr>
          <a:xfrm>
            <a:off x="8953224" y="2135179"/>
            <a:ext cx="1963306" cy="3632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MMM-Client2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D95BCD7-E4BA-3F61-E92D-88707B595B84}"/>
              </a:ext>
            </a:extLst>
          </p:cNvPr>
          <p:cNvSpPr/>
          <p:nvPr/>
        </p:nvSpPr>
        <p:spPr>
          <a:xfrm>
            <a:off x="9934877" y="2508262"/>
            <a:ext cx="981653" cy="6387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Device2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7C1F1BCC-D790-7F25-EA8F-88ADA2AE1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516" y="2643406"/>
            <a:ext cx="433042" cy="468154"/>
          </a:xfrm>
          <a:prstGeom prst="rect">
            <a:avLst/>
          </a:prstGeom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F61C3268-635B-7C0A-2492-865FA429CBF7}"/>
              </a:ext>
            </a:extLst>
          </p:cNvPr>
          <p:cNvSpPr txBox="1"/>
          <p:nvPr/>
        </p:nvSpPr>
        <p:spPr>
          <a:xfrm>
            <a:off x="2092837" y="3122047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human1</a:t>
            </a:r>
            <a:endParaRPr lang="en-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69AC355A-8940-A007-04DB-DD59C526F34E}"/>
              </a:ext>
            </a:extLst>
          </p:cNvPr>
          <p:cNvSpPr txBox="1"/>
          <p:nvPr/>
        </p:nvSpPr>
        <p:spPr>
          <a:xfrm>
            <a:off x="10018987" y="1174980"/>
            <a:ext cx="105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Persona2</a:t>
            </a:r>
            <a:endParaRPr lang="en-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6">
            <a:extLst>
              <a:ext uri="{FF2B5EF4-FFF2-40B4-BE49-F238E27FC236}">
                <a16:creationId xmlns:a16="http://schemas.microsoft.com/office/drawing/2014/main" id="{D03900FD-73C5-014D-16DA-40B44343F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312" y="2590279"/>
            <a:ext cx="433042" cy="468154"/>
          </a:xfrm>
          <a:prstGeom prst="rect">
            <a:avLst/>
          </a:prstGeom>
        </p:spPr>
      </p:pic>
      <p:pic>
        <p:nvPicPr>
          <p:cNvPr id="21" name="Picture 17" descr="Screenshot-2021-06-28-at-4.39.05-PM">
            <a:extLst>
              <a:ext uri="{FF2B5EF4-FFF2-40B4-BE49-F238E27FC236}">
                <a16:creationId xmlns:a16="http://schemas.microsoft.com/office/drawing/2014/main" id="{A96CEE03-607A-749D-357A-DDE7680B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758" y="1565674"/>
            <a:ext cx="1040130" cy="5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8">
            <a:extLst>
              <a:ext uri="{FF2B5EF4-FFF2-40B4-BE49-F238E27FC236}">
                <a16:creationId xmlns:a16="http://schemas.microsoft.com/office/drawing/2014/main" id="{A9445470-5650-BCC5-B31E-73BF341D07C1}"/>
              </a:ext>
            </a:extLst>
          </p:cNvPr>
          <p:cNvSpPr txBox="1"/>
          <p:nvPr/>
        </p:nvSpPr>
        <p:spPr>
          <a:xfrm>
            <a:off x="9090014" y="1176052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User2</a:t>
            </a:r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BAEA65A9-A68A-9FBA-F032-1DEF9B539FFB}"/>
              </a:ext>
            </a:extLst>
          </p:cNvPr>
          <p:cNvSpPr/>
          <p:nvPr/>
        </p:nvSpPr>
        <p:spPr>
          <a:xfrm>
            <a:off x="1537924" y="4610110"/>
            <a:ext cx="981653" cy="6387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Parcel Service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6E492FA4-D707-BA49-9C06-C46E6A3722FF}"/>
              </a:ext>
            </a:extLst>
          </p:cNvPr>
          <p:cNvSpPr/>
          <p:nvPr/>
        </p:nvSpPr>
        <p:spPr>
          <a:xfrm>
            <a:off x="2514843" y="3963268"/>
            <a:ext cx="981653" cy="6387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 Service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8624C01C-5692-DC3D-39AB-CA27BE3FB401}"/>
              </a:ext>
            </a:extLst>
          </p:cNvPr>
          <p:cNvSpPr/>
          <p:nvPr/>
        </p:nvSpPr>
        <p:spPr>
          <a:xfrm>
            <a:off x="1534148" y="3963268"/>
            <a:ext cx="981653" cy="6387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Activity Service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1A8FD3C0-A100-6427-8FFE-AC504862638B}"/>
              </a:ext>
            </a:extLst>
          </p:cNvPr>
          <p:cNvSpPr/>
          <p:nvPr/>
        </p:nvSpPr>
        <p:spPr>
          <a:xfrm>
            <a:off x="2514843" y="4610110"/>
            <a:ext cx="1969064" cy="6387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Registration Service</a:t>
            </a: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A5F8EF92-FE8D-1E70-CF07-FF12E3ADF9B0}"/>
              </a:ext>
            </a:extLst>
          </p:cNvPr>
          <p:cNvSpPr txBox="1"/>
          <p:nvPr/>
        </p:nvSpPr>
        <p:spPr>
          <a:xfrm>
            <a:off x="7482725" y="3086439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human2</a:t>
            </a:r>
            <a:endParaRPr lang="en-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2498DF2C-532C-2FD1-8488-AD756BEDFE11}"/>
              </a:ext>
            </a:extLst>
          </p:cNvPr>
          <p:cNvSpPr/>
          <p:nvPr/>
        </p:nvSpPr>
        <p:spPr>
          <a:xfrm>
            <a:off x="6289092" y="5259620"/>
            <a:ext cx="2116607" cy="6387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MMM SERVER</a:t>
            </a:r>
          </a:p>
          <a:p>
            <a:pPr algn="ctr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[Square]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5FD4F943-2A9D-CAF7-34B8-DE0406FEF945}"/>
              </a:ext>
            </a:extLst>
          </p:cNvPr>
          <p:cNvSpPr/>
          <p:nvPr/>
        </p:nvSpPr>
        <p:spPr>
          <a:xfrm>
            <a:off x="6285316" y="4620842"/>
            <a:ext cx="2123393" cy="6387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Unity</a:t>
            </a:r>
            <a:endParaRPr lang="en-15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5E10F4E2-F54C-741A-EE60-01D45F3B4624}"/>
              </a:ext>
            </a:extLst>
          </p:cNvPr>
          <p:cNvSpPr/>
          <p:nvPr/>
        </p:nvSpPr>
        <p:spPr>
          <a:xfrm>
            <a:off x="8953224" y="2504912"/>
            <a:ext cx="981653" cy="6387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Unity2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5">
            <a:extLst>
              <a:ext uri="{FF2B5EF4-FFF2-40B4-BE49-F238E27FC236}">
                <a16:creationId xmlns:a16="http://schemas.microsoft.com/office/drawing/2014/main" id="{9C0011B0-7FBD-5427-8C66-3DF588C531AC}"/>
              </a:ext>
            </a:extLst>
          </p:cNvPr>
          <p:cNvSpPr/>
          <p:nvPr/>
        </p:nvSpPr>
        <p:spPr>
          <a:xfrm>
            <a:off x="245492" y="5238390"/>
            <a:ext cx="981653" cy="6559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DB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" name="Rectangle 28">
            <a:extLst>
              <a:ext uri="{FF2B5EF4-FFF2-40B4-BE49-F238E27FC236}">
                <a16:creationId xmlns:a16="http://schemas.microsoft.com/office/drawing/2014/main" id="{4A3AC895-0317-1E33-A8BA-9CA7C57109B3}"/>
              </a:ext>
            </a:extLst>
          </p:cNvPr>
          <p:cNvSpPr/>
          <p:nvPr/>
        </p:nvSpPr>
        <p:spPr>
          <a:xfrm>
            <a:off x="3496496" y="3963268"/>
            <a:ext cx="981653" cy="6387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Right Service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9" name="Rectangle 28">
            <a:extLst>
              <a:ext uri="{FF2B5EF4-FFF2-40B4-BE49-F238E27FC236}">
                <a16:creationId xmlns:a16="http://schemas.microsoft.com/office/drawing/2014/main" id="{175BE04C-6A8A-B4CE-1C98-FE89BD43736B}"/>
              </a:ext>
            </a:extLst>
          </p:cNvPr>
          <p:cNvSpPr/>
          <p:nvPr/>
        </p:nvSpPr>
        <p:spPr>
          <a:xfrm>
            <a:off x="4483907" y="3961437"/>
            <a:ext cx="981653" cy="6387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MMM Service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C7ECEFE1-B23C-410E-B894-D78D586A305F}"/>
              </a:ext>
            </a:extLst>
          </p:cNvPr>
          <p:cNvSpPr/>
          <p:nvPr/>
        </p:nvSpPr>
        <p:spPr>
          <a:xfrm>
            <a:off x="4496640" y="4609750"/>
            <a:ext cx="981653" cy="6387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Service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3" name="TextBox 20">
            <a:extLst>
              <a:ext uri="{FF2B5EF4-FFF2-40B4-BE49-F238E27FC236}">
                <a16:creationId xmlns:a16="http://schemas.microsoft.com/office/drawing/2014/main" id="{600C5945-8CEA-89E1-C9B5-81A04089179D}"/>
              </a:ext>
            </a:extLst>
          </p:cNvPr>
          <p:cNvSpPr txBox="1"/>
          <p:nvPr/>
        </p:nvSpPr>
        <p:spPr>
          <a:xfrm>
            <a:off x="4418889" y="1225105"/>
            <a:ext cx="105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Persona1</a:t>
            </a:r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5" name="Picture 21" descr="Screenshot-2021-06-28-at-4.39.05-PM">
            <a:extLst>
              <a:ext uri="{FF2B5EF4-FFF2-40B4-BE49-F238E27FC236}">
                <a16:creationId xmlns:a16="http://schemas.microsoft.com/office/drawing/2014/main" id="{6F9D57A2-A0B4-82B6-39F9-8FA742252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48" y="1632017"/>
            <a:ext cx="1040130" cy="5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TextBox 22">
            <a:extLst>
              <a:ext uri="{FF2B5EF4-FFF2-40B4-BE49-F238E27FC236}">
                <a16:creationId xmlns:a16="http://schemas.microsoft.com/office/drawing/2014/main" id="{0E71AD9D-5842-1E5A-9E2A-9FC852F5781F}"/>
              </a:ext>
            </a:extLst>
          </p:cNvPr>
          <p:cNvSpPr txBox="1"/>
          <p:nvPr/>
        </p:nvSpPr>
        <p:spPr>
          <a:xfrm>
            <a:off x="3643404" y="1223923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User1</a:t>
            </a:r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37" name="Gruppo 1036">
            <a:extLst>
              <a:ext uri="{FF2B5EF4-FFF2-40B4-BE49-F238E27FC236}">
                <a16:creationId xmlns:a16="http://schemas.microsoft.com/office/drawing/2014/main" id="{55DC1089-9E0A-2410-B077-F243900E4291}"/>
              </a:ext>
            </a:extLst>
          </p:cNvPr>
          <p:cNvGrpSpPr/>
          <p:nvPr/>
        </p:nvGrpSpPr>
        <p:grpSpPr>
          <a:xfrm>
            <a:off x="3492985" y="2193428"/>
            <a:ext cx="1977390" cy="1002864"/>
            <a:chOff x="1529535" y="2307933"/>
            <a:chExt cx="1977390" cy="1002864"/>
          </a:xfrm>
        </p:grpSpPr>
        <p:sp>
          <p:nvSpPr>
            <p:cNvPr id="1038" name="Rectangle 7">
              <a:extLst>
                <a:ext uri="{FF2B5EF4-FFF2-40B4-BE49-F238E27FC236}">
                  <a16:creationId xmlns:a16="http://schemas.microsoft.com/office/drawing/2014/main" id="{E601B20B-298E-719F-F74B-193FD56BC6C1}"/>
                </a:ext>
              </a:extLst>
            </p:cNvPr>
            <p:cNvSpPr/>
            <p:nvPr/>
          </p:nvSpPr>
          <p:spPr>
            <a:xfrm>
              <a:off x="1529535" y="2307933"/>
              <a:ext cx="1977217" cy="36325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MMM-CLIENT-1</a:t>
              </a:r>
              <a:endParaRPr lang="en-1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9" name="Rectangle 8">
              <a:extLst>
                <a:ext uri="{FF2B5EF4-FFF2-40B4-BE49-F238E27FC236}">
                  <a16:creationId xmlns:a16="http://schemas.microsoft.com/office/drawing/2014/main" id="{CD35F19F-3CED-316E-FB36-F9C94C673BFD}"/>
                </a:ext>
              </a:extLst>
            </p:cNvPr>
            <p:cNvSpPr/>
            <p:nvPr/>
          </p:nvSpPr>
          <p:spPr>
            <a:xfrm>
              <a:off x="1529535" y="2672019"/>
              <a:ext cx="981653" cy="63877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Unity1</a:t>
              </a:r>
              <a:endParaRPr lang="en-1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0" name="Rectangle 42">
              <a:extLst>
                <a:ext uri="{FF2B5EF4-FFF2-40B4-BE49-F238E27FC236}">
                  <a16:creationId xmlns:a16="http://schemas.microsoft.com/office/drawing/2014/main" id="{9B019C5D-339D-BACD-C306-EDFFF691FF3A}"/>
                </a:ext>
              </a:extLst>
            </p:cNvPr>
            <p:cNvSpPr/>
            <p:nvPr/>
          </p:nvSpPr>
          <p:spPr>
            <a:xfrm>
              <a:off x="2525272" y="2672019"/>
              <a:ext cx="981653" cy="63877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Device1</a:t>
              </a:r>
              <a:endParaRPr lang="en-1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41" name="Picture 10" descr="Why the Metaverse Will Be Important for Video Marketing?">
            <a:extLst>
              <a:ext uri="{FF2B5EF4-FFF2-40B4-BE49-F238E27FC236}">
                <a16:creationId xmlns:a16="http://schemas.microsoft.com/office/drawing/2014/main" id="{4DB048BB-13DC-1B9F-448F-E544E94B8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2" t="-880" r="38992" b="880"/>
          <a:stretch/>
        </p:blipFill>
        <p:spPr bwMode="auto">
          <a:xfrm>
            <a:off x="4840300" y="1563139"/>
            <a:ext cx="197368" cy="66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39">
            <a:extLst>
              <a:ext uri="{FF2B5EF4-FFF2-40B4-BE49-F238E27FC236}">
                <a16:creationId xmlns:a16="http://schemas.microsoft.com/office/drawing/2014/main" id="{3F2DF4E2-1E00-54BD-4390-0CF6D97725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43" b="98089" l="9474" r="92632">
                        <a14:foregroundMark x1="88421" y1="12102" x2="93684" y2="21019"/>
                        <a14:foregroundMark x1="93684" y1="21019" x2="93684" y2="41401"/>
                        <a14:foregroundMark x1="93684" y1="41401" x2="89474" y2="11465"/>
                        <a14:foregroundMark x1="77366" y1="92606" x2="77895" y2="92357"/>
                        <a14:foregroundMark x1="77895" y1="92357" x2="75919" y2="91693"/>
                        <a14:foregroundMark x1="77895" y1="92357" x2="77895" y2="92357"/>
                        <a14:foregroundMark x1="77895" y1="92994" x2="77895" y2="92994"/>
                        <a14:foregroundMark x1="78947" y1="92994" x2="78947" y2="92994"/>
                        <a14:foregroundMark x1="76842" y1="92994" x2="78947" y2="91720"/>
                        <a14:foregroundMark x1="77895" y1="92357" x2="77895" y2="92357"/>
                        <a14:foregroundMark x1="76842" y1="92357" x2="78947" y2="91720"/>
                        <a14:foregroundMark x1="53684" y1="91720" x2="53684" y2="91720"/>
                        <a14:backgroundMark x1="73397" y1="96598" x2="67368" y2="98726"/>
                        <a14:backgroundMark x1="80000" y1="94268" x2="76226" y2="95600"/>
                        <a14:backgroundMark x1="67368" y1="98726" x2="50526" y2="98726"/>
                        <a14:backgroundMark x1="50526" y1="98726" x2="49474" y2="98089"/>
                        <a14:backgroundMark x1="77895" y1="93631" x2="77895" y2="93631"/>
                        <a14:backgroundMark x1="78947" y1="92357" x2="78947" y2="92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0013" y="2576702"/>
            <a:ext cx="347606" cy="574464"/>
          </a:xfrm>
          <a:prstGeom prst="rect">
            <a:avLst/>
          </a:prstGeom>
        </p:spPr>
      </p:pic>
      <p:pic>
        <p:nvPicPr>
          <p:cNvPr id="1043" name="Picture 40">
            <a:extLst>
              <a:ext uri="{FF2B5EF4-FFF2-40B4-BE49-F238E27FC236}">
                <a16:creationId xmlns:a16="http://schemas.microsoft.com/office/drawing/2014/main" id="{717CE41F-DBF2-FD05-CF96-C0792CA8CE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98" b="98802" l="5926" r="99259">
                        <a14:foregroundMark x1="5926" y1="5389" x2="57037" y2="13174"/>
                        <a14:foregroundMark x1="57037" y1="13174" x2="58519" y2="14371"/>
                        <a14:foregroundMark x1="63704" y1="5988" x2="73333" y2="2994"/>
                        <a14:foregroundMark x1="86667" y1="71257" x2="92593" y2="80838"/>
                        <a14:foregroundMark x1="74815" y1="80838" x2="77778" y2="90419"/>
                        <a14:foregroundMark x1="48148" y1="76647" x2="41481" y2="97006"/>
                        <a14:foregroundMark x1="29630" y1="98204" x2="29630" y2="98204"/>
                        <a14:foregroundMark x1="94074" y1="82036" x2="98519" y2="86826"/>
                        <a14:foregroundMark x1="82222" y1="97006" x2="82963" y2="97605"/>
                        <a14:foregroundMark x1="71852" y1="94012" x2="73333" y2="98204"/>
                        <a14:foregroundMark x1="48148" y1="98802" x2="48148" y2="99401"/>
                        <a14:foregroundMark x1="63704" y1="97605" x2="63704" y2="98802"/>
                        <a14:foregroundMark x1="77778" y1="4790" x2="98519" y2="19162"/>
                        <a14:foregroundMark x1="80741" y1="19760" x2="99259" y2="245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58" y="2679232"/>
            <a:ext cx="372937" cy="461337"/>
          </a:xfrm>
          <a:prstGeom prst="rect">
            <a:avLst/>
          </a:prstGeom>
        </p:spPr>
      </p:pic>
      <p:pic>
        <p:nvPicPr>
          <p:cNvPr id="1045" name="Picture 8" descr="Mongodb originale wordmark logo - Social media e loghi">
            <a:extLst>
              <a:ext uri="{FF2B5EF4-FFF2-40B4-BE49-F238E27FC236}">
                <a16:creationId xmlns:a16="http://schemas.microsoft.com/office/drawing/2014/main" id="{730C287B-3440-1536-5BC9-4FD0B536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59" y="5003413"/>
            <a:ext cx="469174" cy="46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2" name="Straight Arrow Connector 44">
            <a:extLst>
              <a:ext uri="{FF2B5EF4-FFF2-40B4-BE49-F238E27FC236}">
                <a16:creationId xmlns:a16="http://schemas.microsoft.com/office/drawing/2014/main" id="{72396C30-C62E-D179-A9FF-225259C92EF6}"/>
              </a:ext>
            </a:extLst>
          </p:cNvPr>
          <p:cNvCxnSpPr>
            <a:cxnSpLocks/>
            <a:stCxn id="1024" idx="0"/>
            <a:endCxn id="1039" idx="2"/>
          </p:cNvCxnSpPr>
          <p:nvPr/>
        </p:nvCxnSpPr>
        <p:spPr>
          <a:xfrm flipH="1" flipV="1">
            <a:off x="3983812" y="3196292"/>
            <a:ext cx="3511" cy="76697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Arrow Connector 44">
            <a:extLst>
              <a:ext uri="{FF2B5EF4-FFF2-40B4-BE49-F238E27FC236}">
                <a16:creationId xmlns:a16="http://schemas.microsoft.com/office/drawing/2014/main" id="{A111C639-941D-6D62-558C-0F626C38A6E1}"/>
              </a:ext>
            </a:extLst>
          </p:cNvPr>
          <p:cNvCxnSpPr>
            <a:cxnSpLocks/>
            <a:stCxn id="40" idx="0"/>
            <a:endCxn id="1039" idx="2"/>
          </p:cNvCxnSpPr>
          <p:nvPr/>
        </p:nvCxnSpPr>
        <p:spPr>
          <a:xfrm flipH="1" flipV="1">
            <a:off x="3983812" y="3196292"/>
            <a:ext cx="3363201" cy="142455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7" name="Picture 6" descr="Edgegap - Multiplayer Game Server Hosting, Solved">
            <a:extLst>
              <a:ext uri="{FF2B5EF4-FFF2-40B4-BE49-F238E27FC236}">
                <a16:creationId xmlns:a16="http://schemas.microsoft.com/office/drawing/2014/main" id="{62CC4C4A-DD07-8AC3-91B8-BC303B03C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68" y="3963711"/>
            <a:ext cx="559463" cy="5594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pic>
        <p:nvPicPr>
          <p:cNvPr id="1069" name="Picture 39">
            <a:extLst>
              <a:ext uri="{FF2B5EF4-FFF2-40B4-BE49-F238E27FC236}">
                <a16:creationId xmlns:a16="http://schemas.microsoft.com/office/drawing/2014/main" id="{D1CD8163-2BC9-CBFA-CB29-AEE2790BBC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43" b="98089" l="9474" r="92632">
                        <a14:foregroundMark x1="88421" y1="12102" x2="93684" y2="21019"/>
                        <a14:foregroundMark x1="93684" y1="21019" x2="93684" y2="41401"/>
                        <a14:foregroundMark x1="93684" y1="41401" x2="89474" y2="11465"/>
                        <a14:foregroundMark x1="77366" y1="92606" x2="77895" y2="92357"/>
                        <a14:foregroundMark x1="77895" y1="92357" x2="75919" y2="91693"/>
                        <a14:foregroundMark x1="77895" y1="92357" x2="77895" y2="92357"/>
                        <a14:foregroundMark x1="77895" y1="92994" x2="77895" y2="92994"/>
                        <a14:foregroundMark x1="78947" y1="92994" x2="78947" y2="92994"/>
                        <a14:foregroundMark x1="76842" y1="92994" x2="78947" y2="91720"/>
                        <a14:foregroundMark x1="77895" y1="92357" x2="77895" y2="92357"/>
                        <a14:foregroundMark x1="76842" y1="92357" x2="78947" y2="91720"/>
                        <a14:foregroundMark x1="53684" y1="91720" x2="53684" y2="91720"/>
                        <a14:backgroundMark x1="73397" y1="96598" x2="67368" y2="98726"/>
                        <a14:backgroundMark x1="80000" y1="94268" x2="76226" y2="95600"/>
                        <a14:backgroundMark x1="67368" y1="98726" x2="50526" y2="98726"/>
                        <a14:backgroundMark x1="50526" y1="98726" x2="49474" y2="98089"/>
                        <a14:backgroundMark x1="77895" y1="93631" x2="77895" y2="93631"/>
                        <a14:backgroundMark x1="78947" y1="92357" x2="78947" y2="92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1633" y="2468022"/>
            <a:ext cx="347606" cy="574464"/>
          </a:xfrm>
          <a:prstGeom prst="rect">
            <a:avLst/>
          </a:prstGeom>
        </p:spPr>
      </p:pic>
      <p:pic>
        <p:nvPicPr>
          <p:cNvPr id="1070" name="Picture 40">
            <a:extLst>
              <a:ext uri="{FF2B5EF4-FFF2-40B4-BE49-F238E27FC236}">
                <a16:creationId xmlns:a16="http://schemas.microsoft.com/office/drawing/2014/main" id="{9302E589-C091-6940-4379-932359A574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98" b="98802" l="5926" r="99259">
                        <a14:foregroundMark x1="5926" y1="5389" x2="57037" y2="13174"/>
                        <a14:foregroundMark x1="57037" y1="13174" x2="58519" y2="14371"/>
                        <a14:foregroundMark x1="63704" y1="5988" x2="73333" y2="2994"/>
                        <a14:foregroundMark x1="86667" y1="71257" x2="92593" y2="80838"/>
                        <a14:foregroundMark x1="74815" y1="80838" x2="77778" y2="90419"/>
                        <a14:foregroundMark x1="48148" y1="76647" x2="41481" y2="97006"/>
                        <a14:foregroundMark x1="29630" y1="98204" x2="29630" y2="98204"/>
                        <a14:foregroundMark x1="94074" y1="82036" x2="98519" y2="86826"/>
                        <a14:foregroundMark x1="82222" y1="97006" x2="82963" y2="97605"/>
                        <a14:foregroundMark x1="71852" y1="94012" x2="73333" y2="98204"/>
                        <a14:foregroundMark x1="48148" y1="98802" x2="48148" y2="99401"/>
                        <a14:foregroundMark x1="63704" y1="97605" x2="63704" y2="98802"/>
                        <a14:foregroundMark x1="77778" y1="4790" x2="98519" y2="19162"/>
                        <a14:foregroundMark x1="80741" y1="19760" x2="99259" y2="245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0143" y="2570552"/>
            <a:ext cx="372937" cy="461337"/>
          </a:xfrm>
          <a:prstGeom prst="rect">
            <a:avLst/>
          </a:prstGeom>
        </p:spPr>
      </p:pic>
      <p:cxnSp>
        <p:nvCxnSpPr>
          <p:cNvPr id="1078" name="Straight Arrow Connector 44">
            <a:extLst>
              <a:ext uri="{FF2B5EF4-FFF2-40B4-BE49-F238E27FC236}">
                <a16:creationId xmlns:a16="http://schemas.microsoft.com/office/drawing/2014/main" id="{DFB82E2A-340B-6459-1CB3-BF4C1C51AAD6}"/>
              </a:ext>
            </a:extLst>
          </p:cNvPr>
          <p:cNvCxnSpPr>
            <a:cxnSpLocks/>
            <a:stCxn id="1039" idx="1"/>
            <a:endCxn id="16" idx="3"/>
          </p:cNvCxnSpPr>
          <p:nvPr/>
        </p:nvCxnSpPr>
        <p:spPr>
          <a:xfrm flipH="1">
            <a:off x="2775558" y="2876903"/>
            <a:ext cx="717427" cy="58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8" name="Rectangle 35">
            <a:extLst>
              <a:ext uri="{FF2B5EF4-FFF2-40B4-BE49-F238E27FC236}">
                <a16:creationId xmlns:a16="http://schemas.microsoft.com/office/drawing/2014/main" id="{CBDEA0A6-45D4-93D8-73E0-AE65AEB69950}"/>
              </a:ext>
            </a:extLst>
          </p:cNvPr>
          <p:cNvSpPr/>
          <p:nvPr/>
        </p:nvSpPr>
        <p:spPr>
          <a:xfrm>
            <a:off x="9753336" y="5259620"/>
            <a:ext cx="2116607" cy="6387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MMM SERVER</a:t>
            </a:r>
          </a:p>
          <a:p>
            <a:pPr algn="ctr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[ROOM N]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9" name="Rectangle 36">
            <a:extLst>
              <a:ext uri="{FF2B5EF4-FFF2-40B4-BE49-F238E27FC236}">
                <a16:creationId xmlns:a16="http://schemas.microsoft.com/office/drawing/2014/main" id="{C2C46B21-C865-57CC-24B4-B4B7F1D45C85}"/>
              </a:ext>
            </a:extLst>
          </p:cNvPr>
          <p:cNvSpPr/>
          <p:nvPr/>
        </p:nvSpPr>
        <p:spPr>
          <a:xfrm>
            <a:off x="9749560" y="4620842"/>
            <a:ext cx="2123393" cy="6387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Unity</a:t>
            </a:r>
            <a:endParaRPr lang="en-15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91" name="Straight Arrow Connector 44">
            <a:extLst>
              <a:ext uri="{FF2B5EF4-FFF2-40B4-BE49-F238E27FC236}">
                <a16:creationId xmlns:a16="http://schemas.microsoft.com/office/drawing/2014/main" id="{40D76984-A7F9-BDA2-F286-E510A6565E60}"/>
              </a:ext>
            </a:extLst>
          </p:cNvPr>
          <p:cNvCxnSpPr>
            <a:cxnSpLocks/>
            <a:stCxn id="1089" idx="0"/>
            <a:endCxn id="1039" idx="2"/>
          </p:cNvCxnSpPr>
          <p:nvPr/>
        </p:nvCxnSpPr>
        <p:spPr>
          <a:xfrm flipH="1" flipV="1">
            <a:off x="3983812" y="3196292"/>
            <a:ext cx="6827445" cy="142455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Straight Arrow Connector 44">
            <a:extLst>
              <a:ext uri="{FF2B5EF4-FFF2-40B4-BE49-F238E27FC236}">
                <a16:creationId xmlns:a16="http://schemas.microsoft.com/office/drawing/2014/main" id="{0A19D22D-2CAE-980D-B425-BF1406866DA1}"/>
              </a:ext>
            </a:extLst>
          </p:cNvPr>
          <p:cNvCxnSpPr>
            <a:cxnSpLocks/>
            <a:stCxn id="39" idx="3"/>
            <a:endCxn id="1088" idx="1"/>
          </p:cNvCxnSpPr>
          <p:nvPr/>
        </p:nvCxnSpPr>
        <p:spPr>
          <a:xfrm>
            <a:off x="8405699" y="5579009"/>
            <a:ext cx="1347637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5" name="Picture 2" descr="15 fundamental tips on REST API design | by Williams O | Medium">
            <a:extLst>
              <a:ext uri="{FF2B5EF4-FFF2-40B4-BE49-F238E27FC236}">
                <a16:creationId xmlns:a16="http://schemas.microsoft.com/office/drawing/2014/main" id="{9F1226A1-371C-639B-0DEF-AAF36EB0C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111" y="5257181"/>
            <a:ext cx="1132833" cy="64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7" name="Rectangle 35">
            <a:extLst>
              <a:ext uri="{FF2B5EF4-FFF2-40B4-BE49-F238E27FC236}">
                <a16:creationId xmlns:a16="http://schemas.microsoft.com/office/drawing/2014/main" id="{A1B02A85-C3C5-6A8E-0109-1CAA62859E1E}"/>
              </a:ext>
            </a:extLst>
          </p:cNvPr>
          <p:cNvSpPr/>
          <p:nvPr/>
        </p:nvSpPr>
        <p:spPr>
          <a:xfrm>
            <a:off x="1544186" y="5259320"/>
            <a:ext cx="3934107" cy="6387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 API SERVER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5" name="Picture 6" descr="Edgegap - Multiplayer Game Server Hosting, Solved">
            <a:extLst>
              <a:ext uri="{FF2B5EF4-FFF2-40B4-BE49-F238E27FC236}">
                <a16:creationId xmlns:a16="http://schemas.microsoft.com/office/drawing/2014/main" id="{87F17364-98CD-47F6-1410-5EC66C1A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885" y="4009039"/>
            <a:ext cx="559463" cy="5594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pic>
        <p:nvPicPr>
          <p:cNvPr id="1128" name="Picture 4" descr="Free High-Quality Unity Logo Vector for Creative Design">
            <a:extLst>
              <a:ext uri="{FF2B5EF4-FFF2-40B4-BE49-F238E27FC236}">
                <a16:creationId xmlns:a16="http://schemas.microsoft.com/office/drawing/2014/main" id="{8EA45327-3980-F1E2-1144-F27D177EB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58" y="4512950"/>
            <a:ext cx="855489" cy="8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" name="Picture 4" descr="Free High-Quality Unity Logo Vector for Creative Design">
            <a:extLst>
              <a:ext uri="{FF2B5EF4-FFF2-40B4-BE49-F238E27FC236}">
                <a16:creationId xmlns:a16="http://schemas.microsoft.com/office/drawing/2014/main" id="{F6B082CD-5967-DEFD-BEEA-0F58121FA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034" y="4525902"/>
            <a:ext cx="855489" cy="8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" name="Picture 4" descr="Free High-Quality Unity Logo Vector for Creative Design">
            <a:extLst>
              <a:ext uri="{FF2B5EF4-FFF2-40B4-BE49-F238E27FC236}">
                <a16:creationId xmlns:a16="http://schemas.microsoft.com/office/drawing/2014/main" id="{D50235B4-D104-4E18-9E76-DC3D3B5E8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419" y="2747946"/>
            <a:ext cx="855489" cy="8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" name="Picture 4" descr="Free High-Quality Unity Logo Vector for Creative Design">
            <a:extLst>
              <a:ext uri="{FF2B5EF4-FFF2-40B4-BE49-F238E27FC236}">
                <a16:creationId xmlns:a16="http://schemas.microsoft.com/office/drawing/2014/main" id="{277DFF32-8463-FDD1-E928-619F7FDA4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909" y="2718016"/>
            <a:ext cx="855489" cy="8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3" name="Picture 14" descr="Csharp Icons, Logos, Symbols – Free Download PNG, SVG">
            <a:extLst>
              <a:ext uri="{FF2B5EF4-FFF2-40B4-BE49-F238E27FC236}">
                <a16:creationId xmlns:a16="http://schemas.microsoft.com/office/drawing/2014/main" id="{F1ED5D88-2396-0F60-915F-51BEA6EA7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30" y="5268544"/>
            <a:ext cx="627731" cy="6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34" name="Straight Arrow Connector 44">
            <a:extLst>
              <a:ext uri="{FF2B5EF4-FFF2-40B4-BE49-F238E27FC236}">
                <a16:creationId xmlns:a16="http://schemas.microsoft.com/office/drawing/2014/main" id="{05CAC774-CEA8-4316-74BD-22C7D5BE7F99}"/>
              </a:ext>
            </a:extLst>
          </p:cNvPr>
          <p:cNvCxnSpPr>
            <a:cxnSpLocks/>
            <a:stCxn id="20" idx="3"/>
            <a:endCxn id="47" idx="1"/>
          </p:cNvCxnSpPr>
          <p:nvPr/>
        </p:nvCxnSpPr>
        <p:spPr>
          <a:xfrm flipV="1">
            <a:off x="8170354" y="2824301"/>
            <a:ext cx="782870" cy="5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Straight Arrow Connector 44">
            <a:extLst>
              <a:ext uri="{FF2B5EF4-FFF2-40B4-BE49-F238E27FC236}">
                <a16:creationId xmlns:a16="http://schemas.microsoft.com/office/drawing/2014/main" id="{55FF47FE-A921-81ED-F0BA-948CB58E5CEF}"/>
              </a:ext>
            </a:extLst>
          </p:cNvPr>
          <p:cNvCxnSpPr>
            <a:cxnSpLocks/>
            <a:stCxn id="1089" idx="0"/>
            <a:endCxn id="47" idx="2"/>
          </p:cNvCxnSpPr>
          <p:nvPr/>
        </p:nvCxnSpPr>
        <p:spPr>
          <a:xfrm flipH="1" flipV="1">
            <a:off x="9444051" y="3143690"/>
            <a:ext cx="1367206" cy="147715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1" name="Picture 6" descr="Edgegap - Multiplayer Game Server Hosting, Solved">
            <a:extLst>
              <a:ext uri="{FF2B5EF4-FFF2-40B4-BE49-F238E27FC236}">
                <a16:creationId xmlns:a16="http://schemas.microsoft.com/office/drawing/2014/main" id="{96E7D809-646F-C0FE-65FF-75F3AC188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720" y="3396549"/>
            <a:ext cx="559463" cy="5594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pic>
        <p:nvPicPr>
          <p:cNvPr id="1142" name="Picture 10" descr="Why the Metaverse Will Be Important for Video Marketing?">
            <a:extLst>
              <a:ext uri="{FF2B5EF4-FFF2-40B4-BE49-F238E27FC236}">
                <a16:creationId xmlns:a16="http://schemas.microsoft.com/office/drawing/2014/main" id="{EE0D83D3-ACD8-31DF-6552-0AFCCD01A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1" r="29733"/>
          <a:stretch/>
        </p:blipFill>
        <p:spPr bwMode="auto">
          <a:xfrm>
            <a:off x="10347274" y="1482450"/>
            <a:ext cx="197369" cy="70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5 fundamental tips on REST API design | by Williams O | Medium">
            <a:extLst>
              <a:ext uri="{FF2B5EF4-FFF2-40B4-BE49-F238E27FC236}">
                <a16:creationId xmlns:a16="http://schemas.microsoft.com/office/drawing/2014/main" id="{AD0ED6BF-7B3A-F597-5B80-E123FBD74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91" y="3284849"/>
            <a:ext cx="1132833" cy="64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44">
            <a:extLst>
              <a:ext uri="{FF2B5EF4-FFF2-40B4-BE49-F238E27FC236}">
                <a16:creationId xmlns:a16="http://schemas.microsoft.com/office/drawing/2014/main" id="{0F8CBAFE-5D32-1A0A-D91C-B78339EBE7FF}"/>
              </a:ext>
            </a:extLst>
          </p:cNvPr>
          <p:cNvCxnSpPr>
            <a:cxnSpLocks/>
            <a:stCxn id="40" idx="0"/>
            <a:endCxn id="47" idx="2"/>
          </p:cNvCxnSpPr>
          <p:nvPr/>
        </p:nvCxnSpPr>
        <p:spPr>
          <a:xfrm flipV="1">
            <a:off x="7347013" y="3143690"/>
            <a:ext cx="2097038" cy="147715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4">
            <a:extLst>
              <a:ext uri="{FF2B5EF4-FFF2-40B4-BE49-F238E27FC236}">
                <a16:creationId xmlns:a16="http://schemas.microsoft.com/office/drawing/2014/main" id="{4BF35E85-D6D0-4741-6709-C61D35D134F6}"/>
              </a:ext>
            </a:extLst>
          </p:cNvPr>
          <p:cNvCxnSpPr>
            <a:cxnSpLocks/>
            <a:stCxn id="1024" idx="0"/>
            <a:endCxn id="47" idx="2"/>
          </p:cNvCxnSpPr>
          <p:nvPr/>
        </p:nvCxnSpPr>
        <p:spPr>
          <a:xfrm flipV="1">
            <a:off x="3987323" y="3143690"/>
            <a:ext cx="5456728" cy="81957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15 fundamental tips on REST API design | by Williams O | Medium">
            <a:extLst>
              <a:ext uri="{FF2B5EF4-FFF2-40B4-BE49-F238E27FC236}">
                <a16:creationId xmlns:a16="http://schemas.microsoft.com/office/drawing/2014/main" id="{63C59F01-6562-8680-2E14-CBCD0D9E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82" y="3026308"/>
            <a:ext cx="1132833" cy="64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DF27783-473E-E34F-848C-C33DEFD6613C}"/>
              </a:ext>
            </a:extLst>
          </p:cNvPr>
          <p:cNvSpPr txBox="1">
            <a:spLocks/>
          </p:cNvSpPr>
          <p:nvPr/>
        </p:nvSpPr>
        <p:spPr>
          <a:xfrm>
            <a:off x="962850" y="169991"/>
            <a:ext cx="10202586" cy="1079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MPAI-MMM – Implementation (Phase 0)</a:t>
            </a:r>
            <a:endParaRPr lang="en-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F3F0D-425C-127D-3932-542A324B805B}"/>
              </a:ext>
            </a:extLst>
          </p:cNvPr>
          <p:cNvSpPr txBox="1"/>
          <p:nvPr/>
        </p:nvSpPr>
        <p:spPr>
          <a:xfrm>
            <a:off x="3048953" y="297001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 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045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937260" y="2750201"/>
            <a:ext cx="800914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this exciting MPAI project!</a:t>
            </a:r>
          </a:p>
          <a:p>
            <a:pPr algn="ctr">
              <a:spcBef>
                <a:spcPct val="0"/>
              </a:spcBef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150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https://mpai.community/standards/mpai-mmm/</a:t>
            </a:r>
            <a:r>
              <a:rPr lang="en-US" sz="28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150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18-Jan-25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24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24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24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24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7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48D4-7D46-041E-652B-7D736707B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metaverse instance (M-Instance)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0ABDB-5F5B-4118-D1F4-B6442CAC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863090"/>
            <a:ext cx="10202586" cy="4593639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GB" b="1" dirty="0">
                <a:effectLst/>
                <a:ea typeface="Calibri" panose="020F0502020204030204" pitchFamily="34" charset="0"/>
              </a:rPr>
              <a:t>Is administratively subdivided in M-Environments</a:t>
            </a:r>
            <a:r>
              <a:rPr lang="en-GB" dirty="0">
                <a:effectLst/>
                <a:ea typeface="Calibri" panose="020F0502020204030204" pitchFamily="34" charset="0"/>
              </a:rPr>
              <a:t>. 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Allows </a:t>
            </a:r>
            <a:r>
              <a:rPr lang="en-GB" b="1" dirty="0">
                <a:effectLst/>
                <a:ea typeface="Calibri" panose="020F0502020204030204" pitchFamily="34" charset="0"/>
              </a:rPr>
              <a:t>humans to Register </a:t>
            </a:r>
            <a:r>
              <a:rPr lang="en-GB" dirty="0">
                <a:effectLst/>
                <a:ea typeface="Calibri" panose="020F0502020204030204" pitchFamily="34" charset="0"/>
              </a:rPr>
              <a:t>with the M-Instance or its M-Environments:</a:t>
            </a:r>
          </a:p>
          <a:p>
            <a:pPr lvl="1" indent="-342900" algn="just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R</a:t>
            </a:r>
            <a:r>
              <a:rPr lang="en-GB" dirty="0">
                <a:effectLst/>
                <a:ea typeface="Calibri" panose="020F0502020204030204" pitchFamily="34" charset="0"/>
              </a:rPr>
              <a:t>equesting a subset of their </a:t>
            </a:r>
            <a:r>
              <a:rPr lang="en-GB" b="1" dirty="0">
                <a:effectLst/>
                <a:ea typeface="Calibri" panose="020F0502020204030204" pitchFamily="34" charset="0"/>
              </a:rPr>
              <a:t>Personal Profiles</a:t>
            </a:r>
            <a:r>
              <a:rPr lang="en-GB" dirty="0">
                <a:effectLst/>
                <a:ea typeface="Calibri" panose="020F0502020204030204" pitchFamily="34" charset="0"/>
              </a:rPr>
              <a:t>.</a:t>
            </a:r>
          </a:p>
          <a:p>
            <a:pPr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Obtaining a set of </a:t>
            </a:r>
            <a:r>
              <a:rPr lang="en-GB" b="1" dirty="0">
                <a:effectLst/>
                <a:ea typeface="Calibri" panose="020F0502020204030204" pitchFamily="34" charset="0"/>
              </a:rPr>
              <a:t>Rights</a:t>
            </a:r>
            <a:r>
              <a:rPr lang="en-GB" dirty="0">
                <a:effectLst/>
                <a:ea typeface="Calibri" panose="020F0502020204030204" pitchFamily="34" charset="0"/>
              </a:rPr>
              <a:t>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342900" lvl="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B</a:t>
            </a:r>
            <a:r>
              <a:rPr lang="en-GB" dirty="0">
                <a:effectLst/>
                <a:ea typeface="Calibri" panose="020F0502020204030204" pitchFamily="34" charset="0"/>
              </a:rPr>
              <a:t>ehaves as if </a:t>
            </a:r>
            <a:r>
              <a:rPr lang="en-GB" b="1" dirty="0">
                <a:effectLst/>
                <a:ea typeface="Calibri" panose="020F0502020204030204" pitchFamily="34" charset="0"/>
              </a:rPr>
              <a:t>implemented</a:t>
            </a:r>
            <a:r>
              <a:rPr lang="en-GB" dirty="0">
                <a:effectLst/>
                <a:ea typeface="Calibri" panose="020F0502020204030204" pitchFamily="34" charset="0"/>
              </a:rPr>
              <a:t> as a set of</a:t>
            </a:r>
            <a:r>
              <a:rPr lang="en-GB" b="1" dirty="0">
                <a:effectLst/>
                <a:ea typeface="Calibri" panose="020F0502020204030204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Processes</a:t>
            </a:r>
            <a:r>
              <a:rPr lang="en-GB" dirty="0">
                <a:effectLst/>
                <a:ea typeface="Calibri" panose="020F0502020204030204" pitchFamily="34" charset="0"/>
              </a:rPr>
              <a:t>:</a:t>
            </a:r>
          </a:p>
          <a:p>
            <a:pPr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GB" b="1" dirty="0">
                <a:ea typeface="Calibri" panose="020F0502020204030204" pitchFamily="34" charset="0"/>
              </a:rPr>
              <a:t>Having Process Capabilities to perform </a:t>
            </a:r>
            <a:r>
              <a:rPr lang="en-GB" b="1" dirty="0">
                <a:solidFill>
                  <a:srgbClr val="FF0000"/>
                </a:solidFill>
                <a:ea typeface="Calibri" panose="020F0502020204030204" pitchFamily="34" charset="0"/>
              </a:rPr>
              <a:t>Process</a:t>
            </a:r>
            <a:r>
              <a:rPr lang="en-GB" b="1" dirty="0">
                <a:ea typeface="Calibri" panose="020F0502020204030204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  <a:ea typeface="Calibri" panose="020F0502020204030204" pitchFamily="34" charset="0"/>
              </a:rPr>
              <a:t>Actions</a:t>
            </a:r>
            <a:r>
              <a:rPr lang="en-GB" b="1" dirty="0">
                <a:ea typeface="Calibri" panose="020F0502020204030204" pitchFamily="34" charset="0"/>
              </a:rPr>
              <a:t> o</a:t>
            </a:r>
            <a:r>
              <a:rPr lang="en-GB" b="1" dirty="0">
                <a:effectLst/>
                <a:ea typeface="Calibri" panose="020F0502020204030204" pitchFamily="34" charset="0"/>
              </a:rPr>
              <a:t>n </a:t>
            </a:r>
            <a:r>
              <a:rPr lang="en-GB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Items</a:t>
            </a:r>
            <a:r>
              <a:rPr lang="en-GB" b="1" dirty="0">
                <a:effectLst/>
                <a:ea typeface="Calibri" panose="020F0502020204030204" pitchFamily="34" charset="0"/>
              </a:rPr>
              <a:t> (</a:t>
            </a:r>
            <a:r>
              <a:rPr lang="en-GB" dirty="0">
                <a:effectLst/>
                <a:ea typeface="Calibri" panose="020F0502020204030204" pitchFamily="34" charset="0"/>
              </a:rPr>
              <a:t>if they hold the Rights to do that).</a:t>
            </a:r>
          </a:p>
          <a:p>
            <a:pPr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GB" b="1" dirty="0">
                <a:effectLst/>
                <a:ea typeface="Calibri" panose="020F0502020204030204" pitchFamily="34" charset="0"/>
              </a:rPr>
              <a:t>Requesting other Processes to perform Actions </a:t>
            </a:r>
            <a:r>
              <a:rPr lang="en-GB" dirty="0">
                <a:effectLst/>
                <a:ea typeface="Calibri" panose="020F0502020204030204" pitchFamily="34" charset="0"/>
              </a:rPr>
              <a:t>(</a:t>
            </a:r>
            <a:r>
              <a:rPr lang="en-GB" b="1" dirty="0">
                <a:effectLst/>
                <a:ea typeface="Calibri" panose="020F0502020204030204" pitchFamily="34" charset="0"/>
              </a:rPr>
              <a:t>inter-Process Protocol</a:t>
            </a:r>
            <a:r>
              <a:rPr lang="en-GB" dirty="0">
                <a:effectLst/>
                <a:ea typeface="Calibri" panose="020F0502020204030204" pitchFamily="34" charset="0"/>
              </a:rPr>
              <a:t>)</a:t>
            </a:r>
          </a:p>
          <a:p>
            <a:pPr marL="514350" indent="-457200" algn="just">
              <a:spcBef>
                <a:spcPts val="600"/>
              </a:spcBef>
              <a:buFont typeface="+mj-lt"/>
              <a:buAutoNum type="arabicPeriod" startAt="4"/>
            </a:pPr>
            <a:r>
              <a:rPr lang="en-GB" b="1" dirty="0">
                <a:effectLst/>
                <a:ea typeface="Calibri" panose="020F0502020204030204" pitchFamily="34" charset="0"/>
              </a:rPr>
              <a:t>Enables a Process</a:t>
            </a:r>
            <a:r>
              <a:rPr lang="en-GB" dirty="0">
                <a:effectLst/>
                <a:ea typeface="Calibri" panose="020F0502020204030204" pitchFamily="34" charset="0"/>
              </a:rPr>
              <a:t>: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719138" lvl="1" indent="-261938" algn="just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</a:rPr>
              <a:t>To </a:t>
            </a:r>
            <a:r>
              <a:rPr lang="en-US" b="1" dirty="0">
                <a:effectLst/>
                <a:ea typeface="Calibri" panose="020F0502020204030204" pitchFamily="34" charset="0"/>
              </a:rPr>
              <a:t>communicate with another M-Instance (Inter-M-Instance Protocol</a:t>
            </a:r>
            <a:r>
              <a:rPr lang="en-US" dirty="0">
                <a:effectLst/>
                <a:ea typeface="Calibri" panose="020F0502020204030204" pitchFamily="34" charset="0"/>
              </a:rPr>
              <a:t>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lvl="1" algn="just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</a:rPr>
              <a:t>To </a:t>
            </a:r>
            <a:r>
              <a:rPr lang="en-US" b="1" dirty="0">
                <a:effectLst/>
                <a:ea typeface="Calibri" panose="020F0502020204030204" pitchFamily="34" charset="0"/>
              </a:rPr>
              <a:t>obtain conversion of </a:t>
            </a:r>
            <a:r>
              <a:rPr lang="en-US" dirty="0">
                <a:effectLst/>
                <a:ea typeface="Calibri" panose="020F0502020204030204" pitchFamily="34" charset="0"/>
              </a:rPr>
              <a:t>an </a:t>
            </a:r>
            <a:r>
              <a:rPr lang="en-US" dirty="0">
                <a:ea typeface="Calibri" panose="020F0502020204030204" pitchFamily="34" charset="0"/>
              </a:rPr>
              <a:t>Item’s </a:t>
            </a:r>
            <a:r>
              <a:rPr lang="en-US" dirty="0">
                <a:effectLst/>
                <a:ea typeface="Calibri" panose="020F0502020204030204" pitchFamily="34" charset="0"/>
              </a:rPr>
              <a:t>Data </a:t>
            </a:r>
            <a:r>
              <a:rPr lang="en-US" b="1" dirty="0">
                <a:ea typeface="Calibri" panose="020F0502020204030204" pitchFamily="34" charset="0"/>
              </a:rPr>
              <a:t>Format</a:t>
            </a:r>
            <a:r>
              <a:rPr lang="en-US" dirty="0">
                <a:effectLst/>
                <a:ea typeface="Calibri" panose="020F0502020204030204" pitchFamily="34" charset="0"/>
              </a:rPr>
              <a:t> via a Conversion Service.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Font typeface="+mj-lt"/>
              <a:buAutoNum type="arabicPeriod"/>
            </a:pPr>
            <a:endParaRPr lang="en-GB" dirty="0">
              <a:effectLst/>
              <a:ea typeface="Calibri" panose="020F0502020204030204" pitchFamily="34" charset="0"/>
            </a:endParaRPr>
          </a:p>
          <a:p>
            <a:pPr lvl="1" indent="-342900" algn="just">
              <a:spcBef>
                <a:spcPts val="600"/>
              </a:spcBef>
              <a:buFont typeface="+mj-lt"/>
              <a:buAutoNum type="arabicPeriod"/>
            </a:pPr>
            <a:endParaRPr lang="it-IT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95FC4-C67E-1D7F-B4B2-D7516ED4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28664-9D81-44FE-D128-A1A02E55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7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F97F-B021-F692-4AA7-A458C2E3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169" y="520124"/>
            <a:ext cx="10202586" cy="711136"/>
          </a:xfrm>
        </p:spPr>
        <p:txBody>
          <a:bodyPr>
            <a:normAutofit fontScale="90000"/>
          </a:bodyPr>
          <a:lstStyle/>
          <a:p>
            <a:r>
              <a:rPr lang="en-US" dirty="0"/>
              <a:t>Inter-M-Instance Protocol</a:t>
            </a:r>
            <a:br>
              <a:rPr lang="en-GB" dirty="0"/>
            </a:b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19449-7DD2-7847-8B20-DAC64580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A495-6AD4-BF8D-5697-0C9747B5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03979-0281-37A4-C29D-6497834A7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" y="1292495"/>
            <a:ext cx="5921574" cy="4499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A4B620-B546-F373-0132-ACCF7FBE60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62" y="1268656"/>
            <a:ext cx="5834743" cy="46765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D14581-3CC8-4FFD-68AE-897BA8D56ACA}"/>
              </a:ext>
            </a:extLst>
          </p:cNvPr>
          <p:cNvSpPr/>
          <p:nvPr/>
        </p:nvSpPr>
        <p:spPr>
          <a:xfrm>
            <a:off x="482436" y="4088458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BD900-9867-9DB7-AB08-92DA87B609DA}"/>
              </a:ext>
            </a:extLst>
          </p:cNvPr>
          <p:cNvSpPr/>
          <p:nvPr/>
        </p:nvSpPr>
        <p:spPr>
          <a:xfrm>
            <a:off x="8711296" y="4111403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B1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433754-B70F-C439-3AD6-E10137DA515D}"/>
              </a:ext>
            </a:extLst>
          </p:cNvPr>
          <p:cNvSpPr/>
          <p:nvPr/>
        </p:nvSpPr>
        <p:spPr>
          <a:xfrm>
            <a:off x="10503800" y="3267892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B2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2E0B08-C555-78B3-49A6-729E0FC05645}"/>
              </a:ext>
            </a:extLst>
          </p:cNvPr>
          <p:cNvSpPr/>
          <p:nvPr/>
        </p:nvSpPr>
        <p:spPr>
          <a:xfrm>
            <a:off x="10254053" y="4359742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B3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00A7C0-4EAE-FE88-CF7C-1434450D0518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1645371" y="3509529"/>
            <a:ext cx="555621" cy="92051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DBF005-300E-F1B7-DD1F-6629D018D111}"/>
              </a:ext>
            </a:extLst>
          </p:cNvPr>
          <p:cNvCxnSpPr>
            <a:cxnSpLocks/>
            <a:stCxn id="8" idx="3"/>
            <a:endCxn id="35" idx="1"/>
          </p:cNvCxnSpPr>
          <p:nvPr/>
        </p:nvCxnSpPr>
        <p:spPr>
          <a:xfrm>
            <a:off x="1743677" y="4430045"/>
            <a:ext cx="478215" cy="525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51D76A-00D9-B9BF-2B45-DBD18080B9F3}"/>
              </a:ext>
            </a:extLst>
          </p:cNvPr>
          <p:cNvSpPr txBox="1"/>
          <p:nvPr/>
        </p:nvSpPr>
        <p:spPr>
          <a:xfrm>
            <a:off x="839590" y="4780943"/>
            <a:ext cx="1523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M-Instance</a:t>
            </a:r>
            <a:r>
              <a:rPr lang="en-US" altLang="zh-CN" sz="24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B8C82A-585F-8C5F-1EA4-1C16A315BC84}"/>
              </a:ext>
            </a:extLst>
          </p:cNvPr>
          <p:cNvSpPr txBox="1"/>
          <p:nvPr/>
        </p:nvSpPr>
        <p:spPr>
          <a:xfrm>
            <a:off x="7370167" y="5078035"/>
            <a:ext cx="147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M-Instance</a:t>
            </a:r>
            <a:r>
              <a:rPr lang="en-US" altLang="zh-CN" sz="24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0D01CF-A3FC-1FFF-9219-CCC736603715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9972537" y="3609479"/>
            <a:ext cx="531263" cy="843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71DF51-1BE6-9AD6-A29E-06ECEC89A0A9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9972537" y="4452990"/>
            <a:ext cx="281516" cy="24833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AD6FB92-6DA4-6BAC-3408-E37FF1433011}"/>
              </a:ext>
            </a:extLst>
          </p:cNvPr>
          <p:cNvSpPr txBox="1"/>
          <p:nvPr/>
        </p:nvSpPr>
        <p:spPr>
          <a:xfrm>
            <a:off x="2399634" y="2629429"/>
            <a:ext cx="400110" cy="14609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Request-Action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85D506-B68E-2E71-47F7-76F51A404609}"/>
              </a:ext>
            </a:extLst>
          </p:cNvPr>
          <p:cNvCxnSpPr>
            <a:cxnSpLocks/>
          </p:cNvCxnSpPr>
          <p:nvPr/>
        </p:nvCxnSpPr>
        <p:spPr>
          <a:xfrm flipV="1">
            <a:off x="2935011" y="2627184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6F63C6-72CE-3BFD-479B-A4BCA4C95DC8}"/>
              </a:ext>
            </a:extLst>
          </p:cNvPr>
          <p:cNvSpPr txBox="1"/>
          <p:nvPr/>
        </p:nvSpPr>
        <p:spPr>
          <a:xfrm>
            <a:off x="2945105" y="2618919"/>
            <a:ext cx="400110" cy="14807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Response-Action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A3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3AF8E7-6FA4-EA9C-3034-8909C5A4AB09}"/>
              </a:ext>
            </a:extLst>
          </p:cNvPr>
          <p:cNvSpPr/>
          <p:nvPr/>
        </p:nvSpPr>
        <p:spPr>
          <a:xfrm>
            <a:off x="2221889" y="1939662"/>
            <a:ext cx="1261241" cy="68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Resolution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altLang="zh-CN" sz="2000" baseline="-25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1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6E7841-B5DA-FAB4-F870-96DD663F9700}"/>
              </a:ext>
            </a:extLst>
          </p:cNvPr>
          <p:cNvSpPr/>
          <p:nvPr/>
        </p:nvSpPr>
        <p:spPr>
          <a:xfrm>
            <a:off x="8711296" y="1947004"/>
            <a:ext cx="1251349" cy="68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Resolution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altLang="zh-CN" sz="1800" baseline="-25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E8567AE-0E2A-E7EA-13B0-020EB4D7206B}"/>
              </a:ext>
            </a:extLst>
          </p:cNvPr>
          <p:cNvCxnSpPr>
            <a:cxnSpLocks/>
          </p:cNvCxnSpPr>
          <p:nvPr/>
        </p:nvCxnSpPr>
        <p:spPr>
          <a:xfrm>
            <a:off x="3457303" y="2467119"/>
            <a:ext cx="5245115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5D6DDC9-A4AD-3DC0-2E02-3E3E3DA09983}"/>
              </a:ext>
            </a:extLst>
          </p:cNvPr>
          <p:cNvSpPr txBox="1"/>
          <p:nvPr/>
        </p:nvSpPr>
        <p:spPr>
          <a:xfrm>
            <a:off x="5500812" y="1771030"/>
            <a:ext cx="155903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Request-Action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5C62E7-F970-1355-3AFE-1A2C9E9406B2}"/>
              </a:ext>
            </a:extLst>
          </p:cNvPr>
          <p:cNvSpPr txBox="1"/>
          <p:nvPr/>
        </p:nvSpPr>
        <p:spPr>
          <a:xfrm>
            <a:off x="5500812" y="2158614"/>
            <a:ext cx="159667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Response-Action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BA09A7-6FD1-91B6-8D8A-6784D15BB406}"/>
              </a:ext>
            </a:extLst>
          </p:cNvPr>
          <p:cNvSpPr/>
          <p:nvPr/>
        </p:nvSpPr>
        <p:spPr>
          <a:xfrm rot="16200000">
            <a:off x="2369055" y="5219610"/>
            <a:ext cx="65082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A3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447953-8233-41D3-265A-B361E1B2DBCF}"/>
              </a:ext>
            </a:extLst>
          </p:cNvPr>
          <p:cNvSpPr/>
          <p:nvPr/>
        </p:nvSpPr>
        <p:spPr>
          <a:xfrm rot="5400000">
            <a:off x="9424998" y="5228537"/>
            <a:ext cx="65082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E083729-9CF2-2837-F2F4-4C6BCC348EF2}"/>
              </a:ext>
            </a:extLst>
          </p:cNvPr>
          <p:cNvCxnSpPr>
            <a:cxnSpLocks/>
          </p:cNvCxnSpPr>
          <p:nvPr/>
        </p:nvCxnSpPr>
        <p:spPr>
          <a:xfrm>
            <a:off x="3470361" y="2079584"/>
            <a:ext cx="524511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4C1A80F-E18A-78F9-9514-06E518BADA92}"/>
              </a:ext>
            </a:extLst>
          </p:cNvPr>
          <p:cNvSpPr/>
          <p:nvPr/>
        </p:nvSpPr>
        <p:spPr>
          <a:xfrm rot="5400000">
            <a:off x="2908167" y="5227896"/>
            <a:ext cx="65082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DAB12B-BBEC-8882-52B9-D4905246AF7C}"/>
              </a:ext>
            </a:extLst>
          </p:cNvPr>
          <p:cNvSpPr/>
          <p:nvPr/>
        </p:nvSpPr>
        <p:spPr>
          <a:xfrm rot="16200000">
            <a:off x="8863982" y="5240863"/>
            <a:ext cx="65082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19395D-3940-FA2A-AEEB-5735985D9A00}"/>
              </a:ext>
            </a:extLst>
          </p:cNvPr>
          <p:cNvSpPr/>
          <p:nvPr/>
        </p:nvSpPr>
        <p:spPr>
          <a:xfrm>
            <a:off x="8711296" y="5992811"/>
            <a:ext cx="1261241" cy="5932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Conversion Service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51A0EF-834E-E76B-3C1B-237035BA810E}"/>
              </a:ext>
            </a:extLst>
          </p:cNvPr>
          <p:cNvCxnSpPr>
            <a:cxnSpLocks/>
          </p:cNvCxnSpPr>
          <p:nvPr/>
        </p:nvCxnSpPr>
        <p:spPr>
          <a:xfrm flipV="1">
            <a:off x="2373788" y="2625186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7D05FE4-F52A-9838-0283-BC09873730D3}"/>
              </a:ext>
            </a:extLst>
          </p:cNvPr>
          <p:cNvSpPr/>
          <p:nvPr/>
        </p:nvSpPr>
        <p:spPr>
          <a:xfrm>
            <a:off x="1014750" y="2826356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A3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345F61-1CAE-934D-358B-50E5F6AF41A4}"/>
              </a:ext>
            </a:extLst>
          </p:cNvPr>
          <p:cNvSpPr/>
          <p:nvPr/>
        </p:nvSpPr>
        <p:spPr>
          <a:xfrm>
            <a:off x="2221890" y="6004518"/>
            <a:ext cx="1261241" cy="6044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Conversion Service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F0484E-8234-96C1-4243-DCEA9905B6AC}"/>
              </a:ext>
            </a:extLst>
          </p:cNvPr>
          <p:cNvSpPr/>
          <p:nvPr/>
        </p:nvSpPr>
        <p:spPr>
          <a:xfrm>
            <a:off x="2221892" y="4093716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1E32D53-6666-C724-F90B-FDE981AF59E5}"/>
              </a:ext>
            </a:extLst>
          </p:cNvPr>
          <p:cNvCxnSpPr>
            <a:cxnSpLocks/>
          </p:cNvCxnSpPr>
          <p:nvPr/>
        </p:nvCxnSpPr>
        <p:spPr>
          <a:xfrm>
            <a:off x="2533275" y="4771631"/>
            <a:ext cx="0" cy="12328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1D188FB-A6FC-7663-D6B2-EE655548FAFD}"/>
              </a:ext>
            </a:extLst>
          </p:cNvPr>
          <p:cNvCxnSpPr>
            <a:cxnSpLocks/>
          </p:cNvCxnSpPr>
          <p:nvPr/>
        </p:nvCxnSpPr>
        <p:spPr>
          <a:xfrm>
            <a:off x="3053537" y="4780943"/>
            <a:ext cx="0" cy="12328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1C5942C-739E-CA58-A2E5-7AA85A36DBEA}"/>
              </a:ext>
            </a:extLst>
          </p:cNvPr>
          <p:cNvCxnSpPr>
            <a:cxnSpLocks/>
          </p:cNvCxnSpPr>
          <p:nvPr/>
        </p:nvCxnSpPr>
        <p:spPr>
          <a:xfrm>
            <a:off x="9005658" y="4779571"/>
            <a:ext cx="0" cy="12328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7C9776D-BB47-60FF-F38B-2A060F578A35}"/>
              </a:ext>
            </a:extLst>
          </p:cNvPr>
          <p:cNvCxnSpPr>
            <a:cxnSpLocks/>
          </p:cNvCxnSpPr>
          <p:nvPr/>
        </p:nvCxnSpPr>
        <p:spPr>
          <a:xfrm>
            <a:off x="9569955" y="4779571"/>
            <a:ext cx="0" cy="12328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3D07580-C134-1337-CEB8-D15E00437D69}"/>
              </a:ext>
            </a:extLst>
          </p:cNvPr>
          <p:cNvSpPr txBox="1"/>
          <p:nvPr/>
        </p:nvSpPr>
        <p:spPr>
          <a:xfrm>
            <a:off x="9457317" y="2645197"/>
            <a:ext cx="400110" cy="14609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Request-Action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6E3293B-D938-7464-BC7F-18B8D05C2DF9}"/>
              </a:ext>
            </a:extLst>
          </p:cNvPr>
          <p:cNvCxnSpPr>
            <a:cxnSpLocks/>
          </p:cNvCxnSpPr>
          <p:nvPr/>
        </p:nvCxnSpPr>
        <p:spPr>
          <a:xfrm flipV="1">
            <a:off x="9414626" y="2663972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B60A9BE-54A5-1335-8AEE-1E31411010E4}"/>
              </a:ext>
            </a:extLst>
          </p:cNvPr>
          <p:cNvSpPr txBox="1"/>
          <p:nvPr/>
        </p:nvSpPr>
        <p:spPr>
          <a:xfrm>
            <a:off x="8899204" y="2634687"/>
            <a:ext cx="400110" cy="14807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Response-Action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0B48E75-5147-D312-B482-10E6A5EE4B32}"/>
              </a:ext>
            </a:extLst>
          </p:cNvPr>
          <p:cNvCxnSpPr>
            <a:cxnSpLocks/>
          </p:cNvCxnSpPr>
          <p:nvPr/>
        </p:nvCxnSpPr>
        <p:spPr>
          <a:xfrm flipV="1">
            <a:off x="8853403" y="2640954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2EB8D94-1E33-EBE9-3A8A-6B1ED11ABFEA}"/>
              </a:ext>
            </a:extLst>
          </p:cNvPr>
          <p:cNvSpPr/>
          <p:nvPr/>
        </p:nvSpPr>
        <p:spPr>
          <a:xfrm>
            <a:off x="4045433" y="4098973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A4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59D4E2E-BC1B-EB4D-8D93-6FC3D59282B2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3483133" y="4435303"/>
            <a:ext cx="562300" cy="525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865F028-D221-EC4B-ECF5-1078D0B3C2ED}"/>
              </a:ext>
            </a:extLst>
          </p:cNvPr>
          <p:cNvSpPr/>
          <p:nvPr/>
        </p:nvSpPr>
        <p:spPr>
          <a:xfrm>
            <a:off x="6871060" y="4115682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B4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4BCFA7-BBF8-799B-2D93-AD0F6471BCBE}"/>
              </a:ext>
            </a:extLst>
          </p:cNvPr>
          <p:cNvCxnSpPr>
            <a:stCxn id="46" idx="3"/>
            <a:endCxn id="9" idx="1"/>
          </p:cNvCxnSpPr>
          <p:nvPr/>
        </p:nvCxnSpPr>
        <p:spPr>
          <a:xfrm flipV="1">
            <a:off x="8132301" y="4452990"/>
            <a:ext cx="578995" cy="4279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2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4" grpId="0" animBg="1"/>
      <p:bldP spid="4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9ED62-7C82-5D00-3FDC-6456E6DC3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Types of Processes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7F614-AEF8-8C4C-25E8-8F68865BF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819497"/>
            <a:ext cx="10202586" cy="4414393"/>
          </a:xfrm>
        </p:spPr>
        <p:txBody>
          <a:bodyPr>
            <a:normAutofit/>
          </a:bodyPr>
          <a:lstStyle/>
          <a:p>
            <a:pPr marL="457200" lvl="0" indent="-4572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GB" b="1" dirty="0">
                <a:effectLst/>
                <a:ea typeface="Calibri" panose="020F0502020204030204" pitchFamily="34" charset="0"/>
              </a:rPr>
              <a:t>Four types of Processes</a:t>
            </a:r>
            <a:r>
              <a:rPr lang="en-GB" dirty="0">
                <a:effectLst/>
                <a:ea typeface="Calibri" panose="020F0502020204030204" pitchFamily="34" charset="0"/>
              </a:rPr>
              <a:t>: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lvl="1" algn="just">
              <a:spcBef>
                <a:spcPts val="600"/>
              </a:spcBef>
              <a:buFont typeface="+mj-lt"/>
              <a:buAutoNum type="arabicPeriod"/>
            </a:pPr>
            <a:r>
              <a:rPr lang="en-GB" u="sng" dirty="0">
                <a:solidFill>
                  <a:srgbClr val="FF0000"/>
                </a:solidFill>
                <a:ea typeface="Calibri" panose="020F0502020204030204" pitchFamily="34" charset="0"/>
              </a:rPr>
              <a:t>Device</a:t>
            </a:r>
            <a:r>
              <a:rPr lang="en-GB" dirty="0">
                <a:ea typeface="Calibri" panose="020F0502020204030204" pitchFamily="34" charset="0"/>
              </a:rPr>
              <a:t>: a </a:t>
            </a:r>
            <a:r>
              <a:rPr lang="en-GB" b="1" dirty="0">
                <a:ea typeface="Calibri" panose="020F0502020204030204" pitchFamily="34" charset="0"/>
              </a:rPr>
              <a:t>Process running on a physical device </a:t>
            </a:r>
            <a:r>
              <a:rPr lang="en-GB" dirty="0">
                <a:ea typeface="Calibri" panose="020F0502020204030204" pitchFamily="34" charset="0"/>
              </a:rPr>
              <a:t>connecting M-Locations to U-Locations, including humans, by:</a:t>
            </a:r>
            <a:endParaRPr lang="it-IT" dirty="0">
              <a:ea typeface="Calibri" panose="020F0502020204030204" pitchFamily="34" charset="0"/>
            </a:endParaRPr>
          </a:p>
          <a:p>
            <a:pPr lvl="2" algn="just">
              <a:spcBef>
                <a:spcPts val="600"/>
              </a:spcBef>
              <a:buFont typeface="+mj-lt"/>
              <a:buAutoNum type="arabicPeriod"/>
            </a:pPr>
            <a:r>
              <a:rPr lang="en-GB" sz="1900" b="1" dirty="0">
                <a:ea typeface="Calibri" panose="020F0502020204030204" pitchFamily="34" charset="0"/>
              </a:rPr>
              <a:t>Capturing scenes as Media </a:t>
            </a:r>
            <a:r>
              <a:rPr lang="en-GB" sz="1900" dirty="0">
                <a:ea typeface="Calibri" panose="020F0502020204030204" pitchFamily="34" charset="0"/>
              </a:rPr>
              <a:t>and providing Media as Data/Metadata to be Identified as an Item to enable application of Actions (</a:t>
            </a:r>
            <a:r>
              <a:rPr lang="en-GB" sz="1900" i="1" dirty="0">
                <a:ea typeface="Calibri" panose="020F0502020204030204" pitchFamily="34" charset="0"/>
              </a:rPr>
              <a:t>U-Location to M-Location</a:t>
            </a:r>
            <a:r>
              <a:rPr lang="en-GB" sz="1900" dirty="0">
                <a:ea typeface="Calibri" panose="020F0502020204030204" pitchFamily="34" charset="0"/>
              </a:rPr>
              <a:t>).</a:t>
            </a:r>
            <a:endParaRPr lang="it-IT" sz="1900" b="1" dirty="0">
              <a:ea typeface="Calibri" panose="020F0502020204030204" pitchFamily="34" charset="0"/>
            </a:endParaRPr>
          </a:p>
          <a:p>
            <a:pPr lvl="2" algn="just">
              <a:spcBef>
                <a:spcPts val="600"/>
              </a:spcBef>
              <a:buFont typeface="+mj-lt"/>
              <a:buAutoNum type="arabicPeriod"/>
            </a:pPr>
            <a:r>
              <a:rPr lang="en-GB" sz="1900" b="1" dirty="0">
                <a:ea typeface="Calibri" panose="020F0502020204030204" pitchFamily="34" charset="0"/>
              </a:rPr>
              <a:t>Receiving and rendering an Item </a:t>
            </a:r>
            <a:r>
              <a:rPr lang="en-GB" sz="1900" dirty="0">
                <a:ea typeface="Calibri" panose="020F0502020204030204" pitchFamily="34" charset="0"/>
              </a:rPr>
              <a:t>as Media with a Spatial Attitude, i.e., Position and Orientation (</a:t>
            </a:r>
            <a:r>
              <a:rPr lang="en-GB" sz="1900" i="1" dirty="0">
                <a:ea typeface="Calibri" panose="020F0502020204030204" pitchFamily="34" charset="0"/>
              </a:rPr>
              <a:t>M-Location to a U-Location</a:t>
            </a:r>
            <a:r>
              <a:rPr lang="en-GB" sz="1900" dirty="0">
                <a:ea typeface="Calibri" panose="020F0502020204030204" pitchFamily="34" charset="0"/>
              </a:rPr>
              <a:t>).</a:t>
            </a:r>
            <a:endParaRPr lang="it-IT" sz="1900" dirty="0">
              <a:ea typeface="Calibri" panose="020F0502020204030204" pitchFamily="34" charset="0"/>
            </a:endParaRPr>
          </a:p>
          <a:p>
            <a:pPr lvl="1" algn="just">
              <a:spcBef>
                <a:spcPts val="600"/>
              </a:spcBef>
              <a:buFont typeface="+mj-lt"/>
              <a:buAutoNum type="arabicPeriod"/>
            </a:pPr>
            <a:r>
              <a:rPr lang="en-GB" u="sng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User</a:t>
            </a:r>
            <a:r>
              <a:rPr lang="en-GB" dirty="0">
                <a:effectLst/>
                <a:ea typeface="Calibri" panose="020F0502020204030204" pitchFamily="34" charset="0"/>
              </a:rPr>
              <a:t>: </a:t>
            </a:r>
            <a:r>
              <a:rPr lang="en-GB" b="1" dirty="0">
                <a:effectLst/>
                <a:ea typeface="Calibri" panose="020F0502020204030204" pitchFamily="34" charset="0"/>
              </a:rPr>
              <a:t>represents and is under the control of </a:t>
            </a:r>
            <a:r>
              <a:rPr lang="en-GB" b="1" dirty="0">
                <a:ea typeface="Calibri" panose="020F0502020204030204" pitchFamily="34" charset="0"/>
              </a:rPr>
              <a:t>a human </a:t>
            </a:r>
            <a:r>
              <a:rPr lang="en-GB" dirty="0">
                <a:ea typeface="Calibri" panose="020F0502020204030204" pitchFamily="34" charset="0"/>
              </a:rPr>
              <a:t>Registered </a:t>
            </a:r>
            <a:r>
              <a:rPr lang="en-GB" dirty="0">
                <a:effectLst/>
                <a:ea typeface="Calibri" panose="020F0502020204030204" pitchFamily="34" charset="0"/>
              </a:rPr>
              <a:t>with the M-Instance. May run on the M-Instance or on a Device connected to the M-Instance.</a:t>
            </a:r>
          </a:p>
          <a:p>
            <a:pPr marL="808038" lvl="1" indent="-350838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GB" u="sng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Service</a:t>
            </a:r>
            <a:r>
              <a:rPr lang="en-GB" dirty="0">
                <a:effectLst/>
                <a:ea typeface="Calibri" panose="020F0502020204030204" pitchFamily="34" charset="0"/>
              </a:rPr>
              <a:t>: provides </a:t>
            </a:r>
            <a:r>
              <a:rPr lang="en-GB" b="1" dirty="0">
                <a:effectLst/>
                <a:ea typeface="Calibri" panose="020F0502020204030204" pitchFamily="34" charset="0"/>
              </a:rPr>
              <a:t>specific functionalities</a:t>
            </a:r>
            <a:r>
              <a:rPr lang="en-GB" dirty="0">
                <a:effectLst/>
                <a:ea typeface="Calibri" panose="020F0502020204030204" pitchFamily="34" charset="0"/>
              </a:rPr>
              <a:t>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GB" u="sng" dirty="0">
                <a:effectLst/>
                <a:ea typeface="Calibri" panose="020F0502020204030204" pitchFamily="34" charset="0"/>
              </a:rPr>
              <a:t>App</a:t>
            </a:r>
            <a:r>
              <a:rPr lang="en-GB" dirty="0">
                <a:effectLst/>
                <a:ea typeface="Calibri" panose="020F0502020204030204" pitchFamily="34" charset="0"/>
              </a:rPr>
              <a:t>: runs on a Device that </a:t>
            </a:r>
            <a:r>
              <a:rPr lang="en-GB">
                <a:effectLst/>
                <a:ea typeface="Calibri" panose="020F0502020204030204" pitchFamily="34" charset="0"/>
              </a:rPr>
              <a:t>may also run </a:t>
            </a:r>
            <a:r>
              <a:rPr lang="en-GB" dirty="0">
                <a:effectLst/>
                <a:ea typeface="Calibri" panose="020F0502020204030204" pitchFamily="34" charset="0"/>
              </a:rPr>
              <a:t>the User Process as an App.</a:t>
            </a:r>
            <a:endParaRPr lang="it-IT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4D20-21F8-4ACA-25C6-267DF0E0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E9C6A-90AF-FE41-2F10-92481BC9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3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5EC0-BD6C-125E-EBD2-9B6283EF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– Users – Services – Personae 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66E22-ACA9-B047-0138-7371AC9B2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6571D-AEA9-68A6-554F-620A6CBC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9B2ED8-83F6-3829-A2E2-16612059B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098" y="3897232"/>
            <a:ext cx="1230663" cy="1470855"/>
          </a:xfrm>
          <a:prstGeom prst="rect">
            <a:avLst/>
          </a:prstGeom>
        </p:spPr>
      </p:pic>
      <p:pic>
        <p:nvPicPr>
          <p:cNvPr id="9" name="Picture 8" descr="Screenshot-2021-06-28-at-4.39.05-PM">
            <a:extLst>
              <a:ext uri="{FF2B5EF4-FFF2-40B4-BE49-F238E27FC236}">
                <a16:creationId xmlns:a16="http://schemas.microsoft.com/office/drawing/2014/main" id="{2EEA4DE4-AE1A-3028-60E5-162F54073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41" y="4159325"/>
            <a:ext cx="1735536" cy="109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9694FC-E1EE-5C5C-78F5-BBE7F7A80FF8}"/>
              </a:ext>
            </a:extLst>
          </p:cNvPr>
          <p:cNvSpPr txBox="1"/>
          <p:nvPr/>
        </p:nvSpPr>
        <p:spPr>
          <a:xfrm>
            <a:off x="2066126" y="3517586"/>
            <a:ext cx="488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Human                         Device                       User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33DFA0-9C6B-79B1-3B19-A6F1EBB7924C}"/>
              </a:ext>
            </a:extLst>
          </p:cNvPr>
          <p:cNvCxnSpPr>
            <a:cxnSpLocks/>
          </p:cNvCxnSpPr>
          <p:nvPr/>
        </p:nvCxnSpPr>
        <p:spPr>
          <a:xfrm>
            <a:off x="4827094" y="2680320"/>
            <a:ext cx="0" cy="2540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EBA074-FCB7-3BA5-ABF0-BBFD9E12DD2B}"/>
              </a:ext>
            </a:extLst>
          </p:cNvPr>
          <p:cNvCxnSpPr/>
          <p:nvPr/>
        </p:nvCxnSpPr>
        <p:spPr>
          <a:xfrm>
            <a:off x="1935126" y="3072693"/>
            <a:ext cx="2891968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2C8C8F-019E-5810-C8DF-FD47BD3F57DF}"/>
              </a:ext>
            </a:extLst>
          </p:cNvPr>
          <p:cNvSpPr txBox="1"/>
          <p:nvPr/>
        </p:nvSpPr>
        <p:spPr>
          <a:xfrm>
            <a:off x="2504825" y="2405656"/>
            <a:ext cx="149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Universe</a:t>
            </a:r>
            <a:endParaRPr lang="en-150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D0A7FA-2F31-870B-534F-2C3EBF3119DE}"/>
              </a:ext>
            </a:extLst>
          </p:cNvPr>
          <p:cNvSpPr txBox="1"/>
          <p:nvPr/>
        </p:nvSpPr>
        <p:spPr>
          <a:xfrm>
            <a:off x="6579206" y="2392574"/>
            <a:ext cx="173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Metaverse</a:t>
            </a:r>
            <a:endParaRPr lang="en-150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4772D9-1471-8A72-17FA-E29706DAAEE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874409" y="5252711"/>
            <a:ext cx="566521" cy="684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723FA4-2122-CF94-F1E7-B59868C202F6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6195428" y="5252711"/>
            <a:ext cx="678981" cy="684092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6F5D6DC-D45A-A0D7-B1B3-D2466499138E}"/>
              </a:ext>
            </a:extLst>
          </p:cNvPr>
          <p:cNvSpPr txBox="1"/>
          <p:nvPr/>
        </p:nvSpPr>
        <p:spPr>
          <a:xfrm>
            <a:off x="8348543" y="4552498"/>
            <a:ext cx="104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Persona1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A3393D-9476-18C6-8BAA-0D6E64EE2632}"/>
              </a:ext>
            </a:extLst>
          </p:cNvPr>
          <p:cNvSpPr txBox="1"/>
          <p:nvPr/>
        </p:nvSpPr>
        <p:spPr>
          <a:xfrm>
            <a:off x="8457239" y="5999625"/>
            <a:ext cx="1277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Persona2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CA7889-EFDF-D95D-6715-2FB405DDC2F8}"/>
              </a:ext>
            </a:extLst>
          </p:cNvPr>
          <p:cNvCxnSpPr>
            <a:cxnSpLocks/>
          </p:cNvCxnSpPr>
          <p:nvPr/>
        </p:nvCxnSpPr>
        <p:spPr>
          <a:xfrm>
            <a:off x="4837147" y="3072730"/>
            <a:ext cx="5367967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D4F4675-49D8-4036-27EF-9D3E625DB046}"/>
              </a:ext>
            </a:extLst>
          </p:cNvPr>
          <p:cNvSpPr/>
          <p:nvPr/>
        </p:nvSpPr>
        <p:spPr>
          <a:xfrm>
            <a:off x="3794919" y="3889604"/>
            <a:ext cx="858481" cy="3903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</a:t>
            </a:r>
            <a:endParaRPr lang="en-15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7C9BA4-838D-2DB4-AE43-4088A8B46902}"/>
              </a:ext>
            </a:extLst>
          </p:cNvPr>
          <p:cNvSpPr/>
          <p:nvPr/>
        </p:nvSpPr>
        <p:spPr>
          <a:xfrm>
            <a:off x="4959740" y="3893330"/>
            <a:ext cx="766785" cy="3903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User</a:t>
            </a:r>
            <a:endParaRPr lang="en-150" dirty="0">
              <a:solidFill>
                <a:schemeClr val="bg1"/>
              </a:solidFill>
            </a:endParaRPr>
          </a:p>
        </p:txBody>
      </p:sp>
      <p:pic>
        <p:nvPicPr>
          <p:cNvPr id="22" name="Picture 21" descr="A black device with a black background&#10;&#10;Description automatically generated">
            <a:extLst>
              <a:ext uri="{FF2B5EF4-FFF2-40B4-BE49-F238E27FC236}">
                <a16:creationId xmlns:a16="http://schemas.microsoft.com/office/drawing/2014/main" id="{FB92F1C8-E578-6F55-512E-BDC2C780D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80" y="4550519"/>
            <a:ext cx="2280763" cy="817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D5AE19-317A-B94E-B7CE-33AA413DC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7996" y="3639216"/>
            <a:ext cx="476274" cy="83189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66B45B-5BEE-21FE-4B27-F36A09BFC56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874409" y="5252711"/>
            <a:ext cx="0" cy="684092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C2EA513-542D-66B8-0526-DB57FF63B4EC}"/>
              </a:ext>
            </a:extLst>
          </p:cNvPr>
          <p:cNvSpPr txBox="1"/>
          <p:nvPr/>
        </p:nvSpPr>
        <p:spPr>
          <a:xfrm>
            <a:off x="5641389" y="5999625"/>
            <a:ext cx="81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FC8D1F-C674-401C-9A7D-BCFF1BB6FDA8}"/>
              </a:ext>
            </a:extLst>
          </p:cNvPr>
          <p:cNvSpPr txBox="1"/>
          <p:nvPr/>
        </p:nvSpPr>
        <p:spPr>
          <a:xfrm>
            <a:off x="6552475" y="600880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E94B-2F97-D6B6-3B51-DB2E2F9F64C1}"/>
              </a:ext>
            </a:extLst>
          </p:cNvPr>
          <p:cNvSpPr txBox="1"/>
          <p:nvPr/>
        </p:nvSpPr>
        <p:spPr>
          <a:xfrm>
            <a:off x="7149877" y="6011055"/>
            <a:ext cx="8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302D5C7-BE98-B248-4822-835C0F435A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6938" y="5151100"/>
            <a:ext cx="444523" cy="762039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D082D4-AFD8-2A2D-5552-E49AE10AE376}"/>
              </a:ext>
            </a:extLst>
          </p:cNvPr>
          <p:cNvCxnSpPr>
            <a:cxnSpLocks/>
          </p:cNvCxnSpPr>
          <p:nvPr/>
        </p:nvCxnSpPr>
        <p:spPr>
          <a:xfrm flipV="1">
            <a:off x="7742177" y="4027417"/>
            <a:ext cx="785819" cy="65085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3D669B-038E-C4AB-80F1-78FA73BBBFD3}"/>
              </a:ext>
            </a:extLst>
          </p:cNvPr>
          <p:cNvCxnSpPr>
            <a:cxnSpLocks/>
            <a:stCxn id="9" idx="3"/>
            <a:endCxn id="34" idx="1"/>
          </p:cNvCxnSpPr>
          <p:nvPr/>
        </p:nvCxnSpPr>
        <p:spPr>
          <a:xfrm>
            <a:off x="7742177" y="4706018"/>
            <a:ext cx="874761" cy="82610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02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9308C12E-FB1E-81FF-9A68-3FD197D2D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37" y="2131249"/>
            <a:ext cx="5474967" cy="3678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3B5318-99A5-D23C-DEB9-F31965F2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Summary of the main MPAI-MMM elements</a:t>
            </a:r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C644B-9D94-312A-A913-FCC5C011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>
                <a:ea typeface="Calibri" panose="020F0502020204030204" pitchFamily="34" charset="0"/>
              </a:rPr>
              <a:t>18-Jan-25</a:t>
            </a:fld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E31ED-14F3-2646-BB39-12F62FE3F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E13288-37E1-4058-BAEF-DF59733DA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7" y="2133599"/>
            <a:ext cx="5563522" cy="3844291"/>
          </a:xfrm>
          <a:prstGeom prst="rect">
            <a:avLst/>
          </a:prstGeom>
          <a:ln>
            <a:headEnd type="arrow" w="med" len="med"/>
            <a:tailEnd type="arrow" w="med" len="med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35F1EB-03BD-817D-64D0-8EF4D40A3DEE}"/>
              </a:ext>
            </a:extLst>
          </p:cNvPr>
          <p:cNvSpPr/>
          <p:nvPr/>
        </p:nvSpPr>
        <p:spPr>
          <a:xfrm>
            <a:off x="840202" y="3677450"/>
            <a:ext cx="912719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CB1530-8AF4-38D9-3375-A5ABC07F3798}"/>
              </a:ext>
            </a:extLst>
          </p:cNvPr>
          <p:cNvSpPr/>
          <p:nvPr/>
        </p:nvSpPr>
        <p:spPr>
          <a:xfrm>
            <a:off x="2402623" y="3667925"/>
            <a:ext cx="75898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E92604-AE8F-0B15-CAEC-7F9A2E0EB4A6}"/>
              </a:ext>
            </a:extLst>
          </p:cNvPr>
          <p:cNvSpPr/>
          <p:nvPr/>
        </p:nvSpPr>
        <p:spPr>
          <a:xfrm>
            <a:off x="2308922" y="5206701"/>
            <a:ext cx="908129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A6D788-62D8-B327-2143-2CD0639D5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313" y="2715572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9CD99C-15BE-94A1-8D59-4E5BED0D657F}"/>
              </a:ext>
            </a:extLst>
          </p:cNvPr>
          <p:cNvSpPr/>
          <p:nvPr/>
        </p:nvSpPr>
        <p:spPr>
          <a:xfrm>
            <a:off x="4848225" y="3671893"/>
            <a:ext cx="1000013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Resolut.Service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26318F-6C73-746E-2EFA-6ACB6057B544}"/>
              </a:ext>
            </a:extLst>
          </p:cNvPr>
          <p:cNvSpPr/>
          <p:nvPr/>
        </p:nvSpPr>
        <p:spPr>
          <a:xfrm>
            <a:off x="6562725" y="3681418"/>
            <a:ext cx="1000013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Resolut.Service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E7A12A-D379-375B-C31F-4D20F7935E77}"/>
              </a:ext>
            </a:extLst>
          </p:cNvPr>
          <p:cNvSpPr/>
          <p:nvPr/>
        </p:nvSpPr>
        <p:spPr>
          <a:xfrm>
            <a:off x="8431948" y="3696500"/>
            <a:ext cx="75898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797BF3-3A31-8CDC-FB4D-E2B5CF1C9634}"/>
              </a:ext>
            </a:extLst>
          </p:cNvPr>
          <p:cNvSpPr/>
          <p:nvPr/>
        </p:nvSpPr>
        <p:spPr>
          <a:xfrm>
            <a:off x="11164981" y="3734600"/>
            <a:ext cx="912719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4" descr="Free Images : hand, person, woman, hair, white, female, clear, portrait ...">
            <a:extLst>
              <a:ext uri="{FF2B5EF4-FFF2-40B4-BE49-F238E27FC236}">
                <a16:creationId xmlns:a16="http://schemas.microsoft.com/office/drawing/2014/main" id="{C367EFA4-E042-61E2-F7AF-B2998FC8A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601" y="1538143"/>
            <a:ext cx="457200" cy="58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7C45567-1389-8A60-A62A-08271AA55A09}"/>
              </a:ext>
            </a:extLst>
          </p:cNvPr>
          <p:cNvSpPr/>
          <p:nvPr/>
        </p:nvSpPr>
        <p:spPr>
          <a:xfrm>
            <a:off x="10413839" y="4901901"/>
            <a:ext cx="908129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387093-BB93-DC2D-0924-2F0F9A61FF30}"/>
              </a:ext>
            </a:extLst>
          </p:cNvPr>
          <p:cNvSpPr/>
          <p:nvPr/>
        </p:nvSpPr>
        <p:spPr>
          <a:xfrm>
            <a:off x="9711823" y="3719518"/>
            <a:ext cx="912719" cy="609600"/>
          </a:xfrm>
          <a:prstGeom prst="rect">
            <a:avLst/>
          </a:prstGeom>
          <a:solidFill>
            <a:srgbClr val="A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FEB43C-4996-81C6-6939-33D6B4263ADD}"/>
              </a:ext>
            </a:extLst>
          </p:cNvPr>
          <p:cNvSpPr/>
          <p:nvPr/>
        </p:nvSpPr>
        <p:spPr>
          <a:xfrm>
            <a:off x="9334500" y="2590887"/>
            <a:ext cx="83436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Auton.User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825B98-F234-A463-992E-34EAB523D9B8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5848238" y="3976693"/>
            <a:ext cx="714487" cy="95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CC8480-ABC7-67B2-CCC5-A18BF54C14E2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14653" y="3982250"/>
            <a:ext cx="22554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0C90AC-EF86-54F0-CB07-6AEA025E4EB5}"/>
              </a:ext>
            </a:extLst>
          </p:cNvPr>
          <p:cNvCxnSpPr>
            <a:cxnSpLocks/>
          </p:cNvCxnSpPr>
          <p:nvPr/>
        </p:nvCxnSpPr>
        <p:spPr>
          <a:xfrm flipV="1">
            <a:off x="2782113" y="3363125"/>
            <a:ext cx="0" cy="29924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2A1F9D4-FEDD-B7C4-D3A2-377C221CE0A2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1774029" y="3972725"/>
            <a:ext cx="628594" cy="952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B8C935-BE1E-B7D9-91DE-04B08910127A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161603" y="3972725"/>
            <a:ext cx="1686622" cy="1349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0656E10-55FA-092F-24BE-C7E0BDA6BB56}"/>
              </a:ext>
            </a:extLst>
          </p:cNvPr>
          <p:cNvSpPr txBox="1"/>
          <p:nvPr/>
        </p:nvSpPr>
        <p:spPr>
          <a:xfrm>
            <a:off x="2314965" y="2340683"/>
            <a:ext cx="93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</a:t>
            </a:r>
            <a:endParaRPr lang="en-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132FF3-BEF0-1B43-2192-76313675232B}"/>
              </a:ext>
            </a:extLst>
          </p:cNvPr>
          <p:cNvSpPr txBox="1"/>
          <p:nvPr/>
        </p:nvSpPr>
        <p:spPr>
          <a:xfrm>
            <a:off x="8357374" y="5291623"/>
            <a:ext cx="93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</a:t>
            </a:r>
            <a:endParaRPr lang="en-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31ED05-D827-DA7A-031E-1BFBB61487B8}"/>
              </a:ext>
            </a:extLst>
          </p:cNvPr>
          <p:cNvCxnSpPr>
            <a:cxnSpLocks/>
          </p:cNvCxnSpPr>
          <p:nvPr/>
        </p:nvCxnSpPr>
        <p:spPr>
          <a:xfrm>
            <a:off x="7542755" y="4004005"/>
            <a:ext cx="884419" cy="213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6E86110-516A-DFAC-94F6-5084C7FE530D}"/>
              </a:ext>
            </a:extLst>
          </p:cNvPr>
          <p:cNvCxnSpPr>
            <a:cxnSpLocks/>
            <a:stCxn id="15" idx="0"/>
            <a:endCxn id="17" idx="2"/>
          </p:cNvCxnSpPr>
          <p:nvPr/>
        </p:nvCxnSpPr>
        <p:spPr>
          <a:xfrm flipH="1" flipV="1">
            <a:off x="8793201" y="2119911"/>
            <a:ext cx="18237" cy="157658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BF74E9-2D0E-BF18-32C5-6421CF2AC465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8791164" y="2131695"/>
            <a:ext cx="960520" cy="45919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4B3DC2F-B4C6-4B9C-622A-79B77BA56FF1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8811438" y="4306100"/>
            <a:ext cx="10754" cy="30926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FB3A211-AB1A-0D9D-6300-BCFC43894F54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9190928" y="4001300"/>
            <a:ext cx="520895" cy="2301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C4B094B-489E-7E26-102F-1924E67BD878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2762987" y="4277525"/>
            <a:ext cx="19126" cy="92917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3B9E3F0-A3AF-1CBB-E40D-3640775BD3CA}"/>
              </a:ext>
            </a:extLst>
          </p:cNvPr>
          <p:cNvCxnSpPr>
            <a:cxnSpLocks/>
            <a:stCxn id="16" idx="1"/>
            <a:endCxn id="19" idx="3"/>
          </p:cNvCxnSpPr>
          <p:nvPr/>
        </p:nvCxnSpPr>
        <p:spPr>
          <a:xfrm flipH="1" flipV="1">
            <a:off x="10624542" y="4024318"/>
            <a:ext cx="540439" cy="1508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CE56879-E0E0-9A3A-5554-98257FE86A8C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10867904" y="4337665"/>
            <a:ext cx="749353" cy="56423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DE1D40A-39B2-AA05-35E4-082C91BD836D}"/>
              </a:ext>
            </a:extLst>
          </p:cNvPr>
          <p:cNvSpPr txBox="1"/>
          <p:nvPr/>
        </p:nvSpPr>
        <p:spPr>
          <a:xfrm>
            <a:off x="3388836" y="4738781"/>
            <a:ext cx="175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Metaverse A</a:t>
            </a:r>
            <a:endParaRPr lang="en-150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F47761-E993-6424-73CF-39192639AA1F}"/>
              </a:ext>
            </a:extLst>
          </p:cNvPr>
          <p:cNvSpPr txBox="1"/>
          <p:nvPr/>
        </p:nvSpPr>
        <p:spPr>
          <a:xfrm>
            <a:off x="6892965" y="4738781"/>
            <a:ext cx="1743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Metaverse B</a:t>
            </a:r>
            <a:endParaRPr lang="en-150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C7AB0D-E95C-75B8-6AA4-DBB706789F12}"/>
              </a:ext>
            </a:extLst>
          </p:cNvPr>
          <p:cNvSpPr/>
          <p:nvPr/>
        </p:nvSpPr>
        <p:spPr>
          <a:xfrm>
            <a:off x="844012" y="4584230"/>
            <a:ext cx="912719" cy="609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CB91B4-2EB6-B45E-8E42-07A49F8C195A}"/>
              </a:ext>
            </a:extLst>
          </p:cNvPr>
          <p:cNvCxnSpPr>
            <a:cxnSpLocks/>
          </p:cNvCxnSpPr>
          <p:nvPr/>
        </p:nvCxnSpPr>
        <p:spPr>
          <a:xfrm flipV="1">
            <a:off x="1319073" y="4294828"/>
            <a:ext cx="0" cy="29924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B0D82AC2-1139-3DC8-A14E-0B844FD622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1228" y="4625320"/>
            <a:ext cx="444523" cy="7620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D77FC2D-1214-35ED-E77C-FBA0EE9EE5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71" y="3661557"/>
            <a:ext cx="641383" cy="6794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42FD016-9F9F-354B-CF6C-6CFA973FFE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502" y="2035669"/>
            <a:ext cx="676042" cy="722297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A70439F-FC0D-8756-963E-A9DFD0BBFD56}"/>
              </a:ext>
            </a:extLst>
          </p:cNvPr>
          <p:cNvCxnSpPr>
            <a:endCxn id="7" idx="0"/>
          </p:cNvCxnSpPr>
          <p:nvPr/>
        </p:nvCxnSpPr>
        <p:spPr>
          <a:xfrm flipH="1">
            <a:off x="1296562" y="2715572"/>
            <a:ext cx="22511" cy="961878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8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C4C79-176E-EB59-27F7-AE4673797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A190DC-EEBC-4FFF-B7BF-17FFDD7B9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Functional Requirements: Processes</a:t>
            </a:r>
            <a:endParaRPr lang="en-150" dirty="0"/>
          </a:p>
        </p:txBody>
      </p:sp>
      <p:pic>
        <p:nvPicPr>
          <p:cNvPr id="8" name="Picture 7" descr="Old computer monitors">
            <a:extLst>
              <a:ext uri="{FF2B5EF4-FFF2-40B4-BE49-F238E27FC236}">
                <a16:creationId xmlns:a16="http://schemas.microsoft.com/office/drawing/2014/main" id="{856BE191-BFF3-2F48-FF6E-520FBF361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84" r="16689" b="1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E50A1-F901-E20F-EF21-4CB8CB93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2AC49D9-311B-4A4C-B975-9A6E535768C4}" type="datetime5">
              <a:rPr lang="en-US" smtClean="0"/>
              <a:pPr>
                <a:spcAft>
                  <a:spcPts val="600"/>
                </a:spcAft>
              </a:pPr>
              <a:t>18-Jan-25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01380-17F9-C9E1-B02C-63AEEC8B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4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76E2EA-31F7-8BF2-8584-311A53D53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1225"/>
              </p:ext>
            </p:extLst>
          </p:nvPr>
        </p:nvGraphicFramePr>
        <p:xfrm>
          <a:off x="7625918" y="2766263"/>
          <a:ext cx="1916216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6216">
                  <a:extLst>
                    <a:ext uri="{9D8B030D-6E8A-4147-A177-3AD203B41FA5}">
                      <a16:colId xmlns:a16="http://schemas.microsoft.com/office/drawing/2014/main" val="37144204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150" sz="2800" u="sng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App</a:t>
                      </a:r>
                      <a:endParaRPr lang="en-US" sz="2800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150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451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150" sz="2800" u="sng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Device</a:t>
                      </a:r>
                      <a:endParaRPr lang="en-US" sz="2800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150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34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150" sz="2800" u="sng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Service</a:t>
                      </a:r>
                      <a:endParaRPr lang="en-US" sz="2800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150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753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150" sz="2800" u="sng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User</a:t>
                      </a:r>
                      <a:endParaRPr lang="en-150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369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9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0BD12F-2746-023F-6878-76B7408C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Requirements: Actions</a:t>
            </a:r>
            <a:endParaRPr lang="en-15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CE76A02-866E-6E8A-58AF-98743CF20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637951"/>
              </p:ext>
            </p:extLst>
          </p:nvPr>
        </p:nvGraphicFramePr>
        <p:xfrm>
          <a:off x="1301750" y="1905000"/>
          <a:ext cx="10202860" cy="432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690">
                  <a:extLst>
                    <a:ext uri="{9D8B030D-6E8A-4147-A177-3AD203B41FA5}">
                      <a16:colId xmlns:a16="http://schemas.microsoft.com/office/drawing/2014/main" val="1637520926"/>
                    </a:ext>
                  </a:extLst>
                </a:gridCol>
                <a:gridCol w="1931670">
                  <a:extLst>
                    <a:ext uri="{9D8B030D-6E8A-4147-A177-3AD203B41FA5}">
                      <a16:colId xmlns:a16="http://schemas.microsoft.com/office/drawing/2014/main" val="2401301353"/>
                    </a:ext>
                  </a:extLst>
                </a:gridCol>
                <a:gridCol w="2217420">
                  <a:extLst>
                    <a:ext uri="{9D8B030D-6E8A-4147-A177-3AD203B41FA5}">
                      <a16:colId xmlns:a16="http://schemas.microsoft.com/office/drawing/2014/main" val="1781354500"/>
                    </a:ext>
                  </a:extLst>
                </a:gridCol>
                <a:gridCol w="1794508">
                  <a:extLst>
                    <a:ext uri="{9D8B030D-6E8A-4147-A177-3AD203B41FA5}">
                      <a16:colId xmlns:a16="http://schemas.microsoft.com/office/drawing/2014/main" val="1525880599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4043053697"/>
                    </a:ext>
                  </a:extLst>
                </a:gridCol>
              </a:tblGrid>
              <a:tr h="480988">
                <a:tc>
                  <a:txBody>
                    <a:bodyPr/>
                    <a:lstStyle/>
                    <a:p>
                      <a:pPr algn="ctr"/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General Actions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Call a Service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r>
                        <a:rPr lang="en-US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 to MV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MV to UV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</a:t>
                      </a:r>
                      <a:r>
                        <a:rPr lang="en-US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 to MV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52632"/>
                  </a:ext>
                </a:extLst>
              </a:tr>
              <a:tr h="480988"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Register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Author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MM-Add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MU-Actuate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UM-Animate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7139946"/>
                  </a:ext>
                </a:extLst>
              </a:tr>
              <a:tr h="480988"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Change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Discover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MM-Animate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MU-</a:t>
                      </a:r>
                      <a:r>
                        <a:rPr lang="en-US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Embed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UM-Capture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8708505"/>
                  </a:ext>
                </a:extLst>
              </a:tr>
              <a:tr h="480988"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Hide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Inform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MM-Disable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MU-Send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UM-</a:t>
                      </a:r>
                      <a:r>
                        <a:rPr lang="en-US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Embed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4016026"/>
                  </a:ext>
                </a:extLst>
              </a:tr>
              <a:tr h="480988"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Authenticate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Interpret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MM-Embed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Track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UM-Send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9403376"/>
                  </a:ext>
                </a:extLst>
              </a:tr>
              <a:tr h="480988"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Identify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MM-Enable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1787182"/>
                  </a:ext>
                </a:extLst>
              </a:tr>
              <a:tr h="480988"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Modify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Transact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MM-Send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4527688"/>
                  </a:ext>
                </a:extLst>
              </a:tr>
              <a:tr h="480988"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Validate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Convert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0063913"/>
                  </a:ext>
                </a:extLst>
              </a:tr>
              <a:tr h="480988"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Execute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25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Resolve</a:t>
                      </a:r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4187561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74921-106B-A807-47B1-44946E5CD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18-Jan-25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43148-5881-3D20-713F-0D64368C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45758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AI-new1" id="{D9041BD4-42C3-4EE4-9350-D5BBD52A8BD8}" vid="{74EFD02A-7FF6-4B26-AC15-EDCF9CC1A92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1669</Words>
  <Application>Microsoft Office PowerPoint</Application>
  <PresentationFormat>Widescreen</PresentationFormat>
  <Paragraphs>608</Paragraphs>
  <Slides>24</Slides>
  <Notes>21</Notes>
  <HiddenSlides>5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Poppins</vt:lpstr>
      <vt:lpstr>Times New Roman</vt:lpstr>
      <vt:lpstr>Wingdings 3</vt:lpstr>
      <vt:lpstr>Filo</vt:lpstr>
      <vt:lpstr>The MPAI Metaverse Model (MPAI-MMM) standard</vt:lpstr>
      <vt:lpstr>M-Instance: an ICT platform populated by Processes </vt:lpstr>
      <vt:lpstr>A metaverse instance (M-Instance)</vt:lpstr>
      <vt:lpstr>Inter-M-Instance Protocol </vt:lpstr>
      <vt:lpstr>Four Types of Processes</vt:lpstr>
      <vt:lpstr>Devices – Users – Services – Personae </vt:lpstr>
      <vt:lpstr>Summary of the main MPAI-MMM elements</vt:lpstr>
      <vt:lpstr>Functional Requirements: Processes</vt:lpstr>
      <vt:lpstr>Functional Requirements: Actions</vt:lpstr>
      <vt:lpstr>Items/1</vt:lpstr>
      <vt:lpstr>Items/2</vt:lpstr>
      <vt:lpstr>MPAI-MMM uses many data types</vt:lpstr>
      <vt:lpstr>MPAI-OSD V1.2 Data Types</vt:lpstr>
      <vt:lpstr>PAF V1.3 Data Types</vt:lpstr>
      <vt:lpstr>PAF V1.3 Data Types</vt:lpstr>
      <vt:lpstr>MPAI-OSD V1.2 Data Types</vt:lpstr>
      <vt:lpstr>Avatar Interoperability: Portable Avatar</vt:lpstr>
      <vt:lpstr>Process Action</vt:lpstr>
      <vt:lpstr>Practicing Process Actions</vt:lpstr>
      <vt:lpstr>A use case: Dancing in the metaverse/1</vt:lpstr>
      <vt:lpstr>A use case: Dancing in the  metaverse/2</vt:lpstr>
      <vt:lpstr>Implementing MPAI-MMM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renatov56 renatov56</dc:creator>
  <cp:lastModifiedBy>Andrea  Bottino</cp:lastModifiedBy>
  <cp:revision>35</cp:revision>
  <cp:lastPrinted>2024-09-07T10:23:21Z</cp:lastPrinted>
  <dcterms:created xsi:type="dcterms:W3CDTF">2023-04-23T20:31:43Z</dcterms:created>
  <dcterms:modified xsi:type="dcterms:W3CDTF">2025-01-18T14:37:29Z</dcterms:modified>
</cp:coreProperties>
</file>