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082" r:id="rId2"/>
    <p:sldId id="2244" r:id="rId3"/>
    <p:sldId id="2245" r:id="rId4"/>
    <p:sldId id="2147" r:id="rId5"/>
    <p:sldId id="2249" r:id="rId6"/>
    <p:sldId id="2246" r:id="rId7"/>
    <p:sldId id="2248" r:id="rId8"/>
    <p:sldId id="2254" r:id="rId9"/>
    <p:sldId id="2250" r:id="rId10"/>
    <p:sldId id="2251" r:id="rId11"/>
    <p:sldId id="2252" r:id="rId12"/>
    <p:sldId id="2253" r:id="rId13"/>
    <p:sldId id="2256" r:id="rId14"/>
    <p:sldId id="2163" r:id="rId15"/>
  </p:sldIdLst>
  <p:sldSz cx="12192000" cy="6858000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Wingdings 3" pitchFamily="2" charset="2"/>
      <p:regular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82" autoAdjust="0"/>
    <p:restoredTop sz="94708"/>
  </p:normalViewPr>
  <p:slideViewPr>
    <p:cSldViewPr snapToGrid="0">
      <p:cViewPr varScale="1">
        <p:scale>
          <a:sx n="104" d="100"/>
          <a:sy n="104" d="100"/>
        </p:scale>
        <p:origin x="1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44BED-0306-421B-96EC-473715794E1B}" type="datetimeFigureOut">
              <a:rPr lang="it-IT" smtClean="0"/>
              <a:t>17/01/25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A9E7-FEC4-44CE-996C-D46F21CEDD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97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buNone/>
            </a:pPr>
            <a:fld id="{007D4B6F-2FEE-4989-9260-53DCE246BDB3}" type="slidenum">
              <a:rPr lang="it-IT" sz="1400" b="0" strike="noStrike" spc="-1" smtClean="0">
                <a:latin typeface="Times New Roman"/>
              </a:rPr>
              <a:t>7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59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49372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341522"/>
            <a:ext cx="8915399" cy="1126283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Immagine 10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2BF849D0-0CC3-4E7E-B491-799673715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DD7281-BA65-C815-B63F-B9461D75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951C460-57E7-4052-ABB4-B393537290A7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9BD818-05FF-E809-A56A-9BFE9642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88B21B-2ED2-3011-B94B-6A16278993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609600"/>
            <a:ext cx="97331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0748" y="3505199"/>
            <a:ext cx="9300818" cy="73880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0748" y="4354046"/>
            <a:ext cx="999386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5AF7-2DB1-C525-5302-EE093961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F2698A19-3A0C-4FF0-8F5D-8FF2A6FD9EB0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880FBD-92F8-43AD-7519-CF13DB7AD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542B0-734B-2EE6-B175-9C0531DA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541B4A-DE86-1C3A-73A6-BB922973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CF55854-50AA-490B-B242-8CAF9C8EE651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5D310C-E8CC-8CEC-83E5-795AC3F7C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FF05E-40C8-CAA7-D447-B4D5D51C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FED30D-5657-6895-4A33-24411DF3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5ED10BBF-BACC-4522-8E66-8C02D9463D11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12BA79-2EFC-E6F7-0A87-EEB9B83BC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144B0-A96A-233A-E6E5-9C09C769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0B9F27B-9742-FCEE-5730-40649A77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14E1761-4829-4AAD-8462-8613D5A31EFB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21568F-38DC-549E-10EC-4F5A5662F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5C274B-91A4-26F3-1E21-34526FA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026" y="1904999"/>
            <a:ext cx="10202586" cy="4505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A3E0-0B48-5F29-02AF-53334B0F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D5051F-15C0-0841-873F-A0D3C6BA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92FC7-F22B-96F5-EC36-56C5EBE7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30" y="2058750"/>
            <a:ext cx="10023681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0930" y="3530129"/>
            <a:ext cx="1002368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magine 7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7A04E972-9E8C-40D1-AA2C-8CE104ECB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87B8BD-BA7D-530B-E22F-BF55F397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BFC8A02-69CE-4022-BC92-E0319BEAF265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F1F6D4-44A5-391B-7C2A-7970C4D5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FD8F4D-B546-2BCE-4A26-4BB609F19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1904" y="1905000"/>
            <a:ext cx="5059017" cy="45534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123689" cy="455342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519CDC-64D5-ABEB-1200-CE25011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062A16E3-455F-40B0-92E8-BFF9BA927C0E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AF3881-7571-E3CF-2215-28CE8F5BF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D74A9-6810-E53E-C8D0-57088D11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68AB7-A84C-7ABD-F461-F14E66A0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42AC49D9-311B-4A4C-B975-9A6E535768C4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44A8F-CAD8-E81A-067A-0207B4DA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724CCE-4313-E005-0BC2-B2294F059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5A6E06-37F6-D535-3094-29ADD174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6C0CBBC7-A28A-46CD-96D7-477DC46FC735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EBDEA2-8DA6-0CCD-FFD3-C59EFFF7D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1B8AEF-30D7-2CD2-ECD7-5282FF66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74" y="446088"/>
            <a:ext cx="465323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601234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1174" y="1598612"/>
            <a:ext cx="4653237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F1EC8C-ED91-B04B-DE0B-91669DD6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17A02B1-549B-4A53-AA3E-14B434CF5894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033DCC-D158-DF90-2102-81BCC528D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9B9B94-6CA0-3898-F01C-F773DF1E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722" y="4800600"/>
            <a:ext cx="1015289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1722" y="634965"/>
            <a:ext cx="1015289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58A7FA9-50BD-90AF-F2CB-4DF6DDA8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81B5C6CB-826C-4A6E-9063-71B498FB7552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1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95CB02-C7B9-847A-6A1A-EB842C058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4F139-00A7-1F3A-7F9C-53B6188E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2" y="609600"/>
            <a:ext cx="10033620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1418" y="4354046"/>
            <a:ext cx="10103194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37F5-CB7C-FA71-4C84-CD69AD01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1A69883-3336-413A-A9ED-E293EE46FEAE}" type="datetime5">
              <a:rPr lang="en-US" smtClean="0"/>
              <a:t>17-Jan-25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311AB8-2A91-B430-3773-F9C2C1ACE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BBFC4-EA5D-045D-75BC-050BD104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1532" y="1905000"/>
            <a:ext cx="10183080" cy="455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F2EA3A01-28AF-46A8-4B4D-9289BC33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" y="6544128"/>
            <a:ext cx="1048971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E6297D0-C7A1-4675-B3F7-BFB22ED21CC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2E4ABF2-7922-BFF1-00BA-322F4F46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0452" y="6458428"/>
            <a:ext cx="779767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4">
              <a:lumMod val="5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pai.communit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pai.community/standards/mpai-xrv/ltp/v1-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8A23A5-76E8-0529-5BB0-BF8F130D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831" y="2061328"/>
            <a:ext cx="10023681" cy="1468800"/>
          </a:xfrm>
        </p:spPr>
        <p:txBody>
          <a:bodyPr/>
          <a:lstStyle/>
          <a:p>
            <a:r>
              <a:rPr lang="en-GB" dirty="0"/>
              <a:t>AI-Powered XR Venues (MPAI-XRV)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47A570-CD3D-FCC4-10A6-45165EE5B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2446" y="3530128"/>
            <a:ext cx="6632165" cy="296451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2800" dirty="0"/>
              <a:t>2025 January 18</a:t>
            </a:r>
          </a:p>
          <a:p>
            <a:endParaRPr lang="en-GB" dirty="0"/>
          </a:p>
          <a:p>
            <a:r>
              <a:rPr lang="en-GB" sz="2400" dirty="0"/>
              <a:t>Ed Lantz</a:t>
            </a:r>
          </a:p>
          <a:p>
            <a:r>
              <a:rPr lang="en-GB" sz="2400" dirty="0"/>
              <a:t>Vortex Immersion</a:t>
            </a:r>
          </a:p>
          <a:p>
            <a:r>
              <a:rPr lang="en-GB" sz="2400" dirty="0" err="1"/>
              <a:t>ed@vortexdomes.com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7803E-56CF-3100-EDAB-E9754AF1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585B4-7B9A-8AED-5A55-6DF13DE3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9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3795-63DB-34DF-800C-7B5A945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Typical</a:t>
            </a:r>
            <a:r>
              <a:rPr lang="it-IT" dirty="0"/>
              <a:t> set up/1 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917BB-049B-4268-7C91-B127412F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732" y="1636642"/>
            <a:ext cx="8112327" cy="4949434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 performance area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performers</a:t>
            </a:r>
            <a:endParaRPr lang="it-IT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Lighting, video, sets 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FX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(standing or seated) in the 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and virtual venue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external audiences via 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interactive streaming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metaverse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Human-machine interfaces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allow 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participant interactivity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(e.g., voting, branching, gesture control for real-virtual experience generation)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buFont typeface="+mj-lt"/>
              <a:buAutoNum type="arabicPeriod"/>
            </a:pP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Multi-sensory experience delivery system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(immersive video and spatialised audio, touch, smell)</a:t>
            </a:r>
          </a:p>
          <a:p>
            <a:pPr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Capture of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biometric data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participants and/or performers from wearables, seat sensors, remote sensing (e.g., audio, video, lidar)</a:t>
            </a:r>
          </a:p>
          <a:p>
            <a:pPr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 operator(s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to allow manual augmentation and oversight of an AI that has been trained by show operator activity</a:t>
            </a:r>
            <a:endParaRPr lang="it-IT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80C9-C17C-B154-1919-AB5FE8EB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2DDD4-3471-0DE5-8F0B-68F72998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8D0EE6B-25F8-2954-D0D0-68E11F86D6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90657" y="4330853"/>
            <a:ext cx="2588259" cy="1454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FA19C9-AF8E-BB6B-8217-78511D10168D}"/>
              </a:ext>
            </a:extLst>
          </p:cNvPr>
          <p:cNvSpPr txBox="1"/>
          <p:nvPr/>
        </p:nvSpPr>
        <p:spPr>
          <a:xfrm>
            <a:off x="9646869" y="5652109"/>
            <a:ext cx="18758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Biometric Capture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604B0F-1D99-7A6F-33FA-3DBB32F8D3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74006" y="3016072"/>
            <a:ext cx="2221561" cy="1664462"/>
          </a:xfrm>
          <a:prstGeom prst="rect">
            <a:avLst/>
          </a:prstGeom>
        </p:spPr>
      </p:pic>
      <p:pic>
        <p:nvPicPr>
          <p:cNvPr id="16" name="Picture 15" descr="A group of people in a go-kart&#10;&#10;Description automatically generated with low confidence">
            <a:extLst>
              <a:ext uri="{FF2B5EF4-FFF2-40B4-BE49-F238E27FC236}">
                <a16:creationId xmlns:a16="http://schemas.microsoft.com/office/drawing/2014/main" id="{7ED29510-FFF7-0539-B36B-740E54D24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366" t="18878" r="17054"/>
          <a:stretch/>
        </p:blipFill>
        <p:spPr>
          <a:xfrm>
            <a:off x="9402142" y="437627"/>
            <a:ext cx="2237766" cy="1685537"/>
          </a:xfrm>
          <a:prstGeom prst="rect">
            <a:avLst/>
          </a:prstGeom>
          <a:effectLst>
            <a:softEdge rad="448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92AEC3-F47D-03A7-28C2-64198C8A3AD0}"/>
              </a:ext>
            </a:extLst>
          </p:cNvPr>
          <p:cNvSpPr txBox="1"/>
          <p:nvPr/>
        </p:nvSpPr>
        <p:spPr>
          <a:xfrm>
            <a:off x="9539468" y="4052165"/>
            <a:ext cx="20906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Stage Lights and SFX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78F02-3CAC-DC40-01F1-6158A75ADE6F}"/>
              </a:ext>
            </a:extLst>
          </p:cNvPr>
          <p:cNvSpPr txBox="1"/>
          <p:nvPr/>
        </p:nvSpPr>
        <p:spPr>
          <a:xfrm>
            <a:off x="9344521" y="2251971"/>
            <a:ext cx="2432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Stage with Performers and Audience</a:t>
            </a:r>
          </a:p>
        </p:txBody>
      </p:sp>
    </p:spTree>
    <p:extLst>
      <p:ext uri="{BB962C8B-B14F-4D97-AF65-F5344CB8AC3E}">
        <p14:creationId xmlns:p14="http://schemas.microsoft.com/office/powerpoint/2010/main" val="16169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4190-17DC-D146-88AF-CDE7B091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26" y="474328"/>
            <a:ext cx="10202586" cy="1280890"/>
          </a:xfrm>
        </p:spPr>
        <p:txBody>
          <a:bodyPr/>
          <a:lstStyle/>
          <a:p>
            <a:r>
              <a:rPr lang="it-IT" dirty="0" err="1"/>
              <a:t>Typical</a:t>
            </a:r>
            <a:r>
              <a:rPr lang="it-IT" dirty="0"/>
              <a:t> set up/2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D8E4B-3BB1-63B7-8A19-1649F50B9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958" y="1247980"/>
            <a:ext cx="7079157" cy="5299358"/>
          </a:xfrm>
        </p:spPr>
        <p:txBody>
          <a:bodyPr>
            <a:noAutofit/>
          </a:bodyPr>
          <a:lstStyle/>
          <a:p>
            <a:pPr marL="342900" lvl="0" indent="-342900" algn="just">
              <a:buFont typeface="+mj-lt"/>
              <a:buAutoNum type="arabicPeriod" startAt="9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Metaverse mirrors selected elements of the Real Environment via real-time digital twins using:</a:t>
            </a:r>
            <a:endParaRPr lang="it-IT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Capture body motion (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MoCap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to animate an avatar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Keyed 2D image mapped on a plane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Volumetrically captured 3D images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 startAt="9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Environment mirrors selected elements of the Metaverse  (similar to virtual productions) including:</a:t>
            </a:r>
            <a:endParaRPr lang="it-IT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Immersive dome or wrap-around display volume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floor and set pieces may be video-mapped to integrate them into the immersive environment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Augmented reality 3D overlays using AR glasses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spcBef>
                <a:spcPts val="0"/>
              </a:spcBef>
              <a:buFont typeface="+mj-lt"/>
              <a:buAutoNum type="alphaLcPeriod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Lighting and SFX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85750" algn="just">
              <a:buFont typeface="+mj-lt"/>
              <a:buAutoNum type="arabicPeriod" startAt="9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physical stage and set pieces blend seamlessly into the virtual 3D backdrop to create a seamless immersive environment. </a:t>
            </a:r>
          </a:p>
          <a:p>
            <a:pPr indent="-285750" algn="just">
              <a:buFont typeface="+mj-lt"/>
              <a:buAutoNum type="arabicPeriod" startAt="9"/>
            </a:pPr>
            <a:endParaRPr lang="it-IT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4CBA0-28E0-35D9-4E7F-11EE6238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94567-D477-A477-7C16-242D162D1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4FCA1-7103-7045-6673-DB431B9D8D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71545" y="3499994"/>
            <a:ext cx="1968173" cy="1474113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F62B47D-D525-4B39-E5AB-59B46B6098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4039" y="4909559"/>
            <a:ext cx="1474113" cy="1474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B7A3C-7895-73A4-4744-7D106472E59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4039" y="261009"/>
            <a:ext cx="1013581" cy="1475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6A6B65-4135-5CB3-24DF-86EFFC4E1CB1}"/>
              </a:ext>
            </a:extLst>
          </p:cNvPr>
          <p:cNvSpPr txBox="1"/>
          <p:nvPr/>
        </p:nvSpPr>
        <p:spPr>
          <a:xfrm>
            <a:off x="8324039" y="1854424"/>
            <a:ext cx="8851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</a:rPr>
              <a:t>MoCap</a:t>
            </a:r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A person from a rope&#10;&#10;Description automatically generated with low confidence">
            <a:extLst>
              <a:ext uri="{FF2B5EF4-FFF2-40B4-BE49-F238E27FC236}">
                <a16:creationId xmlns:a16="http://schemas.microsoft.com/office/drawing/2014/main" id="{8C310BD0-C6F1-06DF-76DC-E9BDDD1858D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4891" y="296871"/>
            <a:ext cx="1866954" cy="1542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A666BA-7B38-39A1-DD15-291AD9A7A625}"/>
              </a:ext>
            </a:extLst>
          </p:cNvPr>
          <p:cNvSpPr txBox="1"/>
          <p:nvPr/>
        </p:nvSpPr>
        <p:spPr>
          <a:xfrm>
            <a:off x="9798152" y="1872649"/>
            <a:ext cx="2013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Volumetric Capture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5290D-2BAA-AE09-9BAD-6D8EAA223A65}"/>
              </a:ext>
            </a:extLst>
          </p:cNvPr>
          <p:cNvSpPr txBox="1"/>
          <p:nvPr/>
        </p:nvSpPr>
        <p:spPr>
          <a:xfrm>
            <a:off x="8117164" y="3897659"/>
            <a:ext cx="19543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Immersive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Display with Video 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Mapped Stage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62965A-0700-43D4-A5FC-D68D2448B1EF}"/>
              </a:ext>
            </a:extLst>
          </p:cNvPr>
          <p:cNvSpPr txBox="1"/>
          <p:nvPr/>
        </p:nvSpPr>
        <p:spPr>
          <a:xfrm>
            <a:off x="9776699" y="5370677"/>
            <a:ext cx="17075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AR Glasses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(for 3D overlays)</a:t>
            </a:r>
          </a:p>
        </p:txBody>
      </p:sp>
      <p:pic>
        <p:nvPicPr>
          <p:cNvPr id="16" name="Picture 15" descr="A picture containing helmet&#10;&#10;Description automatically generated">
            <a:extLst>
              <a:ext uri="{FF2B5EF4-FFF2-40B4-BE49-F238E27FC236}">
                <a16:creationId xmlns:a16="http://schemas.microsoft.com/office/drawing/2014/main" id="{9F5994B6-2BBA-F0E4-7972-C93550155E8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40254" y="2507547"/>
            <a:ext cx="1475949" cy="9319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5D1218-FFBA-F95E-8F3A-9B16EE9BA311}"/>
              </a:ext>
            </a:extLst>
          </p:cNvPr>
          <p:cNvSpPr txBox="1"/>
          <p:nvPr/>
        </p:nvSpPr>
        <p:spPr>
          <a:xfrm>
            <a:off x="9990300" y="2643910"/>
            <a:ext cx="16065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Headset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(for Metaverse)</a:t>
            </a:r>
          </a:p>
        </p:txBody>
      </p:sp>
    </p:spTree>
    <p:extLst>
      <p:ext uri="{BB962C8B-B14F-4D97-AF65-F5344CB8AC3E}">
        <p14:creationId xmlns:p14="http://schemas.microsoft.com/office/powerpoint/2010/main" val="449923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7AE-42D8-412F-02C5-CDAFDE8D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Typical</a:t>
            </a:r>
            <a:r>
              <a:rPr lang="it-IT" dirty="0"/>
              <a:t> set up/3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C9E83-E710-F952-7960-02CEB7AE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336" y="3964443"/>
            <a:ext cx="10529968" cy="262163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AI Modules extract selected features from Real and Virtual Environments such as performer gestures, audience responses, avatar behavior etc. 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AI Modules interpret these features according to the dictates of the Script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AI Modules drive actions in the Real and Virtual Environments according to the Script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Script (cue list) describes the show events and guide and synchronize the actions of all AI Modules (AIM) as the show evolves from scene to scene. 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Human Operators control show flow, augmenting or overriding AIM’s</a:t>
            </a:r>
          </a:p>
          <a:p>
            <a:pPr marL="0" indent="0">
              <a:buNone/>
            </a:pPr>
            <a:endParaRPr lang="en-150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F0424-60EF-7ABD-C532-3B968608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F9ECF-5200-4BDE-5629-E30045F3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A6EE488-8306-82DC-0ACD-3F386CA30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8" t="19240" r="4801" b="14717"/>
          <a:stretch/>
        </p:blipFill>
        <p:spPr>
          <a:xfrm>
            <a:off x="5855333" y="404947"/>
            <a:ext cx="5812971" cy="33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1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7AE-42D8-412F-02C5-CDAFDE8D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Plans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C9E83-E710-F952-7960-02CEB7AE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681" y="1904999"/>
            <a:ext cx="10762735" cy="4505739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+mn-lt"/>
              </a:rPr>
              <a:t>Call for Technologies Released on August 23, 2022 (closed)</a:t>
            </a:r>
          </a:p>
          <a:p>
            <a:endParaRPr lang="en-GB" sz="2800" dirty="0"/>
          </a:p>
          <a:p>
            <a:r>
              <a:rPr lang="en-GB" sz="2800" dirty="0">
                <a:latin typeface="+mn-lt"/>
              </a:rPr>
              <a:t>Currently Working on Technical Specification: XR Venues (MPAI-XRV) - Live Theatrical  Performance WD0.15</a:t>
            </a:r>
          </a:p>
          <a:p>
            <a:pPr lvl="1"/>
            <a:r>
              <a:rPr lang="en-GB" sz="2400" dirty="0"/>
              <a:t> AI Workflows</a:t>
            </a:r>
          </a:p>
          <a:p>
            <a:pPr lvl="1"/>
            <a:r>
              <a:rPr lang="en-GB" sz="2400" dirty="0"/>
              <a:t> AI Modules</a:t>
            </a:r>
          </a:p>
          <a:p>
            <a:pPr lvl="1"/>
            <a:r>
              <a:rPr lang="en-GB" sz="2400" dirty="0"/>
              <a:t> Data Types</a:t>
            </a:r>
          </a:p>
          <a:p>
            <a:pPr lvl="1"/>
            <a:r>
              <a:rPr lang="en-GB" sz="2400" dirty="0"/>
              <a:t> Definitions &amp; References</a:t>
            </a:r>
          </a:p>
          <a:p>
            <a:pPr lvl="1"/>
            <a:endParaRPr lang="en-US" sz="2600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F0424-60EF-7ABD-C532-3B968608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F9ECF-5200-4BDE-5629-E30045F3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65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F0424-60EF-7ABD-C532-3B968608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F9ECF-5200-4BDE-5629-E30045F3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F3F4DA-EF9C-4B1C-2740-9F1E5ED0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2" y="2172282"/>
            <a:ext cx="7524750" cy="3152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280304-14AC-2756-FD2C-31540FB33D54}"/>
              </a:ext>
            </a:extLst>
          </p:cNvPr>
          <p:cNvSpPr txBox="1"/>
          <p:nvPr/>
        </p:nvSpPr>
        <p:spPr>
          <a:xfrm>
            <a:off x="7559041" y="124740"/>
            <a:ext cx="3835452" cy="16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Join MPAI</a:t>
            </a:r>
          </a:p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Share the fun</a:t>
            </a:r>
          </a:p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Build the future!</a:t>
            </a:r>
            <a:endParaRPr lang="en-150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79D0F0F-F28A-02E2-E5E9-6BAB35FC0BC1}"/>
              </a:ext>
            </a:extLst>
          </p:cNvPr>
          <p:cNvSpPr txBox="1">
            <a:spLocks/>
          </p:cNvSpPr>
          <p:nvPr/>
        </p:nvSpPr>
        <p:spPr>
          <a:xfrm>
            <a:off x="2274172" y="5694286"/>
            <a:ext cx="7417017" cy="10389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3200" dirty="0">
                <a:hlinkClick r:id="rId3"/>
              </a:rPr>
              <a:t>https://mpai.community/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hlinkClick r:id="rId4"/>
              </a:rPr>
              <a:t>https://mpai.community/standards/mpai-xrv/ltp/v1-0/</a:t>
            </a:r>
            <a:endParaRPr lang="en-150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F82BFF-1DFA-9CA3-A71B-E2A6B3473FCE}"/>
              </a:ext>
            </a:extLst>
          </p:cNvPr>
          <p:cNvSpPr txBox="1"/>
          <p:nvPr/>
        </p:nvSpPr>
        <p:spPr>
          <a:xfrm>
            <a:off x="942975" y="176262"/>
            <a:ext cx="6270388" cy="167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We look forward to your</a:t>
            </a:r>
          </a:p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 participation in this</a:t>
            </a:r>
          </a:p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</a:rPr>
              <a:t> exciting project!</a:t>
            </a:r>
          </a:p>
        </p:txBody>
      </p:sp>
    </p:spTree>
    <p:extLst>
      <p:ext uri="{BB962C8B-B14F-4D97-AF65-F5344CB8AC3E}">
        <p14:creationId xmlns:p14="http://schemas.microsoft.com/office/powerpoint/2010/main" val="191094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85ED-8A5C-C836-6954-DA94C5129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an XR Venue?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ED31-82A6-230F-0397-739AB5C3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00" y="1479826"/>
            <a:ext cx="11137900" cy="49665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“XR”: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Extended Reality (Virtual Reality, Augmented Reality, Mixed Reality etc.)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“Venue”: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Synonym for both real and virtual environments.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XR venues can host events spanning both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Virtual Environments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Elements of the 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Real Environment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are mirrored in the 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Virtual Environment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Twins (including avatars and environmental elements)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Various HMI’s: VR headsets, desktop, mobile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Elements of the 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Virtual Environment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are mirrored in the 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Real Environment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Immersive displays: spheres, domes and rectilinear spaces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AR glasses, mobile AR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Projection mapping onto architectural surfaces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Participants can attend and interact in 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Real or Virtual Environment</a:t>
            </a:r>
          </a:p>
          <a:p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36BD5-52A8-D6C1-7619-0AFEF86C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EC59D6-9B97-EE8C-B159-FA64A012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0CF29-A762-4A6E-ABE2-FDB7C1EAC9BE}" type="datetime5">
              <a:rPr lang="en-US" smtClean="0"/>
              <a:t>17-Jan-25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6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E29BE-8A72-5D9F-E9E2-748BDEF3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E6B0-4C1C-495A-4E56-1E7F7D3E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8BEA8-C4B8-1E4F-81C0-1C89E0A1896E}"/>
              </a:ext>
            </a:extLst>
          </p:cNvPr>
          <p:cNvSpPr txBox="1"/>
          <p:nvPr/>
        </p:nvSpPr>
        <p:spPr>
          <a:xfrm>
            <a:off x="12542127" y="4255548"/>
            <a:ext cx="28915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FULLDOME CINEMA &amp; LIVE SHOWS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Digital Dome Cinemas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Planetariums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Giant Screen Theaters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Dome </a:t>
            </a:r>
            <a:r>
              <a:rPr lang="en-US" sz="1400" dirty="0" err="1"/>
              <a:t>CineTheaters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BF0E2-8A11-B177-709C-93A6502DC6DD}"/>
              </a:ext>
            </a:extLst>
          </p:cNvPr>
          <p:cNvSpPr txBox="1"/>
          <p:nvPr/>
        </p:nvSpPr>
        <p:spPr>
          <a:xfrm>
            <a:off x="12542127" y="3113821"/>
            <a:ext cx="1849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VR/AR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VR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Mixed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 Experiences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41D985-A4A1-9E50-B4FE-653C530032C1}"/>
              </a:ext>
            </a:extLst>
          </p:cNvPr>
          <p:cNvSpPr txBox="1"/>
          <p:nvPr/>
        </p:nvSpPr>
        <p:spPr>
          <a:xfrm>
            <a:off x="12542127" y="6746532"/>
            <a:ext cx="2212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STREAMING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Mobile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Streaming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OTT Television</a:t>
            </a:r>
          </a:p>
          <a:p>
            <a:pPr algn="ctr"/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156B6-D49B-CE50-7774-420D5AE52130}"/>
              </a:ext>
            </a:extLst>
          </p:cNvPr>
          <p:cNvSpPr txBox="1"/>
          <p:nvPr/>
        </p:nvSpPr>
        <p:spPr>
          <a:xfrm>
            <a:off x="12542127" y="5589121"/>
            <a:ext cx="221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VIRTUAL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Metaverse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MMORPG’s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Games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CACBFA-0D87-EC9B-BE4D-7FAB38038DE0}"/>
              </a:ext>
            </a:extLst>
          </p:cNvPr>
          <p:cNvGrpSpPr/>
          <p:nvPr/>
        </p:nvGrpSpPr>
        <p:grpSpPr>
          <a:xfrm>
            <a:off x="7092566" y="1970869"/>
            <a:ext cx="4670264" cy="3384442"/>
            <a:chOff x="883651" y="3876095"/>
            <a:chExt cx="2628542" cy="1904849"/>
          </a:xfrm>
        </p:grpSpPr>
        <p:pic>
          <p:nvPicPr>
            <p:cNvPr id="19" name="Picture 18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3CE1EE26-046D-72DA-22DE-D595267B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3651" y="3876095"/>
              <a:ext cx="2628542" cy="1478555"/>
            </a:xfrm>
            <a:prstGeom prst="rect">
              <a:avLst/>
            </a:prstGeom>
            <a:effectLst>
              <a:softEdge rad="177800"/>
            </a:effectLst>
          </p:spPr>
        </p:pic>
        <p:pic>
          <p:nvPicPr>
            <p:cNvPr id="20" name="Picture 19" descr="A person wearing a garment&#10;&#10;Description automatically generated with low confidence">
              <a:extLst>
                <a:ext uri="{FF2B5EF4-FFF2-40B4-BE49-F238E27FC236}">
                  <a16:creationId xmlns:a16="http://schemas.microsoft.com/office/drawing/2014/main" id="{A9E0B2BC-4A10-6DDA-E9BE-B9B2CF92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29606" y="5071825"/>
              <a:ext cx="391125" cy="70911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C5FD139-E4D6-3B7D-1B36-28CD349D1D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732" y="1790372"/>
            <a:ext cx="4222608" cy="316262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C33652F-0DF8-3A8F-55ED-CBE422981B88}"/>
              </a:ext>
            </a:extLst>
          </p:cNvPr>
          <p:cNvSpPr txBox="1"/>
          <p:nvPr/>
        </p:nvSpPr>
        <p:spPr>
          <a:xfrm>
            <a:off x="8311366" y="5418701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Virtual Environment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(Metaverse)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3CE8F3-720A-15F8-6DA2-F243FB32198A}"/>
              </a:ext>
            </a:extLst>
          </p:cNvPr>
          <p:cNvSpPr txBox="1"/>
          <p:nvPr/>
        </p:nvSpPr>
        <p:spPr>
          <a:xfrm>
            <a:off x="2077227" y="5418701"/>
            <a:ext cx="240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Real Environment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(Immersive Theater)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BC0316E-FF61-79C7-BB3A-7E7DF96B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</p:spPr>
        <p:txBody>
          <a:bodyPr/>
          <a:lstStyle/>
          <a:p>
            <a:r>
              <a:rPr lang="en-US" dirty="0"/>
              <a:t>XR Venue Example</a:t>
            </a:r>
            <a:endParaRPr lang="en-15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4AA236-1CA7-BFE4-7C55-AA25B6E09103}"/>
              </a:ext>
            </a:extLst>
          </p:cNvPr>
          <p:cNvCxnSpPr/>
          <p:nvPr/>
        </p:nvCxnSpPr>
        <p:spPr>
          <a:xfrm>
            <a:off x="5721228" y="3518254"/>
            <a:ext cx="780744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0EF90A-83BB-92BA-3DA6-292508664118}"/>
              </a:ext>
            </a:extLst>
          </p:cNvPr>
          <p:cNvSpPr txBox="1"/>
          <p:nvPr/>
        </p:nvSpPr>
        <p:spPr>
          <a:xfrm>
            <a:off x="5452840" y="5355311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Concurrent 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57631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5A468D-0FA2-F04A-E050-E38006F3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 Venues (MPAI-XRV)</a:t>
            </a:r>
            <a:endParaRPr lang="en-150" dirty="0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C9DCBF69-F33E-3065-E678-DCAB8622E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0828" y="1517922"/>
            <a:ext cx="5276620" cy="5091013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cases considered so far: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Theatrical Stage Performance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eSports Tournament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Experiential retail/shopping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Collaborative immersive laboratory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Immersive art experience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DJ/VJ performance at a dance party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 concert performance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Experiential marketing/branding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Meetings/presentations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4B7C2-D6D7-E691-7FC2-4D6F255D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8A02-69CE-4022-BC92-E0319BEAF265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5B0DC-CA3E-35BC-7D8B-FF0796A9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27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DEDEA-2B3E-00BC-3184-EE576A937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  <a:ea typeface="Calibri" panose="020F0502020204030204" pitchFamily="34" charset="0"/>
              </a:rPr>
              <a:t>Live Theatrical Performance Use Case</a:t>
            </a:r>
            <a:r>
              <a:rPr lang="en-US" dirty="0"/>
              <a:t> (LTP)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C78D-B485-44D5-D790-0F4941056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7" y="1808556"/>
            <a:ext cx="10202586" cy="4505739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Purpose: Define interfaces and functions of AI Modules to facilitate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live multisensory immersive performances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integrating Real &amp; Virtual Environments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Live events require extensive on-site show control staff to operate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Theatrical performances (Broadway theatre, musicals, dramas, operas, etc.) increasingly use video scrims, backdrops, and projection mapping to create digital sets, reducing the cost of mounting shows</a:t>
            </a:r>
          </a:p>
          <a:p>
            <a:pPr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Immersion domes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LED volumes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surround live audiences with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Virtual Sets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that performers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inhabit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interact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  <a:p>
            <a:pPr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Portal into the Metaverse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a live theater audience</a:t>
            </a:r>
          </a:p>
          <a:p>
            <a:pPr lvl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Live performers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the Real Environment are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brought into the Metaverse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E29BE-8A72-5D9F-E9E2-748BDEF3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E6B0-4C1C-495A-4E56-1E7F7D3E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34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A8BB0098-3EC4-712E-CF91-A7F08C441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29290" y="2450222"/>
            <a:ext cx="1146888" cy="9023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BF844C1-FFC2-2504-77E2-6D8423BB4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171150" y="2113754"/>
            <a:ext cx="1314309" cy="103402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832915-2B13-0F50-3CC9-28311D62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10015" y="3331277"/>
            <a:ext cx="1522270" cy="11976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06F2CC7-CE98-04A1-870F-8455AC989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289" y="678983"/>
            <a:ext cx="934611" cy="13604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E29BE-8A72-5D9F-E9E2-748BDEF3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E6B0-4C1C-495A-4E56-1E7F7D3E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8BEA8-C4B8-1E4F-81C0-1C89E0A1896E}"/>
              </a:ext>
            </a:extLst>
          </p:cNvPr>
          <p:cNvSpPr txBox="1"/>
          <p:nvPr/>
        </p:nvSpPr>
        <p:spPr>
          <a:xfrm>
            <a:off x="12542127" y="4255548"/>
            <a:ext cx="28915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FULLDOME CINEMA &amp; LIVE SHOWS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Digital Dome Cinemas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Planetariums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Giant Screen Theaters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Dome </a:t>
            </a:r>
            <a:r>
              <a:rPr lang="en-US" sz="1400" dirty="0" err="1"/>
              <a:t>CineTheaters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BF0E2-8A11-B177-709C-93A6502DC6DD}"/>
              </a:ext>
            </a:extLst>
          </p:cNvPr>
          <p:cNvSpPr txBox="1"/>
          <p:nvPr/>
        </p:nvSpPr>
        <p:spPr>
          <a:xfrm>
            <a:off x="12542127" y="3113821"/>
            <a:ext cx="1849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VR/AR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VR Theater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Mixed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 Experiences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41D985-A4A1-9E50-B4FE-653C530032C1}"/>
              </a:ext>
            </a:extLst>
          </p:cNvPr>
          <p:cNvSpPr txBox="1"/>
          <p:nvPr/>
        </p:nvSpPr>
        <p:spPr>
          <a:xfrm>
            <a:off x="12542127" y="6746532"/>
            <a:ext cx="2212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STREAMING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Mobile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Streaming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OTT Television</a:t>
            </a:r>
          </a:p>
          <a:p>
            <a:pPr algn="ctr"/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156B6-D49B-CE50-7774-420D5AE52130}"/>
              </a:ext>
            </a:extLst>
          </p:cNvPr>
          <p:cNvSpPr txBox="1"/>
          <p:nvPr/>
        </p:nvSpPr>
        <p:spPr>
          <a:xfrm>
            <a:off x="12542127" y="5589121"/>
            <a:ext cx="2212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VIRTUAL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Metaverse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MMORPG’s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Games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C8C7E8-C498-24A4-AF37-F1E26688E066}"/>
              </a:ext>
            </a:extLst>
          </p:cNvPr>
          <p:cNvSpPr txBox="1"/>
          <p:nvPr/>
        </p:nvSpPr>
        <p:spPr>
          <a:xfrm>
            <a:off x="7535456" y="3387823"/>
            <a:ext cx="1265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XR Dome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Participants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2C8787-47FC-E4AB-FC22-BD60D4B2E404}"/>
              </a:ext>
            </a:extLst>
          </p:cNvPr>
          <p:cNvSpPr txBox="1"/>
          <p:nvPr/>
        </p:nvSpPr>
        <p:spPr>
          <a:xfrm>
            <a:off x="3171537" y="3272407"/>
            <a:ext cx="1265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XR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Metaverse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Participants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37C418-FA64-0579-0101-2A9F003B946D}"/>
              </a:ext>
            </a:extLst>
          </p:cNvPr>
          <p:cNvSpPr txBox="1"/>
          <p:nvPr/>
        </p:nvSpPr>
        <p:spPr>
          <a:xfrm>
            <a:off x="5431846" y="3113821"/>
            <a:ext cx="14814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Web5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Decentralized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Backend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40D22-C56A-E0DD-47F8-EFA680080FE2}"/>
              </a:ext>
            </a:extLst>
          </p:cNvPr>
          <p:cNvSpPr txBox="1"/>
          <p:nvPr/>
        </p:nvSpPr>
        <p:spPr>
          <a:xfrm>
            <a:off x="5136378" y="4426997"/>
            <a:ext cx="2072433" cy="687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XR</a:t>
            </a:r>
          </a:p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Social Networks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EAF7D6-4CCA-9FC7-CF2D-91600F53FB6A}"/>
              </a:ext>
            </a:extLst>
          </p:cNvPr>
          <p:cNvCxnSpPr>
            <a:cxnSpLocks/>
          </p:cNvCxnSpPr>
          <p:nvPr/>
        </p:nvCxnSpPr>
        <p:spPr>
          <a:xfrm flipV="1">
            <a:off x="4622852" y="2809683"/>
            <a:ext cx="555698" cy="447344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37C376-6DD7-99BB-3074-8FCE6D094141}"/>
              </a:ext>
            </a:extLst>
          </p:cNvPr>
          <p:cNvCxnSpPr>
            <a:cxnSpLocks/>
          </p:cNvCxnSpPr>
          <p:nvPr/>
        </p:nvCxnSpPr>
        <p:spPr>
          <a:xfrm flipH="1" flipV="1">
            <a:off x="6819155" y="2809683"/>
            <a:ext cx="555698" cy="447344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21C0E9E-951D-4122-8D82-12A0BEFB3D20}"/>
              </a:ext>
            </a:extLst>
          </p:cNvPr>
          <p:cNvCxnSpPr>
            <a:cxnSpLocks/>
          </p:cNvCxnSpPr>
          <p:nvPr/>
        </p:nvCxnSpPr>
        <p:spPr>
          <a:xfrm>
            <a:off x="4622852" y="4002731"/>
            <a:ext cx="555698" cy="447344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D04C38-2547-CDB7-0EF5-996382A3E308}"/>
              </a:ext>
            </a:extLst>
          </p:cNvPr>
          <p:cNvCxnSpPr>
            <a:cxnSpLocks/>
          </p:cNvCxnSpPr>
          <p:nvPr/>
        </p:nvCxnSpPr>
        <p:spPr>
          <a:xfrm flipH="1">
            <a:off x="6819155" y="4002731"/>
            <a:ext cx="555698" cy="447344"/>
          </a:xfrm>
          <a:prstGeom prst="straightConnector1">
            <a:avLst/>
          </a:prstGeom>
          <a:ln w="381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close-up of a person&#10;&#10;Description automatically generated with low confidence">
            <a:extLst>
              <a:ext uri="{FF2B5EF4-FFF2-40B4-BE49-F238E27FC236}">
                <a16:creationId xmlns:a16="http://schemas.microsoft.com/office/drawing/2014/main" id="{4FFBB8F4-417F-EADC-61DE-81D9D99CB14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9009" y="5134197"/>
            <a:ext cx="787170" cy="9606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AF0C9B9-6820-3375-F9BA-B83E78CC7DED}"/>
              </a:ext>
            </a:extLst>
          </p:cNvPr>
          <p:cNvSpPr txBox="1"/>
          <p:nvPr/>
        </p:nvSpPr>
        <p:spPr>
          <a:xfrm>
            <a:off x="3648433" y="2205671"/>
            <a:ext cx="51876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</a:rPr>
              <a:t>  XR Stage                Mocap Stage      Volumetric Stage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33652F-0DF8-3A8F-55ED-CBE422981B88}"/>
              </a:ext>
            </a:extLst>
          </p:cNvPr>
          <p:cNvSpPr txBox="1"/>
          <p:nvPr/>
        </p:nvSpPr>
        <p:spPr>
          <a:xfrm>
            <a:off x="1141588" y="4937746"/>
            <a:ext cx="2810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Virtual Environment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A1858-727E-4F42-063A-59ADF3446A0E}"/>
              </a:ext>
            </a:extLst>
          </p:cNvPr>
          <p:cNvSpPr txBox="1"/>
          <p:nvPr/>
        </p:nvSpPr>
        <p:spPr>
          <a:xfrm>
            <a:off x="4720113" y="6342695"/>
            <a:ext cx="29049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Remote Participants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3CE8F3-720A-15F8-6DA2-F243FB32198A}"/>
              </a:ext>
            </a:extLst>
          </p:cNvPr>
          <p:cNvSpPr txBox="1"/>
          <p:nvPr/>
        </p:nvSpPr>
        <p:spPr>
          <a:xfrm>
            <a:off x="8898206" y="4937746"/>
            <a:ext cx="25458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Real Environment</a:t>
            </a:r>
          </a:p>
        </p:txBody>
      </p: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68DEF3AE-EB23-04D5-A4FE-9F7F4C8381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6876" t="23318" r="37265" b="26656"/>
          <a:stretch/>
        </p:blipFill>
        <p:spPr>
          <a:xfrm>
            <a:off x="3648433" y="681935"/>
            <a:ext cx="1393349" cy="1507694"/>
          </a:xfrm>
          <a:prstGeom prst="rect">
            <a:avLst/>
          </a:prstGeom>
        </p:spPr>
      </p:pic>
      <p:pic>
        <p:nvPicPr>
          <p:cNvPr id="40" name="Picture 39" descr="A person from a rope&#10;&#10;Description automatically generated with low confidence">
            <a:extLst>
              <a:ext uri="{FF2B5EF4-FFF2-40B4-BE49-F238E27FC236}">
                <a16:creationId xmlns:a16="http://schemas.microsoft.com/office/drawing/2014/main" id="{7E86D28C-2E94-E17B-72F5-AEC9C5AD328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8216" y="775908"/>
            <a:ext cx="1646469" cy="13604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A42F57-6E83-8ACD-D7C0-1F598D982FB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807" t="28620" r="67652" b="40418"/>
          <a:stretch/>
        </p:blipFill>
        <p:spPr>
          <a:xfrm>
            <a:off x="1753225" y="2996586"/>
            <a:ext cx="1008073" cy="10699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1B99BF7-9380-8CCB-1762-55C8EAF77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807" t="28620" r="67652" b="40418"/>
          <a:stretch/>
        </p:blipFill>
        <p:spPr>
          <a:xfrm>
            <a:off x="1011985" y="2283601"/>
            <a:ext cx="883111" cy="9373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EC2F81-77A8-5055-3AB0-8584BF61CB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807" t="28620" r="67652" b="40418"/>
          <a:stretch/>
        </p:blipFill>
        <p:spPr>
          <a:xfrm>
            <a:off x="2581880" y="2283368"/>
            <a:ext cx="667582" cy="708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9ED8F2-B797-8421-A498-6CCD24FFBC0B}"/>
              </a:ext>
            </a:extLst>
          </p:cNvPr>
          <p:cNvSpPr txBox="1"/>
          <p:nvPr/>
        </p:nvSpPr>
        <p:spPr>
          <a:xfrm>
            <a:off x="5029493" y="154719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Remote Performers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ABC9931-6D57-D2CB-0725-F605167F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2" y="300289"/>
            <a:ext cx="10182707" cy="1280890"/>
          </a:xfrm>
        </p:spPr>
        <p:txBody>
          <a:bodyPr/>
          <a:lstStyle/>
          <a:p>
            <a:r>
              <a:rPr lang="en-US" dirty="0"/>
              <a:t>XR Venue</a:t>
            </a:r>
            <a:br>
              <a:rPr lang="en-US" dirty="0"/>
            </a:br>
            <a:r>
              <a:rPr lang="en-US" dirty="0"/>
              <a:t>System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0359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080C7-8E9A-479B-BBF1-5BEF10CAE6E0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2948296" y="1729764"/>
            <a:ext cx="800529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B62DD0-462D-4107-9422-86BBBAD2954A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4798243" y="1729763"/>
            <a:ext cx="605156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8" name="Rectangle 32">
            <a:extLst>
              <a:ext uri="{FF2B5EF4-FFF2-40B4-BE49-F238E27FC236}">
                <a16:creationId xmlns:a16="http://schemas.microsoft.com/office/drawing/2014/main" id="{59CFD709-75ED-4269-A913-7EFA2B174728}"/>
              </a:ext>
            </a:extLst>
          </p:cNvPr>
          <p:cNvSpPr/>
          <p:nvPr/>
        </p:nvSpPr>
        <p:spPr>
          <a:xfrm>
            <a:off x="3748825" y="1298998"/>
            <a:ext cx="1049418" cy="8615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R-</a:t>
            </a:r>
            <a:r>
              <a:rPr lang="en-GB" sz="12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Feature Extraction</a:t>
            </a:r>
            <a:endParaRPr lang="it-IT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00692C31-71D5-40DD-9B71-B454BDBDD6AD}"/>
              </a:ext>
            </a:extLst>
          </p:cNvPr>
          <p:cNvSpPr/>
          <p:nvPr/>
        </p:nvSpPr>
        <p:spPr>
          <a:xfrm>
            <a:off x="3748825" y="2572921"/>
            <a:ext cx="1049418" cy="8615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/>
                <a:ea typeface="DejaVu Sans"/>
              </a:rPr>
              <a:t>R-</a:t>
            </a:r>
            <a:r>
              <a:rPr lang="en-GB" sz="1200" spc="-1" dirty="0" err="1">
                <a:latin typeface="Calibri"/>
                <a:ea typeface="DejaVu Sans"/>
              </a:rPr>
              <a:t>Envir</a:t>
            </a:r>
            <a:r>
              <a:rPr lang="en-GB" sz="1200" spc="-1" dirty="0">
                <a:latin typeface="Calibri"/>
                <a:ea typeface="DejaVu Sans"/>
              </a:rPr>
              <a:t>.</a:t>
            </a:r>
          </a:p>
          <a:p>
            <a:pPr algn="ctr"/>
            <a:r>
              <a:rPr lang="en-GB" sz="1200" spc="-1" dirty="0">
                <a:latin typeface="Calibri"/>
                <a:ea typeface="DejaVu Sans"/>
              </a:rPr>
              <a:t>Experience Generation</a:t>
            </a:r>
            <a:endParaRPr lang="it-IT" sz="1200" spc="-1" dirty="0">
              <a:latin typeface="Calibri"/>
              <a:ea typeface="DejaVu San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2EEFEC-3E82-46D0-B335-4660A1789994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2948296" y="3000883"/>
            <a:ext cx="800529" cy="2804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2DD687-C95F-4AF3-9996-22DC2B16D52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V="1">
            <a:off x="4798243" y="3000882"/>
            <a:ext cx="605156" cy="2805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B99B0A-9F22-4D40-8A81-5F5EEB5CC742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6506893" y="4254469"/>
            <a:ext cx="704935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6DB2D2-0168-4706-A442-A405701CC19B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8270464" y="4254469"/>
            <a:ext cx="794339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22" name="Rectangle 32">
            <a:extLst>
              <a:ext uri="{FF2B5EF4-FFF2-40B4-BE49-F238E27FC236}">
                <a16:creationId xmlns:a16="http://schemas.microsoft.com/office/drawing/2014/main" id="{2542DF7D-D44B-47F6-9F3C-2AC05F3A2C01}"/>
              </a:ext>
            </a:extLst>
          </p:cNvPr>
          <p:cNvSpPr/>
          <p:nvPr/>
        </p:nvSpPr>
        <p:spPr>
          <a:xfrm>
            <a:off x="7211828" y="3823703"/>
            <a:ext cx="1058636" cy="8615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/>
                <a:ea typeface="DejaVu Sans"/>
              </a:rPr>
              <a:t>V-</a:t>
            </a:r>
            <a:r>
              <a:rPr lang="en-GB" sz="1200" spc="-1" dirty="0" err="1">
                <a:latin typeface="Calibri"/>
                <a:ea typeface="DejaVu Sans"/>
              </a:rPr>
              <a:t>Envir</a:t>
            </a:r>
            <a:r>
              <a:rPr lang="en-GB" sz="1200" spc="-1" dirty="0">
                <a:latin typeface="Calibri"/>
                <a:ea typeface="DejaVu Sans"/>
              </a:rPr>
              <a:t>.</a:t>
            </a:r>
          </a:p>
          <a:p>
            <a:pPr algn="ctr"/>
            <a:r>
              <a:rPr lang="en-GB" sz="1200" spc="-1" dirty="0">
                <a:latin typeface="Calibri"/>
                <a:ea typeface="DejaVu Sans"/>
              </a:rPr>
              <a:t>Feature Extraction</a:t>
            </a:r>
            <a:endParaRPr lang="it-IT" sz="1200" spc="-1" dirty="0">
              <a:latin typeface="Calibri"/>
              <a:ea typeface="DejaVu Sans"/>
            </a:endParaRPr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955CDF37-8A08-4006-B30B-D1AF7623D65B}"/>
              </a:ext>
            </a:extLst>
          </p:cNvPr>
          <p:cNvSpPr/>
          <p:nvPr/>
        </p:nvSpPr>
        <p:spPr>
          <a:xfrm>
            <a:off x="7173798" y="2570117"/>
            <a:ext cx="1058636" cy="8615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V- </a:t>
            </a:r>
            <a:r>
              <a:rPr lang="en-GB" sz="12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Experience Generation</a:t>
            </a:r>
            <a:endParaRPr lang="it-IT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BBE3F1-9D92-4C11-9D63-A6242BE026A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6468625" y="3000883"/>
            <a:ext cx="705173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D9CBF2-02AA-4A62-B717-C064C703EBBC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8232434" y="3000883"/>
            <a:ext cx="804001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33" name="Cloud 33">
            <a:extLst>
              <a:ext uri="{FF2B5EF4-FFF2-40B4-BE49-F238E27FC236}">
                <a16:creationId xmlns:a16="http://schemas.microsoft.com/office/drawing/2014/main" id="{15075F21-47A4-40D9-B929-3FB12CCD4170}"/>
              </a:ext>
            </a:extLst>
          </p:cNvPr>
          <p:cNvSpPr/>
          <p:nvPr/>
        </p:nvSpPr>
        <p:spPr>
          <a:xfrm>
            <a:off x="405229" y="1023236"/>
            <a:ext cx="1174320" cy="3029149"/>
          </a:xfrm>
          <a:prstGeom prst="clou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500" b="0" strike="noStrike" spc="-1" dirty="0">
                <a:latin typeface="Calibri"/>
                <a:ea typeface="DejaVu Sans"/>
              </a:rPr>
              <a:t>Real </a:t>
            </a:r>
            <a:r>
              <a:rPr lang="en-GB" sz="16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6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onment</a:t>
            </a:r>
            <a:endParaRPr lang="it-IT" sz="1500" b="0" strike="noStrike" spc="-1" dirty="0">
              <a:latin typeface="Arial"/>
            </a:endParaRPr>
          </a:p>
        </p:txBody>
      </p:sp>
      <p:sp>
        <p:nvSpPr>
          <p:cNvPr id="36" name="Cloud 41">
            <a:extLst>
              <a:ext uri="{FF2B5EF4-FFF2-40B4-BE49-F238E27FC236}">
                <a16:creationId xmlns:a16="http://schemas.microsoft.com/office/drawing/2014/main" id="{CFD23B3E-9C65-4802-9814-FC6956750A05}"/>
              </a:ext>
            </a:extLst>
          </p:cNvPr>
          <p:cNvSpPr/>
          <p:nvPr/>
        </p:nvSpPr>
        <p:spPr>
          <a:xfrm>
            <a:off x="10437555" y="1890979"/>
            <a:ext cx="1294200" cy="3029149"/>
          </a:xfrm>
          <a:prstGeom prst="clou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" lIns="90000" tIns="45000" rIns="90000" bIns="45000" anchor="ctr">
            <a:noAutofit/>
          </a:bodyPr>
          <a:lstStyle/>
          <a:p>
            <a:pPr algn="ctr"/>
            <a:r>
              <a:rPr lang="it-IT" sz="1500" spc="-1" dirty="0">
                <a:latin typeface="Calibri"/>
                <a:ea typeface="DejaVu Sans"/>
              </a:rPr>
              <a:t>Virtual Environment</a:t>
            </a:r>
          </a:p>
        </p:txBody>
      </p:sp>
      <p:sp>
        <p:nvSpPr>
          <p:cNvPr id="46" name="TextBox 82">
            <a:extLst>
              <a:ext uri="{FF2B5EF4-FFF2-40B4-BE49-F238E27FC236}">
                <a16:creationId xmlns:a16="http://schemas.microsoft.com/office/drawing/2014/main" id="{D47DA9A7-10D1-4995-8EBC-27F6736D76B9}"/>
              </a:ext>
            </a:extLst>
          </p:cNvPr>
          <p:cNvSpPr/>
          <p:nvPr/>
        </p:nvSpPr>
        <p:spPr>
          <a:xfrm>
            <a:off x="3113224" y="1459886"/>
            <a:ext cx="47132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Data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84">
            <a:extLst>
              <a:ext uri="{FF2B5EF4-FFF2-40B4-BE49-F238E27FC236}">
                <a16:creationId xmlns:a16="http://schemas.microsoft.com/office/drawing/2014/main" id="{92180333-DE59-43F1-9D75-2161A57E27CC}"/>
              </a:ext>
            </a:extLst>
          </p:cNvPr>
          <p:cNvSpPr/>
          <p:nvPr/>
        </p:nvSpPr>
        <p:spPr>
          <a:xfrm>
            <a:off x="4745266" y="1460903"/>
            <a:ext cx="718444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Feature</a:t>
            </a:r>
            <a:r>
              <a:rPr lang="it-IT" sz="12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</a:t>
            </a:r>
            <a:endParaRPr lang="en-GB" sz="1200" b="0" strike="noStrike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9DB05449-D599-4557-806C-E64419523C35}"/>
              </a:ext>
            </a:extLst>
          </p:cNvPr>
          <p:cNvSpPr/>
          <p:nvPr/>
        </p:nvSpPr>
        <p:spPr>
          <a:xfrm>
            <a:off x="2185242" y="1298998"/>
            <a:ext cx="763054" cy="8615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R-</a:t>
            </a:r>
            <a:r>
              <a:rPr lang="en-GB" sz="12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Data Capture</a:t>
            </a:r>
            <a:endParaRPr lang="it-IT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32">
            <a:extLst>
              <a:ext uri="{FF2B5EF4-FFF2-40B4-BE49-F238E27FC236}">
                <a16:creationId xmlns:a16="http://schemas.microsoft.com/office/drawing/2014/main" id="{485FED79-88AC-4541-AF9A-6ACDFFF4A856}"/>
              </a:ext>
            </a:extLst>
          </p:cNvPr>
          <p:cNvSpPr/>
          <p:nvPr/>
        </p:nvSpPr>
        <p:spPr>
          <a:xfrm>
            <a:off x="2185242" y="2570117"/>
            <a:ext cx="763054" cy="8615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/>
                <a:ea typeface="DejaVu Sans"/>
              </a:rPr>
              <a:t>R-</a:t>
            </a:r>
            <a:r>
              <a:rPr lang="en-GB" sz="1200" spc="-1" dirty="0" err="1">
                <a:latin typeface="Calibri"/>
                <a:ea typeface="DejaVu Sans"/>
              </a:rPr>
              <a:t>Envir</a:t>
            </a:r>
            <a:r>
              <a:rPr lang="en-GB" sz="1200" spc="-1" dirty="0">
                <a:latin typeface="Calibri"/>
                <a:ea typeface="DejaVu Sans"/>
              </a:rPr>
              <a:t>. Delivery</a:t>
            </a:r>
            <a:endParaRPr lang="it-IT" sz="1200" spc="-1" dirty="0">
              <a:latin typeface="Calibri"/>
              <a:ea typeface="DejaVu San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B882AD-3632-44B9-B23C-FEE2E00FEEC6}"/>
              </a:ext>
            </a:extLst>
          </p:cNvPr>
          <p:cNvCxnSpPr>
            <a:cxnSpLocks/>
          </p:cNvCxnSpPr>
          <p:nvPr/>
        </p:nvCxnSpPr>
        <p:spPr>
          <a:xfrm>
            <a:off x="1541134" y="1729763"/>
            <a:ext cx="634971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3454FC1-F9D0-45CE-B933-16FAE47B5919}"/>
              </a:ext>
            </a:extLst>
          </p:cNvPr>
          <p:cNvCxnSpPr>
            <a:cxnSpLocks/>
          </p:cNvCxnSpPr>
          <p:nvPr/>
        </p:nvCxnSpPr>
        <p:spPr>
          <a:xfrm>
            <a:off x="1550272" y="2977388"/>
            <a:ext cx="634971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5" name="TextBox 68">
            <a:extLst>
              <a:ext uri="{FF2B5EF4-FFF2-40B4-BE49-F238E27FC236}">
                <a16:creationId xmlns:a16="http://schemas.microsoft.com/office/drawing/2014/main" id="{CA5E6ECC-22A0-4118-8FFD-48178E89C110}"/>
              </a:ext>
            </a:extLst>
          </p:cNvPr>
          <p:cNvSpPr/>
          <p:nvPr/>
        </p:nvSpPr>
        <p:spPr>
          <a:xfrm>
            <a:off x="1563535" y="1508032"/>
            <a:ext cx="64361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R-</a:t>
            </a: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Signals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68">
            <a:extLst>
              <a:ext uri="{FF2B5EF4-FFF2-40B4-BE49-F238E27FC236}">
                <a16:creationId xmlns:a16="http://schemas.microsoft.com/office/drawing/2014/main" id="{9038A5AC-A388-4788-B1CD-17AACBE0D832}"/>
              </a:ext>
            </a:extLst>
          </p:cNvPr>
          <p:cNvSpPr/>
          <p:nvPr/>
        </p:nvSpPr>
        <p:spPr>
          <a:xfrm>
            <a:off x="1566130" y="2739448"/>
            <a:ext cx="643616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R-</a:t>
            </a: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Signals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87">
            <a:extLst>
              <a:ext uri="{FF2B5EF4-FFF2-40B4-BE49-F238E27FC236}">
                <a16:creationId xmlns:a16="http://schemas.microsoft.com/office/drawing/2014/main" id="{8DF89930-FC03-4F09-9427-5154A365DFAD}"/>
              </a:ext>
            </a:extLst>
          </p:cNvPr>
          <p:cNvSpPr/>
          <p:nvPr/>
        </p:nvSpPr>
        <p:spPr>
          <a:xfrm>
            <a:off x="2831012" y="2764691"/>
            <a:ext cx="1035154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R-</a:t>
            </a: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Experience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86">
            <a:extLst>
              <a:ext uri="{FF2B5EF4-FFF2-40B4-BE49-F238E27FC236}">
                <a16:creationId xmlns:a16="http://schemas.microsoft.com/office/drawing/2014/main" id="{43BD78E9-D168-494E-97FB-06BC7AC2CEE9}"/>
              </a:ext>
            </a:extLst>
          </p:cNvPr>
          <p:cNvSpPr/>
          <p:nvPr/>
        </p:nvSpPr>
        <p:spPr>
          <a:xfrm>
            <a:off x="4811193" y="2725701"/>
            <a:ext cx="58494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Actio</a:t>
            </a:r>
            <a:r>
              <a:rPr lang="it-IT" sz="12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n</a:t>
            </a:r>
            <a:endParaRPr lang="en-GB" sz="1200" b="0" strike="noStrike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84CC5268-663C-4104-9112-D2BF3A5CDCCE}"/>
              </a:ext>
            </a:extLst>
          </p:cNvPr>
          <p:cNvSpPr/>
          <p:nvPr/>
        </p:nvSpPr>
        <p:spPr>
          <a:xfrm>
            <a:off x="5403399" y="1298998"/>
            <a:ext cx="1065226" cy="8615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R-</a:t>
            </a:r>
            <a:r>
              <a:rPr lang="en-GB" sz="12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Feature Interpretation</a:t>
            </a:r>
            <a:endParaRPr lang="it-IT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32">
            <a:extLst>
              <a:ext uri="{FF2B5EF4-FFF2-40B4-BE49-F238E27FC236}">
                <a16:creationId xmlns:a16="http://schemas.microsoft.com/office/drawing/2014/main" id="{25295401-1124-4ED0-874B-85B241FC1DF7}"/>
              </a:ext>
            </a:extLst>
          </p:cNvPr>
          <p:cNvSpPr/>
          <p:nvPr/>
        </p:nvSpPr>
        <p:spPr>
          <a:xfrm>
            <a:off x="5403399" y="2570117"/>
            <a:ext cx="1065226" cy="8615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Action Generation</a:t>
            </a:r>
            <a:endParaRPr lang="it-IT" sz="1200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21" name="Rectangle 32">
            <a:extLst>
              <a:ext uri="{FF2B5EF4-FFF2-40B4-BE49-F238E27FC236}">
                <a16:creationId xmlns:a16="http://schemas.microsoft.com/office/drawing/2014/main" id="{9932F231-49DF-4E36-B856-4DBC7447E957}"/>
              </a:ext>
            </a:extLst>
          </p:cNvPr>
          <p:cNvSpPr/>
          <p:nvPr/>
        </p:nvSpPr>
        <p:spPr>
          <a:xfrm>
            <a:off x="5441667" y="3823703"/>
            <a:ext cx="1065226" cy="8615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/>
                <a:ea typeface="DejaVu Sans"/>
              </a:rPr>
              <a:t>V-</a:t>
            </a:r>
            <a:r>
              <a:rPr lang="en-GB" sz="1200" spc="-1" dirty="0" err="1">
                <a:latin typeface="Calibri"/>
                <a:ea typeface="DejaVu Sans"/>
              </a:rPr>
              <a:t>Envir</a:t>
            </a:r>
            <a:r>
              <a:rPr lang="en-GB" sz="1200" spc="-1" dirty="0">
                <a:latin typeface="Calibri"/>
                <a:ea typeface="DejaVu Sans"/>
              </a:rPr>
              <a:t>.</a:t>
            </a:r>
          </a:p>
          <a:p>
            <a:pPr algn="ctr"/>
            <a:r>
              <a:rPr lang="en-GB" sz="1200" spc="-1" dirty="0">
                <a:latin typeface="Calibri"/>
                <a:ea typeface="DejaVu Sans"/>
              </a:rPr>
              <a:t>Feature Interpretation</a:t>
            </a:r>
            <a:endParaRPr lang="it-IT" sz="1200" spc="-1" dirty="0">
              <a:latin typeface="Calibri"/>
              <a:ea typeface="DejaVu San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A180846-5AF8-4521-A77F-79C31AEB3863}"/>
              </a:ext>
            </a:extLst>
          </p:cNvPr>
          <p:cNvCxnSpPr>
            <a:stCxn id="13" idx="2"/>
            <a:endCxn id="19" idx="0"/>
          </p:cNvCxnSpPr>
          <p:nvPr/>
        </p:nvCxnSpPr>
        <p:spPr>
          <a:xfrm>
            <a:off x="5936012" y="2160529"/>
            <a:ext cx="0" cy="409588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F91DC9-45F1-41EF-B18D-DBD48D63D9C5}"/>
              </a:ext>
            </a:extLst>
          </p:cNvPr>
          <p:cNvCxnSpPr/>
          <p:nvPr/>
        </p:nvCxnSpPr>
        <p:spPr>
          <a:xfrm>
            <a:off x="5921949" y="3422881"/>
            <a:ext cx="0" cy="409588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48" name="TextBox 83">
            <a:extLst>
              <a:ext uri="{FF2B5EF4-FFF2-40B4-BE49-F238E27FC236}">
                <a16:creationId xmlns:a16="http://schemas.microsoft.com/office/drawing/2014/main" id="{670C8B3B-09DE-45EB-B999-F29B0D891D6F}"/>
              </a:ext>
            </a:extLst>
          </p:cNvPr>
          <p:cNvSpPr/>
          <p:nvPr/>
        </p:nvSpPr>
        <p:spPr>
          <a:xfrm>
            <a:off x="4858131" y="2242329"/>
            <a:ext cx="1167072" cy="190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Interpretation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83">
            <a:extLst>
              <a:ext uri="{FF2B5EF4-FFF2-40B4-BE49-F238E27FC236}">
                <a16:creationId xmlns:a16="http://schemas.microsoft.com/office/drawing/2014/main" id="{6F3018ED-59D2-400E-99CA-39F405878D46}"/>
              </a:ext>
            </a:extLst>
          </p:cNvPr>
          <p:cNvSpPr/>
          <p:nvPr/>
        </p:nvSpPr>
        <p:spPr>
          <a:xfrm>
            <a:off x="4858131" y="3483087"/>
            <a:ext cx="1167072" cy="190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Interpretation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30">
            <a:extLst>
              <a:ext uri="{FF2B5EF4-FFF2-40B4-BE49-F238E27FC236}">
                <a16:creationId xmlns:a16="http://schemas.microsoft.com/office/drawing/2014/main" id="{CE08C9E8-75B5-428D-8182-5E1B56EB1A11}"/>
              </a:ext>
            </a:extLst>
          </p:cNvPr>
          <p:cNvSpPr/>
          <p:nvPr/>
        </p:nvSpPr>
        <p:spPr>
          <a:xfrm>
            <a:off x="6550545" y="3971374"/>
            <a:ext cx="718444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Features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87">
            <a:extLst>
              <a:ext uri="{FF2B5EF4-FFF2-40B4-BE49-F238E27FC236}">
                <a16:creationId xmlns:a16="http://schemas.microsoft.com/office/drawing/2014/main" id="{969F1A78-D434-4273-B023-F5138695FACA}"/>
              </a:ext>
            </a:extLst>
          </p:cNvPr>
          <p:cNvSpPr/>
          <p:nvPr/>
        </p:nvSpPr>
        <p:spPr>
          <a:xfrm>
            <a:off x="8172643" y="2764041"/>
            <a:ext cx="962007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V-</a:t>
            </a: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en-GB" sz="1200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Experience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82">
            <a:extLst>
              <a:ext uri="{FF2B5EF4-FFF2-40B4-BE49-F238E27FC236}">
                <a16:creationId xmlns:a16="http://schemas.microsoft.com/office/drawing/2014/main" id="{6559E38E-33C1-4013-BE3A-2E74831687E7}"/>
              </a:ext>
            </a:extLst>
          </p:cNvPr>
          <p:cNvSpPr/>
          <p:nvPr/>
        </p:nvSpPr>
        <p:spPr>
          <a:xfrm>
            <a:off x="8458220" y="3975134"/>
            <a:ext cx="47132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Dat</a:t>
            </a:r>
            <a:r>
              <a:rPr lang="it-IT" sz="12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</a:t>
            </a:r>
            <a:endParaRPr lang="en-GB" sz="1200" b="0" strike="noStrike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69624935-CEE1-4BA5-8E6D-35B68D68E149}"/>
              </a:ext>
            </a:extLst>
          </p:cNvPr>
          <p:cNvSpPr/>
          <p:nvPr/>
        </p:nvSpPr>
        <p:spPr>
          <a:xfrm>
            <a:off x="9064803" y="3823703"/>
            <a:ext cx="789674" cy="8615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/>
                <a:ea typeface="DejaVu Sans"/>
              </a:rPr>
              <a:t>V-</a:t>
            </a:r>
            <a:r>
              <a:rPr lang="en-GB" sz="1200" spc="-1" dirty="0" err="1">
                <a:latin typeface="Calibri"/>
                <a:ea typeface="DejaVu Sans"/>
              </a:rPr>
              <a:t>Envir</a:t>
            </a:r>
            <a:r>
              <a:rPr lang="en-GB" sz="1200" spc="-1" dirty="0">
                <a:latin typeface="Calibri"/>
                <a:ea typeface="DejaVu Sans"/>
              </a:rPr>
              <a:t>.</a:t>
            </a:r>
          </a:p>
          <a:p>
            <a:pPr algn="ctr"/>
            <a:r>
              <a:rPr lang="en-GB" sz="1200" spc="-1" dirty="0">
                <a:latin typeface="Calibri"/>
                <a:ea typeface="DejaVu Sans"/>
              </a:rPr>
              <a:t>Data Capture</a:t>
            </a:r>
            <a:endParaRPr lang="it-IT" sz="1200" spc="-1" dirty="0">
              <a:latin typeface="Calibri"/>
              <a:ea typeface="DejaVu Sans"/>
            </a:endParaRP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1E9152ED-9753-41AC-807F-9DA207C9810D}"/>
              </a:ext>
            </a:extLst>
          </p:cNvPr>
          <p:cNvSpPr/>
          <p:nvPr/>
        </p:nvSpPr>
        <p:spPr>
          <a:xfrm>
            <a:off x="9036435" y="2570117"/>
            <a:ext cx="789674" cy="8615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V-</a:t>
            </a:r>
            <a:r>
              <a:rPr lang="en-GB" sz="12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Envir</a:t>
            </a:r>
            <a:r>
              <a:rPr lang="en-GB" sz="1200" spc="-1" dirty="0">
                <a:latin typeface="Calibri" panose="020F0502020204030204" pitchFamily="34" charset="0"/>
                <a:cs typeface="Calibri" panose="020F0502020204030204" pitchFamily="34" charset="0"/>
              </a:rPr>
              <a:t>. Delivery</a:t>
            </a:r>
            <a:endParaRPr lang="it-IT" sz="12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B4E7540-1962-4B74-8BD5-807389B41745}"/>
              </a:ext>
            </a:extLst>
          </p:cNvPr>
          <p:cNvCxnSpPr>
            <a:cxnSpLocks/>
          </p:cNvCxnSpPr>
          <p:nvPr/>
        </p:nvCxnSpPr>
        <p:spPr>
          <a:xfrm>
            <a:off x="9838421" y="4254468"/>
            <a:ext cx="657123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15C17E-5DCE-480D-BC97-32E1F0258BA7}"/>
              </a:ext>
            </a:extLst>
          </p:cNvPr>
          <p:cNvCxnSpPr>
            <a:cxnSpLocks/>
          </p:cNvCxnSpPr>
          <p:nvPr/>
        </p:nvCxnSpPr>
        <p:spPr>
          <a:xfrm>
            <a:off x="9828377" y="3000882"/>
            <a:ext cx="657123" cy="0"/>
          </a:xfrm>
          <a:prstGeom prst="straightConnector1">
            <a:avLst/>
          </a:prstGeom>
          <a:noFill/>
          <a:ln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6D84A1B-221C-4DD5-A138-FADAA7E34D4A}"/>
              </a:ext>
            </a:extLst>
          </p:cNvPr>
          <p:cNvSpPr txBox="1"/>
          <p:nvPr/>
        </p:nvSpPr>
        <p:spPr>
          <a:xfrm>
            <a:off x="9782140" y="2764593"/>
            <a:ext cx="789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V-</a:t>
            </a: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Data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0DDE07-FDB0-4F74-87B9-C7ABCFF832DA}"/>
              </a:ext>
            </a:extLst>
          </p:cNvPr>
          <p:cNvSpPr txBox="1"/>
          <p:nvPr/>
        </p:nvSpPr>
        <p:spPr>
          <a:xfrm>
            <a:off x="9782140" y="4013931"/>
            <a:ext cx="789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V-</a:t>
            </a: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Envir</a:t>
            </a: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it-IT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Data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86">
            <a:extLst>
              <a:ext uri="{FF2B5EF4-FFF2-40B4-BE49-F238E27FC236}">
                <a16:creationId xmlns:a16="http://schemas.microsoft.com/office/drawing/2014/main" id="{53776A57-6706-BE49-DEE0-95D517AB75CF}"/>
              </a:ext>
            </a:extLst>
          </p:cNvPr>
          <p:cNvSpPr/>
          <p:nvPr/>
        </p:nvSpPr>
        <p:spPr>
          <a:xfrm>
            <a:off x="6556723" y="2717843"/>
            <a:ext cx="58494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 err="1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Actio</a:t>
            </a:r>
            <a:r>
              <a:rPr lang="it-IT" sz="1200" spc="-1" dirty="0"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n</a:t>
            </a:r>
            <a:endParaRPr lang="en-GB" sz="1200" b="0" strike="noStrike" spc="-1" dirty="0"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3FA571-BADB-BC75-4EDF-48949E9BBFEC}"/>
              </a:ext>
            </a:extLst>
          </p:cNvPr>
          <p:cNvSpPr/>
          <p:nvPr/>
        </p:nvSpPr>
        <p:spPr>
          <a:xfrm>
            <a:off x="2273496" y="4920128"/>
            <a:ext cx="7645007" cy="53724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2400" spc="-1" dirty="0">
                <a:solidFill>
                  <a:schemeClr val="tx1"/>
                </a:solidFill>
                <a:latin typeface="Calibri"/>
              </a:rPr>
              <a:t>Script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2362D-B8A2-BE30-BC4B-2B3DCF68282F}"/>
              </a:ext>
            </a:extLst>
          </p:cNvPr>
          <p:cNvSpPr/>
          <p:nvPr/>
        </p:nvSpPr>
        <p:spPr>
          <a:xfrm>
            <a:off x="2298171" y="5603912"/>
            <a:ext cx="7645007" cy="53724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GB" sz="2400" spc="-1" dirty="0">
                <a:solidFill>
                  <a:schemeClr val="tx1"/>
                </a:solidFill>
                <a:latin typeface="Calibri"/>
              </a:rPr>
              <a:t>Participant Data Management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857B61-8697-299C-83EF-2A8CCEA0E5D4}"/>
              </a:ext>
            </a:extLst>
          </p:cNvPr>
          <p:cNvSpPr/>
          <p:nvPr/>
        </p:nvSpPr>
        <p:spPr>
          <a:xfrm>
            <a:off x="2295123" y="6295808"/>
            <a:ext cx="7645007" cy="5372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fr-FR" sz="2400" spc="-1" dirty="0">
                <a:solidFill>
                  <a:schemeClr val="tx1"/>
                </a:solidFill>
                <a:latin typeface="Calibri"/>
              </a:rPr>
              <a:t>Participant Engagement Engine (Commerce, Social,…)</a:t>
            </a:r>
            <a:endParaRPr lang="en-GB" sz="2400" spc="-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E12C54-CE4F-0869-225B-E398BDF9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184970"/>
            <a:ext cx="10182707" cy="724265"/>
          </a:xfrm>
        </p:spPr>
        <p:txBody>
          <a:bodyPr>
            <a:normAutofit/>
          </a:bodyPr>
          <a:lstStyle/>
          <a:p>
            <a:r>
              <a:rPr lang="it-IT" dirty="0"/>
              <a:t>A Real-Virtual Interaction Model</a:t>
            </a:r>
            <a:endParaRPr lang="en-1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CC85A-FCCB-8088-14E5-B2CC41E73612}"/>
              </a:ext>
            </a:extLst>
          </p:cNvPr>
          <p:cNvSpPr txBox="1"/>
          <p:nvPr/>
        </p:nvSpPr>
        <p:spPr>
          <a:xfrm>
            <a:off x="7802178" y="1112505"/>
            <a:ext cx="2693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R-</a:t>
            </a:r>
            <a:r>
              <a:rPr lang="en-US" sz="1400" dirty="0" err="1"/>
              <a:t>Envir</a:t>
            </a:r>
            <a:r>
              <a:rPr lang="en-US" sz="1400" dirty="0"/>
              <a:t>. = Real Environment</a:t>
            </a:r>
          </a:p>
          <a:p>
            <a:r>
              <a:rPr lang="en-US" sz="1400" dirty="0"/>
              <a:t>V-</a:t>
            </a:r>
            <a:r>
              <a:rPr lang="en-US" sz="1400" dirty="0" err="1"/>
              <a:t>Envir</a:t>
            </a:r>
            <a:r>
              <a:rPr lang="en-US" sz="1400" dirty="0"/>
              <a:t>. = Virtual Environment</a:t>
            </a:r>
          </a:p>
        </p:txBody>
      </p:sp>
    </p:spTree>
    <p:extLst>
      <p:ext uri="{BB962C8B-B14F-4D97-AF65-F5344CB8AC3E}">
        <p14:creationId xmlns:p14="http://schemas.microsoft.com/office/powerpoint/2010/main" val="22450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AF261-5EDF-9C48-C678-55AC7ECE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1EB4FE-6219-C01D-71B2-22EE04FF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673" y="66893"/>
            <a:ext cx="3793938" cy="577685"/>
          </a:xfrm>
        </p:spPr>
        <p:txBody>
          <a:bodyPr>
            <a:noAutofit/>
          </a:bodyPr>
          <a:lstStyle/>
          <a:p>
            <a:r>
              <a:rPr lang="en-US" sz="2800" dirty="0"/>
              <a:t>Reference Model</a:t>
            </a:r>
            <a:endParaRPr lang="en-150" sz="2800" dirty="0"/>
          </a:p>
        </p:txBody>
      </p:sp>
      <p:pic>
        <p:nvPicPr>
          <p:cNvPr id="186" name="Picture 185" descr="A screenshot of a computer&#10;&#10;Description automatically generated">
            <a:extLst>
              <a:ext uri="{FF2B5EF4-FFF2-40B4-BE49-F238E27FC236}">
                <a16:creationId xmlns:a16="http://schemas.microsoft.com/office/drawing/2014/main" id="{B67B0619-239B-766E-0FE7-03B86842B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8" t="19240" r="4801" b="14717"/>
          <a:stretch/>
        </p:blipFill>
        <p:spPr>
          <a:xfrm>
            <a:off x="940526" y="527011"/>
            <a:ext cx="10885714" cy="621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9ED4-EAE2-C02A-DABE-0A031E9D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the use of AI	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D164-CDE2-306C-0B65-8208FCA4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7" y="1905000"/>
            <a:ext cx="10469560" cy="4505739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of complex lighting, video, audio FX cues that must adapt to the pace of live performers reducing staff requirements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Reduced staff allows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large, complex shows to play in smaller venues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Facilitates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audience interactivity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 both the Real and Virtual Environment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direct connection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between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performers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by allowing performers to easily orchestrate many complex experiential elements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Performers can incorporate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massive data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opted-in participants into the performance, enhancing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participant engagement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and making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each show unique</a:t>
            </a:r>
          </a:p>
          <a:p>
            <a:endParaRPr lang="en-150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1F5E-E775-39D0-BB29-EA78A93D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17-Jan-25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9348D-9B82-18D3-B4BB-F498AD62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62487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D12AFF75-761C-403E-8A71-C50DEEA6EAB4}" vid="{35729C94-0158-4A84-8A1F-B758285A704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MPAI</Template>
  <TotalTime>5538</TotalTime>
  <Words>1068</Words>
  <Application>Microsoft Macintosh PowerPoint</Application>
  <PresentationFormat>Widescreen</PresentationFormat>
  <Paragraphs>227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Century Gothic</vt:lpstr>
      <vt:lpstr>Calibri</vt:lpstr>
      <vt:lpstr>Wingdings 3</vt:lpstr>
      <vt:lpstr>Arial</vt:lpstr>
      <vt:lpstr>Times New Roman</vt:lpstr>
      <vt:lpstr>Filo</vt:lpstr>
      <vt:lpstr>AI-Powered XR Venues (MPAI-XRV)</vt:lpstr>
      <vt:lpstr>What is an XR Venue?</vt:lpstr>
      <vt:lpstr>XR Venue Example</vt:lpstr>
      <vt:lpstr>XR Venues (MPAI-XRV)</vt:lpstr>
      <vt:lpstr>Live Theatrical Performance Use Case (LTP)</vt:lpstr>
      <vt:lpstr>XR Venue System</vt:lpstr>
      <vt:lpstr>A Real-Virtual Interaction Model</vt:lpstr>
      <vt:lpstr>Reference Model</vt:lpstr>
      <vt:lpstr>Benefits of the use of AI </vt:lpstr>
      <vt:lpstr>Typical set up/1 </vt:lpstr>
      <vt:lpstr>Typical set up/2</vt:lpstr>
      <vt:lpstr>Typical set up/3</vt:lpstr>
      <vt:lpstr>Plans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AI-powered XR Venues</dc:title>
  <dc:creator>Leonardo Chiariglione</dc:creator>
  <cp:lastModifiedBy>Ed Lantz</cp:lastModifiedBy>
  <cp:revision>18</cp:revision>
  <dcterms:created xsi:type="dcterms:W3CDTF">2023-03-26T10:16:58Z</dcterms:created>
  <dcterms:modified xsi:type="dcterms:W3CDTF">2025-01-18T06:51:48Z</dcterms:modified>
</cp:coreProperties>
</file>