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1046" r:id="rId2"/>
    <p:sldId id="3124" r:id="rId3"/>
    <p:sldId id="3122" r:id="rId4"/>
    <p:sldId id="3780" r:id="rId5"/>
    <p:sldId id="2626" r:id="rId6"/>
    <p:sldId id="3096" r:id="rId7"/>
    <p:sldId id="3098" r:id="rId8"/>
    <p:sldId id="3099" r:id="rId9"/>
    <p:sldId id="2710" r:id="rId10"/>
    <p:sldId id="2707" r:id="rId11"/>
    <p:sldId id="3100" r:id="rId12"/>
    <p:sldId id="3101" r:id="rId13"/>
    <p:sldId id="3123" r:id="rId14"/>
    <p:sldId id="3103" r:id="rId15"/>
    <p:sldId id="3104" r:id="rId16"/>
    <p:sldId id="3105" r:id="rId17"/>
    <p:sldId id="3106" r:id="rId18"/>
    <p:sldId id="3107" r:id="rId19"/>
    <p:sldId id="3108" r:id="rId20"/>
    <p:sldId id="3111" r:id="rId21"/>
    <p:sldId id="3110" r:id="rId22"/>
    <p:sldId id="3112" r:id="rId23"/>
    <p:sldId id="3113" r:id="rId24"/>
    <p:sldId id="3114" r:id="rId25"/>
    <p:sldId id="3117" r:id="rId26"/>
    <p:sldId id="3118" r:id="rId27"/>
    <p:sldId id="3120" r:id="rId28"/>
    <p:sldId id="3119" r:id="rId29"/>
    <p:sldId id="3121" r:id="rId30"/>
    <p:sldId id="26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buNone/>
            </a:pPr>
            <a:fld id="{007D4B6F-2FEE-4989-9260-53DCE246BDB3}" type="slidenum">
              <a:rPr lang="it-IT" sz="1400" b="0" strike="noStrike" spc="-1" smtClean="0">
                <a:latin typeface="Times New Roman"/>
              </a:rPr>
              <a:t>5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6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6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6864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1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12-Sep-25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mmc/v2-3/data-types/speech-object/" TargetMode="External"/><Relationship Id="rId2" Type="http://schemas.openxmlformats.org/officeDocument/2006/relationships/hyperlink" Target="https://mpai.community/standards/mpai-osd/v1-4/data-types/visual-obje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perts.mpai.community/software/mpai-osd/osd_av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osd/v1-4/data-types/audio-scene-descriptors/" TargetMode="External"/><Relationship Id="rId2" Type="http://schemas.openxmlformats.org/officeDocument/2006/relationships/hyperlink" Target="https://mpai.community/standards/mpai-osd/v1-4/data-types/speech-scene-descripto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pai.community/standards/mpai-osd/v1-4/data-types/audio-visual-scene-descriptors/" TargetMode="External"/><Relationship Id="rId4" Type="http://schemas.openxmlformats.org/officeDocument/2006/relationships/hyperlink" Target="https://mpai.community/standards/mpai-osd/v1-4/data-types/visual-scene-descriptor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osd/v1-4/data-types/lidar-object/" TargetMode="External"/><Relationship Id="rId13" Type="http://schemas.openxmlformats.org/officeDocument/2006/relationships/hyperlink" Target="https://schemas.mpai.community/OSD/V1.4/data/RADARObject.json" TargetMode="External"/><Relationship Id="rId18" Type="http://schemas.openxmlformats.org/officeDocument/2006/relationships/hyperlink" Target="https://mpai.community/standards/mpai-osd/v1-4/data-types/ultrasound-object/" TargetMode="External"/><Relationship Id="rId3" Type="http://schemas.openxmlformats.org/officeDocument/2006/relationships/hyperlink" Target="https://schemas.mpai.community/OSD/V1.4/data/3DModelObject.json" TargetMode="External"/><Relationship Id="rId7" Type="http://schemas.openxmlformats.org/officeDocument/2006/relationships/hyperlink" Target="https://schemas.mpai.community/OSD/V1.4/data/AudioVisualObject.json" TargetMode="External"/><Relationship Id="rId12" Type="http://schemas.openxmlformats.org/officeDocument/2006/relationships/hyperlink" Target="https://mpai.community/standards/mpai-osd/v1-4/data-types/radar-object/" TargetMode="External"/><Relationship Id="rId17" Type="http://schemas.openxmlformats.org/officeDocument/2006/relationships/hyperlink" Target="https://schemas.mpai.community/OSD/V1.4/data/TextObject.json" TargetMode="External"/><Relationship Id="rId2" Type="http://schemas.openxmlformats.org/officeDocument/2006/relationships/hyperlink" Target="https://mpai.community/standards/mpai-osd/v1-4/data-types/3d-model-object/" TargetMode="External"/><Relationship Id="rId16" Type="http://schemas.openxmlformats.org/officeDocument/2006/relationships/hyperlink" Target="https://mpai.community/standards/mpai-osd/v1-4/data-types/text-ob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4/data-types/audio-visual-object/" TargetMode="External"/><Relationship Id="rId11" Type="http://schemas.openxmlformats.org/officeDocument/2006/relationships/hyperlink" Target="https://schemas.mpai.community/OSD/V1.4/data/OfflineMapObject.json" TargetMode="External"/><Relationship Id="rId5" Type="http://schemas.openxmlformats.org/officeDocument/2006/relationships/hyperlink" Target="https://schemas.mpai.community/OSD/V1.4/data/AudioObject.json" TargetMode="External"/><Relationship Id="rId15" Type="http://schemas.openxmlformats.org/officeDocument/2006/relationships/hyperlink" Target="https://schemas.mpai.community/OSD/V1.4/data/SpeechObject.json" TargetMode="External"/><Relationship Id="rId10" Type="http://schemas.openxmlformats.org/officeDocument/2006/relationships/hyperlink" Target="https://mpai.community/standards/mpai-osd/v1-4/data-types/offline-map-object/" TargetMode="External"/><Relationship Id="rId19" Type="http://schemas.openxmlformats.org/officeDocument/2006/relationships/hyperlink" Target="https://schemas.mpai.community/OSD/V1.4/data/UltrasoundObject.json" TargetMode="External"/><Relationship Id="rId4" Type="http://schemas.openxmlformats.org/officeDocument/2006/relationships/hyperlink" Target="https://mpai.community/standards/mpai-osd/v1-4/data-types/audio-object/" TargetMode="External"/><Relationship Id="rId9" Type="http://schemas.openxmlformats.org/officeDocument/2006/relationships/hyperlink" Target="https://schemas.mpai.community/OSD/V1.4/data/LiDARObject.json" TargetMode="External"/><Relationship Id="rId14" Type="http://schemas.openxmlformats.org/officeDocument/2006/relationships/hyperlink" Target="https://mpai.community/standards/mpai-osd/v1-4/data-types/speech-objec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OSD/V1.4/data/Position.json" TargetMode="External"/><Relationship Id="rId18" Type="http://schemas.openxmlformats.org/officeDocument/2006/relationships/hyperlink" Target="https://mpai.community/standards/mpai-osd/v1-4/data-types/device-scene-geometry/" TargetMode="External"/><Relationship Id="rId26" Type="http://schemas.openxmlformats.org/officeDocument/2006/relationships/hyperlink" Target="https://mpai.community/standards/mpai-osd/v1-4/data-types/light-source/" TargetMode="External"/><Relationship Id="rId39" Type="http://schemas.openxmlformats.org/officeDocument/2006/relationships/hyperlink" Target="https://schemas.mpai.community/OSD/V1.4/data/Location.json" TargetMode="External"/><Relationship Id="rId21" Type="http://schemas.openxmlformats.org/officeDocument/2006/relationships/hyperlink" Target="https://schemas.mpai.community/OSD/V1.4/data/Selector.json" TargetMode="External"/><Relationship Id="rId34" Type="http://schemas.openxmlformats.org/officeDocument/2006/relationships/hyperlink" Target="https://mpai.community/standards/mpai-osd/v1-4/data-types/orientation/" TargetMode="External"/><Relationship Id="rId7" Type="http://schemas.openxmlformats.org/officeDocument/2006/relationships/hyperlink" Target="https://schemas.mpai.community/OSD/V1.4/data/AudioSource.json" TargetMode="External"/><Relationship Id="rId2" Type="http://schemas.openxmlformats.org/officeDocument/2006/relationships/hyperlink" Target="https://mpai.community/standards/mpai-osd/v1-4/data-types/annotation/" TargetMode="External"/><Relationship Id="rId16" Type="http://schemas.openxmlformats.org/officeDocument/2006/relationships/hyperlink" Target="https://mpai.community/standards/mpai-osd/v1-4/data-types/right-parallelepiped/" TargetMode="External"/><Relationship Id="rId20" Type="http://schemas.openxmlformats.org/officeDocument/2006/relationships/hyperlink" Target="https://mpai.community/standards/mpai-osd/v1-4/data-types/selector/" TargetMode="External"/><Relationship Id="rId29" Type="http://schemas.openxmlformats.org/officeDocument/2006/relationships/hyperlink" Target="https://schemas.mpai.community/OSD/V1.4/data/SpaceTime.json" TargetMode="External"/><Relationship Id="rId41" Type="http://schemas.openxmlformats.org/officeDocument/2006/relationships/hyperlink" Target="https://schemas.mpai.community/OSD/V1.4/data/Trajectory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4/data-types/audio-source/" TargetMode="External"/><Relationship Id="rId11" Type="http://schemas.openxmlformats.org/officeDocument/2006/relationships/hyperlink" Target="https://schemas.mpai.community/OSD/V1.4/data/BoundingBox.json" TargetMode="External"/><Relationship Id="rId24" Type="http://schemas.openxmlformats.org/officeDocument/2006/relationships/hyperlink" Target="https://mpai.community/standards/mpai-osd/v1-4/data-types/simple-location/" TargetMode="External"/><Relationship Id="rId32" Type="http://schemas.openxmlformats.org/officeDocument/2006/relationships/hyperlink" Target="https://mpai.community/standards/mpai-osd/v1-4/data-types/spatial-attitude/" TargetMode="External"/><Relationship Id="rId37" Type="http://schemas.openxmlformats.org/officeDocument/2006/relationships/hyperlink" Target="https://schemas.mpai.community/OSD/V1.4/data/TextureMap.json" TargetMode="External"/><Relationship Id="rId40" Type="http://schemas.openxmlformats.org/officeDocument/2006/relationships/hyperlink" Target="https://mpai.community/standards/mpai-osd/v1-4/data-types/trajectory/" TargetMode="External"/><Relationship Id="rId5" Type="http://schemas.openxmlformats.org/officeDocument/2006/relationships/hyperlink" Target="https://schemas.mpai.community/OSD/V1.4/data/PerceptibleEntity.json" TargetMode="External"/><Relationship Id="rId15" Type="http://schemas.openxmlformats.org/officeDocument/2006/relationships/hyperlink" Target="https://schemas.mpai.community/OSD/V1.4/data/Coordinates.json" TargetMode="External"/><Relationship Id="rId23" Type="http://schemas.openxmlformats.org/officeDocument/2006/relationships/hyperlink" Target="https://schemas.mpai.community/OSD/V1.4/data/InstanceIdentifier.json" TargetMode="External"/><Relationship Id="rId28" Type="http://schemas.openxmlformats.org/officeDocument/2006/relationships/hyperlink" Target="https://mpai.community/standards/mpai-osd/v1-4/data-types/spacetime/" TargetMode="External"/><Relationship Id="rId36" Type="http://schemas.openxmlformats.org/officeDocument/2006/relationships/hyperlink" Target="https://mpai.community/standards/mpai-osd/v1-4/data-types/texture-map/" TargetMode="External"/><Relationship Id="rId10" Type="http://schemas.openxmlformats.org/officeDocument/2006/relationships/hyperlink" Target="https://mpai.community/standards/mpai-osd/v1-4/data-types/bounding-box/" TargetMode="External"/><Relationship Id="rId19" Type="http://schemas.openxmlformats.org/officeDocument/2006/relationships/hyperlink" Target="https://schemas.mpai.community/OSD/V1.4/data/DeviceSceneGeometry.json" TargetMode="External"/><Relationship Id="rId31" Type="http://schemas.openxmlformats.org/officeDocument/2006/relationships/hyperlink" Target="https://schemas.mpai.community/OSD/V1.4/data/ObjectAudioCharacteristics.json" TargetMode="External"/><Relationship Id="rId4" Type="http://schemas.openxmlformats.org/officeDocument/2006/relationships/hyperlink" Target="https://mpai.community/standards/mpai-osd/v1-4/data-types/perceptible-entity/" TargetMode="External"/><Relationship Id="rId9" Type="http://schemas.openxmlformats.org/officeDocument/2006/relationships/hyperlink" Target="https://schemas.mpai.community/OSD/V1.4/data/PointOfView.json" TargetMode="External"/><Relationship Id="rId14" Type="http://schemas.openxmlformats.org/officeDocument/2006/relationships/hyperlink" Target="https://mpai.community/standards/mpai-osd/v1-4/data-types/coordinates/" TargetMode="External"/><Relationship Id="rId22" Type="http://schemas.openxmlformats.org/officeDocument/2006/relationships/hyperlink" Target="https://mpai.community/standards/mpai-osd/v1-4/data-types/instance-identifier/" TargetMode="External"/><Relationship Id="rId27" Type="http://schemas.openxmlformats.org/officeDocument/2006/relationships/hyperlink" Target="https://schemas.mpai.community/OSD/V1.4/data/LightSource.json" TargetMode="External"/><Relationship Id="rId30" Type="http://schemas.openxmlformats.org/officeDocument/2006/relationships/hyperlink" Target="https://mpai.community/standards/mpai-osd/v1-4/data-types/object-audio-characteristics/" TargetMode="External"/><Relationship Id="rId35" Type="http://schemas.openxmlformats.org/officeDocument/2006/relationships/hyperlink" Target="https://schemas.mpai.community/OSD/V1.4/data/Orientation.json" TargetMode="External"/><Relationship Id="rId8" Type="http://schemas.openxmlformats.org/officeDocument/2006/relationships/hyperlink" Target="https://mpai.community/standards/mpai-osd/v1-4/data-types/point-of-view/" TargetMode="External"/><Relationship Id="rId3" Type="http://schemas.openxmlformats.org/officeDocument/2006/relationships/hyperlink" Target="https://schemas.mpai.community/OSD/V1.4/data/Annotation.json" TargetMode="External"/><Relationship Id="rId12" Type="http://schemas.openxmlformats.org/officeDocument/2006/relationships/hyperlink" Target="https://mpai.community/standards/mpai-osd/v1-4/data-types/position/" TargetMode="External"/><Relationship Id="rId17" Type="http://schemas.openxmlformats.org/officeDocument/2006/relationships/hyperlink" Target="https://schemas.mpai.community/OSD/V1.4/data/RightParallelepiped.json" TargetMode="External"/><Relationship Id="rId25" Type="http://schemas.openxmlformats.org/officeDocument/2006/relationships/hyperlink" Target="https://schemas.mpai.community/OSD/V1.4/data/BasicLocationObject.json" TargetMode="External"/><Relationship Id="rId33" Type="http://schemas.openxmlformats.org/officeDocument/2006/relationships/hyperlink" Target="https://schemas.mpai.community/OSD/V1.4/data/SpatialAttitude.json" TargetMode="External"/><Relationship Id="rId38" Type="http://schemas.openxmlformats.org/officeDocument/2006/relationships/hyperlink" Target="https://mpai.community/standards/mpai-osd/v1-4/data-types/path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standards/mpai-os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hyperlink" Target="https://mpai.community/standards/mpai-osd/v1-4/ai-modules/basic-lidar-scene-description/" TargetMode="External"/><Relationship Id="rId21" Type="http://schemas.openxmlformats.org/officeDocument/2006/relationships/hyperlink" Target="https://schemas.mpai.community/OSD/V1.4/AIMs/BasicAudioVisualBasicSceneDescription.json" TargetMode="External"/><Relationship Id="rId42" Type="http://schemas.openxmlformats.org/officeDocument/2006/relationships/hyperlink" Target="https://mpai.community/standards/mpai-osd/v1-4/ai-modules/radar-event-description/" TargetMode="External"/><Relationship Id="rId47" Type="http://schemas.openxmlformats.org/officeDocument/2006/relationships/hyperlink" Target="https://schemas.mpai.community/OSD/V1.4/data/SpeechSceneDescriptors.json" TargetMode="External"/><Relationship Id="rId63" Type="http://schemas.openxmlformats.org/officeDocument/2006/relationships/hyperlink" Target="https://schemas.mpai.community/OSD/V1.4/AIMs/AudioVisualAlignment.json" TargetMode="External"/><Relationship Id="rId68" Type="http://schemas.openxmlformats.org/officeDocument/2006/relationships/hyperlink" Target="https://mpai.community/standards/mpai-osd/v1-4/ai-modules/direct-visual-identification/" TargetMode="External"/><Relationship Id="rId16" Type="http://schemas.openxmlformats.org/officeDocument/2006/relationships/hyperlink" Target="https://mpai.community/standards/mpai-osd/v1-4/ai-modules/audio-scene-description/" TargetMode="External"/><Relationship Id="rId11" Type="http://schemas.openxmlformats.org/officeDocument/2006/relationships/hyperlink" Target="https://schemas.mpai.community/OSD/V1.4/data/3DModelSceneDescriptors.json" TargetMode="External"/><Relationship Id="rId32" Type="http://schemas.openxmlformats.org/officeDocument/2006/relationships/hyperlink" Target="https://mpai.community/standards/mpai-osd/v1-4/ai-modules/basic-offline-map-scene-description/" TargetMode="External"/><Relationship Id="rId37" Type="http://schemas.openxmlformats.org/officeDocument/2006/relationships/hyperlink" Target="https://schemas.mpai.community/OSD/V1.4/AIMs/OfflineMapEventDescription.json" TargetMode="External"/><Relationship Id="rId53" Type="http://schemas.openxmlformats.org/officeDocument/2006/relationships/hyperlink" Target="https://schemas.mpai.community/OSD/V1.4/data/UltrasoundSceneDescriptors.json" TargetMode="External"/><Relationship Id="rId58" Type="http://schemas.openxmlformats.org/officeDocument/2006/relationships/hyperlink" Target="https://mpai.community/standards/mpai-osd/v1-4/ai-modules/visual-scene-description/" TargetMode="External"/><Relationship Id="rId74" Type="http://schemas.openxmlformats.org/officeDocument/2006/relationships/hyperlink" Target="https://mpai.community/standards/mpai-osd/v1-4/ai-modules/visual-direction-identification/" TargetMode="External"/><Relationship Id="rId79" Type="http://schemas.openxmlformats.org/officeDocument/2006/relationships/hyperlink" Target="https://schemas.mpai.community/OSD/V1.4/AIMs/VisualObjectExtraction.json" TargetMode="External"/><Relationship Id="rId5" Type="http://schemas.openxmlformats.org/officeDocument/2006/relationships/hyperlink" Target="https://schemas.mpai.community/OSD/V1.4/AIMs/SceneDescription.json" TargetMode="External"/><Relationship Id="rId61" Type="http://schemas.openxmlformats.org/officeDocument/2006/relationships/hyperlink" Target="https://schemas.mpai.community/OSD/V1.4/AIMs/VisualEventDescription.json" TargetMode="External"/><Relationship Id="rId82" Type="http://schemas.openxmlformats.org/officeDocument/2006/relationships/hyperlink" Target="https://mpai.community/standards/mpai-osd/v1-4/ai-modules/visual-object-identification-by-body/" TargetMode="External"/><Relationship Id="rId19" Type="http://schemas.openxmlformats.org/officeDocument/2006/relationships/hyperlink" Target="https://schemas.mpai.community/OSD/V1.4/AIMs/AudioEventDescription.json" TargetMode="External"/><Relationship Id="rId14" Type="http://schemas.openxmlformats.org/officeDocument/2006/relationships/hyperlink" Target="https://mpai.community/standards/mpai-osd/v1-4/ai-modules/basic-audio-scene-description/" TargetMode="External"/><Relationship Id="rId22" Type="http://schemas.openxmlformats.org/officeDocument/2006/relationships/hyperlink" Target="https://mpai.community/standards/mpai-osd/v1-4/ai-modules/audio-visual-scene-description/" TargetMode="External"/><Relationship Id="rId27" Type="http://schemas.openxmlformats.org/officeDocument/2006/relationships/hyperlink" Target="https://schemas.mpai.community/OSD/V1.4/AIMs/BasicLiDARSceneDescription.json" TargetMode="External"/><Relationship Id="rId30" Type="http://schemas.openxmlformats.org/officeDocument/2006/relationships/hyperlink" Target="https://mpai.community/standards/mpai-osd/v1-4/ai-modules/lidar-event-description/" TargetMode="External"/><Relationship Id="rId35" Type="http://schemas.openxmlformats.org/officeDocument/2006/relationships/hyperlink" Target="https://schemas.mpai.community/OSD/V1.4/20/data/OfflineMapSceneDescriptors.json" TargetMode="External"/><Relationship Id="rId43" Type="http://schemas.openxmlformats.org/officeDocument/2006/relationships/hyperlink" Target="https://schemas.mpai.community/OSD/V1.4/AIMs/RADAREventDescription.json" TargetMode="External"/><Relationship Id="rId48" Type="http://schemas.openxmlformats.org/officeDocument/2006/relationships/hyperlink" Target="https://mpai.community/standards/mpai-osd/v1-4/ai-modules/speech-event-description/" TargetMode="External"/><Relationship Id="rId56" Type="http://schemas.openxmlformats.org/officeDocument/2006/relationships/hyperlink" Target="https://mpai.community/standards/mpai-osd/v1-4/ai-modules/basic-visual-scene-description/" TargetMode="External"/><Relationship Id="rId64" Type="http://schemas.openxmlformats.org/officeDocument/2006/relationships/hyperlink" Target="https://mpai.community/standards/mpai-osd/v1-4/ai-modules/audio-visual-scene-demultiplexing/" TargetMode="External"/><Relationship Id="rId69" Type="http://schemas.openxmlformats.org/officeDocument/2006/relationships/hyperlink" Target="https://schemas.mpai.community/OSD/V1.4/AIMs/DirectVisualIdentification.json" TargetMode="External"/><Relationship Id="rId77" Type="http://schemas.openxmlformats.org/officeDocument/2006/relationships/hyperlink" Target="https://schemas.mpai.community/OSD/V1.4/AIMs/VisualInstanceIdentification.json" TargetMode="External"/><Relationship Id="rId8" Type="http://schemas.openxmlformats.org/officeDocument/2006/relationships/hyperlink" Target="https://mpai.community/standards/mpai-osd/v1-4/ai-modules/basic-3d-model-scene-description/" TargetMode="External"/><Relationship Id="rId51" Type="http://schemas.openxmlformats.org/officeDocument/2006/relationships/hyperlink" Target="https://schemas.mpai.community/OSD/V1.4/AIMs/BasicUltrasoundcSceneDescription.json" TargetMode="External"/><Relationship Id="rId72" Type="http://schemas.openxmlformats.org/officeDocument/2006/relationships/hyperlink" Target="https://mpai.community/standards/mpai-osd/v1-4/ai-modules/visual-change-detection/" TargetMode="External"/><Relationship Id="rId80" Type="http://schemas.openxmlformats.org/officeDocument/2006/relationships/hyperlink" Target="https://mpai.community/standards/mpai-osd/v1-4/ai-modules/visual-object-identification/" TargetMode="External"/><Relationship Id="rId3" Type="http://schemas.openxmlformats.org/officeDocument/2006/relationships/hyperlink" Target="https://schemas.mpai.community/OSD/V1.4/AIMs/BasicSceneDescription.json" TargetMode="External"/><Relationship Id="rId12" Type="http://schemas.openxmlformats.org/officeDocument/2006/relationships/hyperlink" Target="https://mpai.community/standards/mpai-osd/v1-4/ai-modules/3d-model-event-description/" TargetMode="External"/><Relationship Id="rId17" Type="http://schemas.openxmlformats.org/officeDocument/2006/relationships/hyperlink" Target="https://schemas.mpai.community/OSD/V1.4/data/AudioSceneDescriptors.json" TargetMode="External"/><Relationship Id="rId25" Type="http://schemas.openxmlformats.org/officeDocument/2006/relationships/hyperlink" Target="https://schemas.mpai.community/OSD/V1.4/AIMs/AudioVisualEventDescription.json" TargetMode="External"/><Relationship Id="rId33" Type="http://schemas.openxmlformats.org/officeDocument/2006/relationships/hyperlink" Target="https://schemas.mpai.community/OSD/V1.3/AIMs/BasicOfflineMapSceneDescription.json" TargetMode="External"/><Relationship Id="rId38" Type="http://schemas.openxmlformats.org/officeDocument/2006/relationships/hyperlink" Target="https://mpai.community/standards/mpai-osd/v1-4/ai-modules/basic-radar-scene-description/" TargetMode="External"/><Relationship Id="rId46" Type="http://schemas.openxmlformats.org/officeDocument/2006/relationships/hyperlink" Target="https://mpai.community/standards/mpai-osd/v1-4/ai-modules/speech-scene-description/" TargetMode="External"/><Relationship Id="rId59" Type="http://schemas.openxmlformats.org/officeDocument/2006/relationships/hyperlink" Target="https://schemas.mpai.community/OSD/V1.4/data/VisualSceneDescriptors.json" TargetMode="External"/><Relationship Id="rId67" Type="http://schemas.openxmlformats.org/officeDocument/2006/relationships/hyperlink" Target="https://schemas.mpai.community/OSD/V1.4/AIMs/AudioVisualSceneMultiplexing.json" TargetMode="External"/><Relationship Id="rId20" Type="http://schemas.openxmlformats.org/officeDocument/2006/relationships/hyperlink" Target="https://mpai.community/standards/mpai-osd/v1-4/ai-modules/basic-audio-visual-scene-description/" TargetMode="External"/><Relationship Id="rId41" Type="http://schemas.openxmlformats.org/officeDocument/2006/relationships/hyperlink" Target="https://schemas.mpai.community/OSD/V1.4/data/RADARSceneDescriptors.json" TargetMode="External"/><Relationship Id="rId54" Type="http://schemas.openxmlformats.org/officeDocument/2006/relationships/hyperlink" Target="https://mpai.community/standards/mpai-osd/v1-4/ai-modules/ultrasound-event-description" TargetMode="External"/><Relationship Id="rId62" Type="http://schemas.openxmlformats.org/officeDocument/2006/relationships/hyperlink" Target="https://mpai.community/standards/mpai-osd/v1-4/ai-modules/audio-visual-alignment/" TargetMode="External"/><Relationship Id="rId70" Type="http://schemas.openxmlformats.org/officeDocument/2006/relationships/hyperlink" Target="https://mpai.community/standards/mpai-osd/v1-4/ai-modules/television-splitting/" TargetMode="External"/><Relationship Id="rId75" Type="http://schemas.openxmlformats.org/officeDocument/2006/relationships/hyperlink" Target="https://schemas.mpai.community/OSD/V1.4/AIMs/VisualDirectionIdentification.json" TargetMode="External"/><Relationship Id="rId83" Type="http://schemas.openxmlformats.org/officeDocument/2006/relationships/hyperlink" Target="https://schemas.mpai.community/OSD/V1.4/AIMs/VisualObjectIdentificationByBody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4/ai-modules/event-description/" TargetMode="External"/><Relationship Id="rId15" Type="http://schemas.openxmlformats.org/officeDocument/2006/relationships/hyperlink" Target="https://schemas.mpai.community/OSD/V1.4/AIMs/BasicAudioSceneDescription.json" TargetMode="External"/><Relationship Id="rId23" Type="http://schemas.openxmlformats.org/officeDocument/2006/relationships/hyperlink" Target="https://schemas.mpai.community/OSD/V1.4/data/AudioVisualSceneDescriptors.json" TargetMode="External"/><Relationship Id="rId28" Type="http://schemas.openxmlformats.org/officeDocument/2006/relationships/hyperlink" Target="https://mpai.community/standards/mpai-osd/v1-4/ai-modules/lidar-scene-description/" TargetMode="External"/><Relationship Id="rId36" Type="http://schemas.openxmlformats.org/officeDocument/2006/relationships/hyperlink" Target="https://mpai.community/standards/mpai-osd/v1-4/ai-modules/offline-map-event-description/" TargetMode="External"/><Relationship Id="rId49" Type="http://schemas.openxmlformats.org/officeDocument/2006/relationships/hyperlink" Target="https://schemas.mpai.community/OSD/V1.3/AIMs/OSD/V1.4/SpeechEventDescription.json" TargetMode="External"/><Relationship Id="rId57" Type="http://schemas.openxmlformats.org/officeDocument/2006/relationships/hyperlink" Target="https://schemas.mpai.community/OSD/V1.4/AIMs/BasicVisualSceneDescription.json" TargetMode="External"/><Relationship Id="rId10" Type="http://schemas.openxmlformats.org/officeDocument/2006/relationships/hyperlink" Target="https://mpai.community/standards/mpai-osd/v1-4/ai-modules/3d-model-scene-description/" TargetMode="External"/><Relationship Id="rId31" Type="http://schemas.openxmlformats.org/officeDocument/2006/relationships/hyperlink" Target="https://schemas.mpai.community/OSD/V1.4/AIMs/LiDAREventDescription.json" TargetMode="External"/><Relationship Id="rId44" Type="http://schemas.openxmlformats.org/officeDocument/2006/relationships/hyperlink" Target="https://mpai.community/standards/mpai-osd/v1-4/ai-modules/basic-speech-scene-description/" TargetMode="External"/><Relationship Id="rId52" Type="http://schemas.openxmlformats.org/officeDocument/2006/relationships/hyperlink" Target="https://mpai.community/standards/mpai-osd/v1-4/ai-modules/ultrasound-scene-description/" TargetMode="External"/><Relationship Id="rId60" Type="http://schemas.openxmlformats.org/officeDocument/2006/relationships/hyperlink" Target="https://mpai.community/standards/mpai-osd/v1-4/ai-modules/visual-event-description/" TargetMode="External"/><Relationship Id="rId65" Type="http://schemas.openxmlformats.org/officeDocument/2006/relationships/hyperlink" Target="https://schemas.mpai.community/OSD/V1.4/AIMs/AudioVisualSceneDemultiplexing.json" TargetMode="External"/><Relationship Id="rId73" Type="http://schemas.openxmlformats.org/officeDocument/2006/relationships/hyperlink" Target="https://schemas.mpai.community/OSD/V1.4/AIMs/Visual.ChangeDetection.json" TargetMode="External"/><Relationship Id="rId78" Type="http://schemas.openxmlformats.org/officeDocument/2006/relationships/hyperlink" Target="https://mpai.community/standards/mpai-osd/v1-4/ai-modules/visual-object-extraction/" TargetMode="External"/><Relationship Id="rId81" Type="http://schemas.openxmlformats.org/officeDocument/2006/relationships/hyperlink" Target="https://schemas.mpai.community/OSD/V1.4/AIMs/VisualObjectIdentification.json" TargetMode="External"/><Relationship Id="rId4" Type="http://schemas.openxmlformats.org/officeDocument/2006/relationships/hyperlink" Target="https://mpai.community/standards/mpai-osd/v1-4/ai-modules/scene-description/" TargetMode="External"/><Relationship Id="rId9" Type="http://schemas.openxmlformats.org/officeDocument/2006/relationships/hyperlink" Target="https://schemas.mpai.community/OSD/V1.4/AIMs/Basic3DModelSceneDescription.json" TargetMode="External"/><Relationship Id="rId13" Type="http://schemas.openxmlformats.org/officeDocument/2006/relationships/hyperlink" Target="https://schemas.mpai.community/OSD/V1.4/AIMs/3DModelEventDescription.json" TargetMode="External"/><Relationship Id="rId18" Type="http://schemas.openxmlformats.org/officeDocument/2006/relationships/hyperlink" Target="https://mpai.community/standards/mpai-osd/v1-4/ai-modules/audio-event-description/" TargetMode="External"/><Relationship Id="rId39" Type="http://schemas.openxmlformats.org/officeDocument/2006/relationships/hyperlink" Target="https://schemas.mpai.community/OSD/V1.4/AIMs/BasicRADARSceneDescription.json" TargetMode="External"/><Relationship Id="rId34" Type="http://schemas.openxmlformats.org/officeDocument/2006/relationships/hyperlink" Target="https://mpai.community/standards/mpai-osd/v1-4/ai-modules/offline-map-scene-description/" TargetMode="External"/><Relationship Id="rId50" Type="http://schemas.openxmlformats.org/officeDocument/2006/relationships/hyperlink" Target="https://mpai.community/standards/mpai-osd/v1-4/ai-modules/basic-ultrasound-scene-description/" TargetMode="External"/><Relationship Id="rId55" Type="http://schemas.openxmlformats.org/officeDocument/2006/relationships/hyperlink" Target="https://schemas.mpai.community/OSD/V1.3/AIMs/OSD/V1.4/UltrasoundEventDescription.json" TargetMode="External"/><Relationship Id="rId76" Type="http://schemas.openxmlformats.org/officeDocument/2006/relationships/hyperlink" Target="https://mpai.community/standards/mpai-osd/v1-4/ai-modules/visual-instance-identification/" TargetMode="External"/><Relationship Id="rId7" Type="http://schemas.openxmlformats.org/officeDocument/2006/relationships/hyperlink" Target="https://schemas.mpai.community/OSD/V1.4/AIMs/EventDescription.json" TargetMode="External"/><Relationship Id="rId71" Type="http://schemas.openxmlformats.org/officeDocument/2006/relationships/hyperlink" Target="https://schemas.mpai.community/OSD/V1.4/AIMs/TelevisionSplitting.json" TargetMode="External"/><Relationship Id="rId2" Type="http://schemas.openxmlformats.org/officeDocument/2006/relationships/hyperlink" Target="https://mpai.community/standards/mpai-osd/v1-4/ai-modules/basic-scene-description/" TargetMode="External"/><Relationship Id="rId29" Type="http://schemas.openxmlformats.org/officeDocument/2006/relationships/hyperlink" Target="https://schemas.mpai.community/OSD/V1.4/data/LiDARSceneDescriptors.json" TargetMode="External"/><Relationship Id="rId24" Type="http://schemas.openxmlformats.org/officeDocument/2006/relationships/hyperlink" Target="https://mpai.community/standards/mpai-osd/v1-4/ai-modules/audio-visual-event-description/" TargetMode="External"/><Relationship Id="rId40" Type="http://schemas.openxmlformats.org/officeDocument/2006/relationships/hyperlink" Target="https://mpai.community/standards/mpai-osd/v1-4/ai-modules/radar-scene-description/" TargetMode="External"/><Relationship Id="rId45" Type="http://schemas.openxmlformats.org/officeDocument/2006/relationships/hyperlink" Target="https://schemas.mpai.community/OSD/V1.4/AIMs/BasicSpeechSceneDescription.json" TargetMode="External"/><Relationship Id="rId66" Type="http://schemas.openxmlformats.org/officeDocument/2006/relationships/hyperlink" Target="https://mpai.community/standards/mpai-osd/v1-4/ai-modules/audio-visual-scene-multiplexin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and Scene Description (MPAI-OSD) V1.4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124979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Online, 2025/09/12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12-Sep-25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25D12E-5565-6353-4E6C-90399774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Audio-Visual Alignment (OSD-AVA) V1.4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8462B-D2A3-60FD-2813-C07173C2BF04}"/>
              </a:ext>
            </a:extLst>
          </p:cNvPr>
          <p:cNvSpPr/>
          <p:nvPr/>
        </p:nvSpPr>
        <p:spPr>
          <a:xfrm>
            <a:off x="5401339" y="1943100"/>
            <a:ext cx="1020726" cy="29585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A6461-1BF8-DB91-26E5-F9ECA0C595E6}"/>
              </a:ext>
            </a:extLst>
          </p:cNvPr>
          <p:cNvSpPr txBox="1"/>
          <p:nvPr/>
        </p:nvSpPr>
        <p:spPr>
          <a:xfrm>
            <a:off x="3053919" y="2766918"/>
            <a:ext cx="236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Speech Scene Descriptors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B1CFD-A3E7-EFB9-485C-BCAA808B6499}"/>
              </a:ext>
            </a:extLst>
          </p:cNvPr>
          <p:cNvSpPr txBox="1"/>
          <p:nvPr/>
        </p:nvSpPr>
        <p:spPr>
          <a:xfrm>
            <a:off x="3116065" y="4324799"/>
            <a:ext cx="2273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Visual Scene Descriptors 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54">
            <a:extLst>
              <a:ext uri="{FF2B5EF4-FFF2-40B4-BE49-F238E27FC236}">
                <a16:creationId xmlns:a16="http://schemas.microsoft.com/office/drawing/2014/main" id="{CFF1F835-233E-881A-0E95-CFFBC47B0B6F}"/>
              </a:ext>
            </a:extLst>
          </p:cNvPr>
          <p:cNvSpPr/>
          <p:nvPr/>
        </p:nvSpPr>
        <p:spPr>
          <a:xfrm>
            <a:off x="6429066" y="3081295"/>
            <a:ext cx="2794834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Audio-Visual Scene Descriptors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884FFE-9EA2-D479-9949-7E0106BCCB76}"/>
              </a:ext>
            </a:extLst>
          </p:cNvPr>
          <p:cNvCxnSpPr>
            <a:cxnSpLocks/>
          </p:cNvCxnSpPr>
          <p:nvPr/>
        </p:nvCxnSpPr>
        <p:spPr>
          <a:xfrm>
            <a:off x="2684762" y="3108409"/>
            <a:ext cx="27154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05E050-207D-D191-3F51-0738B2A293F3}"/>
              </a:ext>
            </a:extLst>
          </p:cNvPr>
          <p:cNvCxnSpPr>
            <a:cxnSpLocks/>
          </p:cNvCxnSpPr>
          <p:nvPr/>
        </p:nvCxnSpPr>
        <p:spPr>
          <a:xfrm>
            <a:off x="2672179" y="4660993"/>
            <a:ext cx="27154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22D7DC-5BB5-BC50-6541-D194903D1D05}"/>
              </a:ext>
            </a:extLst>
          </p:cNvPr>
          <p:cNvCxnSpPr>
            <a:cxnSpLocks/>
          </p:cNvCxnSpPr>
          <p:nvPr/>
        </p:nvCxnSpPr>
        <p:spPr>
          <a:xfrm>
            <a:off x="2699686" y="3870409"/>
            <a:ext cx="27154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7AC69A-A9C0-0BDB-65BB-26C292FF248C}"/>
              </a:ext>
            </a:extLst>
          </p:cNvPr>
          <p:cNvSpPr txBox="1"/>
          <p:nvPr/>
        </p:nvSpPr>
        <p:spPr>
          <a:xfrm>
            <a:off x="3187083" y="3529565"/>
            <a:ext cx="2203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Audio Scene Descriptors</a:t>
            </a:r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AEE20-8B8C-459A-49C7-EB6B6B715F88}"/>
              </a:ext>
            </a:extLst>
          </p:cNvPr>
          <p:cNvSpPr txBox="1"/>
          <p:nvPr/>
        </p:nvSpPr>
        <p:spPr>
          <a:xfrm>
            <a:off x="2695124" y="1993489"/>
            <a:ext cx="2690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3D Model Scene Descriptors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D7279-A10B-378E-2164-D82FA67F67D8}"/>
              </a:ext>
            </a:extLst>
          </p:cNvPr>
          <p:cNvSpPr txBox="1"/>
          <p:nvPr/>
        </p:nvSpPr>
        <p:spPr>
          <a:xfrm>
            <a:off x="1036948" y="5310441"/>
            <a:ext cx="9473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Audio-Visual Alignment (OSD-AVA) AIM provides the Descriptors of an Audio-Visual Scene whose Audio or Speech Objects and 3D Model Objects or Visual Objects 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compatible Identifiers if they 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the same Position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8B61B2-010C-5F67-0224-54FDEDB1C257}"/>
              </a:ext>
            </a:extLst>
          </p:cNvPr>
          <p:cNvCxnSpPr>
            <a:cxnSpLocks/>
          </p:cNvCxnSpPr>
          <p:nvPr/>
        </p:nvCxnSpPr>
        <p:spPr>
          <a:xfrm>
            <a:off x="2695124" y="2334979"/>
            <a:ext cx="27154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525E39-2DF4-C284-103E-2915626D8EA0}"/>
              </a:ext>
            </a:extLst>
          </p:cNvPr>
          <p:cNvCxnSpPr>
            <a:cxnSpLocks/>
          </p:cNvCxnSpPr>
          <p:nvPr/>
        </p:nvCxnSpPr>
        <p:spPr>
          <a:xfrm>
            <a:off x="6411158" y="3419598"/>
            <a:ext cx="27154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92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AF98-FC04-0116-3BC9-103641DA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Reference Software - Disclaimers</a:t>
            </a:r>
            <a:endParaRPr lang="en-150" dirty="0"/>
          </a:p>
        </p:txBody>
      </p:sp>
      <p:pic>
        <p:nvPicPr>
          <p:cNvPr id="7" name="Picture 6" descr="Computer script on a screen">
            <a:extLst>
              <a:ext uri="{FF2B5EF4-FFF2-40B4-BE49-F238E27FC236}">
                <a16:creationId xmlns:a16="http://schemas.microsoft.com/office/drawing/2014/main" id="{9F111636-EE2B-3A08-040A-79D1F4B039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838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9E6AB2-3C8C-0D27-F0A2-E270F89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This OSD-AVA Reference Software Implementation is released with the BSD-3-Clause </a:t>
            </a:r>
            <a:r>
              <a:rPr lang="en-US" sz="1900" dirty="0" err="1"/>
              <a:t>licence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The purpose of this Reference Software is to show a working Implementation of OSD-AVA, not to provide a ready-to-use product.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MPAI disclaims the suitability of this Reference Software for any other purposes and does not guarantee that it is secure.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Use of this Reference Software may require acceptance of </a:t>
            </a:r>
            <a:r>
              <a:rPr lang="en-US" sz="1900" dirty="0" err="1"/>
              <a:t>licences</a:t>
            </a:r>
            <a:r>
              <a:rPr lang="en-US" sz="1900" dirty="0"/>
              <a:t> from the respective repositories. Users shall verify that they have the right to use any third-party software required by this Reference Software.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BC11E-A5FB-0690-86EA-B1655DC4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AC49D9-311B-4A4C-B975-9A6E535768C4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C2CFB-2B11-6667-4DD1-8BE39FCE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58892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5CE8-4803-F39E-A599-A716962E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Software – Guide to the code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3E085-89C0-9BB5-AE62-6CE9F410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15736"/>
            <a:ext cx="10202586" cy="49703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OSD-AVA arranges the output </a:t>
            </a:r>
            <a:r>
              <a:rPr lang="en-US" dirty="0">
                <a:hlinkClick r:id="rId2"/>
              </a:rPr>
              <a:t>Visual Object</a:t>
            </a:r>
            <a:r>
              <a:rPr lang="en-US" dirty="0"/>
              <a:t>s and </a:t>
            </a:r>
            <a:r>
              <a:rPr lang="en-US" dirty="0">
                <a:hlinkClick r:id="rId3"/>
              </a:rPr>
              <a:t>Speech Object</a:t>
            </a:r>
            <a:r>
              <a:rPr lang="en-US" dirty="0"/>
              <a:t>s with corresponding Time information: scene cuts/transitions and speakers’ turns. Each Object is bounded by two adjacent times from a list of unique times that are either 1) scene cuts/transitions or 2) starts and ends of speakers’ turns.</a:t>
            </a:r>
          </a:p>
          <a:p>
            <a:r>
              <a:rPr lang="en-US" dirty="0"/>
              <a:t>Use of this Reference Software for the OSD-AVA AI Module is for developers who are familiar with Python, Docker, and RabbitMQ.</a:t>
            </a:r>
          </a:p>
          <a:p>
            <a:r>
              <a:rPr lang="en-US" dirty="0"/>
              <a:t>OSD-AVA computes segments as unique intervals from scene bounds and from speech segments. Moreover, OSD-AVA outputs visual objects and speech objects.</a:t>
            </a:r>
          </a:p>
          <a:p>
            <a:r>
              <a:rPr lang="en-US" dirty="0"/>
              <a:t>The OSD-AVA Reference Software is found at the MPAI </a:t>
            </a:r>
            <a:r>
              <a:rPr lang="en-US" dirty="0" err="1">
                <a:hlinkClick r:id="rId4"/>
              </a:rPr>
              <a:t>gitlab</a:t>
            </a:r>
            <a:r>
              <a:rPr lang="en-US" dirty="0">
                <a:hlinkClick r:id="rId4"/>
              </a:rPr>
              <a:t> </a:t>
            </a:r>
            <a:r>
              <a:rPr lang="en-US" dirty="0"/>
              <a:t>site. It contains:</a:t>
            </a:r>
          </a:p>
          <a:p>
            <a:pPr lvl="1"/>
            <a:r>
              <a:rPr lang="en-US" dirty="0" err="1"/>
              <a:t>src</a:t>
            </a:r>
            <a:r>
              <a:rPr lang="en-US" dirty="0"/>
              <a:t>: a folder with the Python code implementing the AIM</a:t>
            </a:r>
          </a:p>
          <a:p>
            <a:pPr lvl="1"/>
            <a:r>
              <a:rPr lang="en-US" dirty="0" err="1"/>
              <a:t>Dockerfile</a:t>
            </a:r>
            <a:r>
              <a:rPr lang="en-US" dirty="0"/>
              <a:t>: a Docker file containing only the libraries required to build the Docker image and run the container</a:t>
            </a:r>
          </a:p>
          <a:p>
            <a:pPr lvl="1"/>
            <a:r>
              <a:rPr lang="en-US" dirty="0"/>
              <a:t>requirements.txt: dependencies installed in the Docker image.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88F54-6532-325D-25CC-BB321412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23CAB-40DD-AA28-E69C-7F7BC25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0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A9E6-BFDA-955A-F652-53EAEBD7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Reference Software – Acknowledgements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5C044D-C373-866F-5CD5-F0CDAC09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925" b="-445"/>
          <a:stretch>
            <a:fillRect/>
          </a:stretch>
        </p:blipFill>
        <p:spPr>
          <a:xfrm>
            <a:off x="1350063" y="1905000"/>
            <a:ext cx="5002699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9F621-A030-5EF1-0EE9-A3DFFABEC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version of the Audio-Visual Alignment (OSD-ARA) Reference Software has been developed by the MPAI</a:t>
            </a:r>
            <a:r>
              <a:rPr lang="en-US" i="1" dirty="0"/>
              <a:t> AI Framework </a:t>
            </a:r>
            <a:r>
              <a:rPr lang="en-US" dirty="0"/>
              <a:t>Development Committee (AIF-DC).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1925-0FB3-741F-CF67-47BDA591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4AA48-8873-BC4F-8488-ACE6AD01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98984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A6D1-559F-A857-BEAA-8C3A6837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Conformance Testing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5D1E-54C8-3F1F-0318-AAC17720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Table provides the Conformance Testing Method for OSD-AVA AIM.</a:t>
            </a:r>
          </a:p>
          <a:p>
            <a:r>
              <a:rPr lang="en-US" dirty="0"/>
              <a:t>If a schema contains references to other schemas, conformance of data for the primary schema implies that any data referencing a secondary schema shall also validate against the relevant schema, if present and conform with the Qualifier, if present.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ADFA-DDDA-2900-4005-E1FDEE18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1AABF-C30D-7EDF-87DF-92A2645E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64D737-7537-E9DC-440F-6B42B3D6D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817748"/>
              </p:ext>
            </p:extLst>
          </p:nvPr>
        </p:nvGraphicFramePr>
        <p:xfrm>
          <a:off x="1320800" y="4000134"/>
          <a:ext cx="998472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1693501289"/>
                    </a:ext>
                  </a:extLst>
                </a:gridCol>
                <a:gridCol w="3120862">
                  <a:extLst>
                    <a:ext uri="{9D8B030D-6E8A-4147-A177-3AD203B41FA5}">
                      <a16:colId xmlns:a16="http://schemas.microsoft.com/office/drawing/2014/main" val="2408997345"/>
                    </a:ext>
                  </a:extLst>
                </a:gridCol>
                <a:gridCol w="5773437">
                  <a:extLst>
                    <a:ext uri="{9D8B030D-6E8A-4147-A177-3AD203B41FA5}">
                      <a16:colId xmlns:a16="http://schemas.microsoft.com/office/drawing/2014/main" val="779336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9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Speech Scene Descriptors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validate against Speech Scene Descriptors schema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0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Audio Scene Descriptors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validate against Audio Scene Descriptors schema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27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Visual Scene Descriptors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validate against Visual Scene Descriptors schema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344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3D Model Scene Descriptors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validate against 3D Model Scene Descriptors schema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616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Audio-Visual Scene Descriptors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Shall validate against AV Scene Descriptors schema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0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0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C8A-FD96-9ACC-6182-86EE0E89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Assessment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6236F-64AD-0115-AE1C-7A134EBB0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393794"/>
            <a:ext cx="10202586" cy="53798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Performance Assessment Report of an OSD-AVA AIM Implementation shall include:</a:t>
            </a:r>
          </a:p>
          <a:p>
            <a:r>
              <a:rPr lang="en-US" dirty="0"/>
              <a:t>The Identifier of the OSD-AVA AIM whose Performance is being Assessed.</a:t>
            </a:r>
          </a:p>
          <a:p>
            <a:r>
              <a:rPr lang="en-US" dirty="0"/>
              <a:t>The Identifier of the scene dataset used which include the identifiers of the aligned objects.</a:t>
            </a:r>
          </a:p>
          <a:p>
            <a:r>
              <a:rPr lang="en-US" dirty="0"/>
              <a:t>The data type of the scenes: analogue, digital, without or with separated objects.</a:t>
            </a:r>
          </a:p>
          <a:p>
            <a:r>
              <a:rPr lang="en-US" dirty="0"/>
              <a:t>The Performance of the OSD-AVA AIM expressed as the number of times the OSD-AVA AIM being Assessed for Performance:</a:t>
            </a:r>
          </a:p>
          <a:p>
            <a:pPr lvl="1"/>
            <a:r>
              <a:rPr lang="en-US" u="sng" dirty="0"/>
              <a:t>Correctly</a:t>
            </a:r>
            <a:r>
              <a:rPr lang="en-US" dirty="0"/>
              <a:t> identifies as aligned the objects that the data set declares as aligned divided by the total number of aligned objects (Truly aligned objects).</a:t>
            </a:r>
          </a:p>
          <a:p>
            <a:pPr lvl="1"/>
            <a:r>
              <a:rPr lang="en-US" u="sng" dirty="0"/>
              <a:t>Incorrectly</a:t>
            </a:r>
            <a:r>
              <a:rPr lang="en-US" dirty="0"/>
              <a:t> identifies as aligned the object that the dataset declares aligned in the dataset divided by the total number of aligned objects (Falsely aligned objects).</a:t>
            </a:r>
          </a:p>
          <a:p>
            <a:pPr lvl="1"/>
            <a:r>
              <a:rPr lang="en-US" u="sng" dirty="0"/>
              <a:t>Incorrectly</a:t>
            </a:r>
            <a:r>
              <a:rPr lang="en-US" dirty="0"/>
              <a:t> identifies as non-aligned object that are declared aligned in the dataset referenced in 2.0 divided by the total number of aligned objects (Missed aligned objects).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BFCFE-D6DB-A165-6209-947FB0C2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21F36-4385-B068-F2A9-57289AD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3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8542-0687-6DC2-EA1E-D7A05063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Data Types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CFAD-E2F3-C08A-A013-3CC149062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r>
              <a:rPr lang="en-US" dirty="0"/>
              <a:t>MPAI-OSD AI Modules receive and produce a variety of data having different data types.</a:t>
            </a:r>
          </a:p>
          <a:p>
            <a:r>
              <a:rPr lang="en-US" dirty="0"/>
              <a:t>All data types of data produced by an AIM must be specified if they are to be correctly understood by a receiving AIM.</a:t>
            </a:r>
          </a:p>
          <a:p>
            <a:r>
              <a:rPr lang="en-US" dirty="0"/>
              <a:t>Most but not all these data types are specified by MPAI-OSD.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3AF37-1011-2F32-0195-080C5138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3" r="32760" b="-2"/>
          <a:stretch>
            <a:fillRect/>
          </a:stretch>
        </p:blipFill>
        <p:spPr>
          <a:xfrm>
            <a:off x="6413255" y="1904999"/>
            <a:ext cx="5059021" cy="4553427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F8B1-B620-A03A-1640-B7584C54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951FC-1106-B903-AB52-8C4CF0E1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87915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5060D7-C37D-BAE2-0A65-7CADF694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MPAI-OSD Data Types?</a:t>
            </a:r>
            <a:endParaRPr lang="en-15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D5ED94-96A1-B410-4B19-A78BF85C5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Several classifications possible:</a:t>
            </a:r>
          </a:p>
          <a:p>
            <a:r>
              <a:rPr lang="en-US" dirty="0"/>
              <a:t>Object 				Data + Qualifier (Data Sub-Types, Formats, and Attributes)</a:t>
            </a:r>
          </a:p>
          <a:p>
            <a:r>
              <a:rPr lang="en-US" dirty="0"/>
              <a:t>Scene Geometry	The </a:t>
            </a:r>
            <a:r>
              <a:rPr lang="en-US" dirty="0" err="1"/>
              <a:t>spatio</a:t>
            </a:r>
            <a:r>
              <a:rPr lang="en-US" dirty="0"/>
              <a:t>-temporal arrangement of Objects in the Scene</a:t>
            </a:r>
          </a:p>
          <a:p>
            <a:r>
              <a:rPr lang="en-US" dirty="0"/>
              <a:t>Scene Descriptors	The Geometry + the Objects in the Scene</a:t>
            </a:r>
          </a:p>
          <a:p>
            <a:r>
              <a:rPr lang="en-US" dirty="0"/>
              <a:t>Event Descriptors	The series of Scene Descriptors for a certain duration</a:t>
            </a:r>
          </a:p>
          <a:p>
            <a:r>
              <a:rPr lang="en-US" dirty="0"/>
              <a:t>Other Data Types	Just too many types to define…</a:t>
            </a:r>
            <a:endParaRPr lang="en-15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1D6A2-4893-415D-879C-D61A8F4A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3689-B2F8-C52B-71DB-676F933A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3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A9A1-A3C3-3318-C3AE-7AAB14A2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Object – Basic 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404B7-C45A-1E43-C54C-231BB3399D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Data Type including:</a:t>
            </a:r>
          </a:p>
          <a:p>
            <a:pPr lvl="1"/>
            <a:r>
              <a:rPr lang="en-US" dirty="0"/>
              <a:t>Data of a specific media type perceptible by a specific device and/or a human.</a:t>
            </a:r>
          </a:p>
          <a:p>
            <a:pPr lvl="1"/>
            <a:r>
              <a:rPr lang="en-US" dirty="0"/>
              <a:t>Descriptive Data regarding Sub-Types, Formats and Attributes of the Data.</a:t>
            </a:r>
          </a:p>
          <a:p>
            <a:r>
              <a:rPr lang="en-US" dirty="0"/>
              <a:t>A Basic Object may include:</a:t>
            </a:r>
          </a:p>
          <a:p>
            <a:pPr lvl="1"/>
            <a:r>
              <a:rPr lang="en-US" dirty="0"/>
              <a:t>The ID of a Virtual Space (M-Instance) where it is or is intended to be located.</a:t>
            </a:r>
          </a:p>
          <a:p>
            <a:pPr lvl="1"/>
            <a:r>
              <a:rPr lang="en-US" dirty="0"/>
              <a:t>The ID of the Basic Object.</a:t>
            </a:r>
          </a:p>
          <a:p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654D4-02CC-A6AE-71B0-5A0B038144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The ID(s) of Parent Object(s)</a:t>
            </a:r>
          </a:p>
          <a:p>
            <a:pPr lvl="1"/>
            <a:r>
              <a:rPr lang="en-US" dirty="0"/>
              <a:t>The ID(s) of Child Object(s).</a:t>
            </a:r>
          </a:p>
          <a:p>
            <a:pPr lvl="1"/>
            <a:r>
              <a:rPr lang="en-US" dirty="0"/>
              <a:t>The Space-Time information of Child Objects in an M-Instance.</a:t>
            </a:r>
          </a:p>
          <a:p>
            <a:pPr lvl="1"/>
            <a:r>
              <a:rPr lang="en-US" dirty="0"/>
              <a:t>The Space-Time information of the Basic Object in an M-Instance.</a:t>
            </a:r>
          </a:p>
          <a:p>
            <a:pPr lvl="1"/>
            <a:r>
              <a:rPr lang="en-US" dirty="0"/>
              <a:t>The Qualifier of the specific Data Type.</a:t>
            </a:r>
          </a:p>
          <a:p>
            <a:pPr lvl="1"/>
            <a:r>
              <a:rPr lang="en-US" dirty="0"/>
              <a:t>The Rights that can be exercised on the Basic Object.</a:t>
            </a:r>
          </a:p>
          <a:p>
            <a:pPr lvl="1"/>
            <a:r>
              <a:rPr lang="en-US" dirty="0"/>
              <a:t>A set of Annotations.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7C0DF-C6CF-3AF9-13E0-4DDD3B80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9C07D-29D2-2613-7C9E-EA67156C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6EEC-D86B-5CAB-7F09-0EFD8C91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Object – Object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1CA65-6CEB-738F-DDB9-D1044C5F8B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A Data Type including a collection of Basic Objects.</a:t>
            </a:r>
          </a:p>
          <a:p>
            <a:pPr lvl="1"/>
            <a:r>
              <a:rPr lang="en-US" dirty="0"/>
              <a:t>Possibly with a hierarchical structure where Objects contain Basic Objects and Objects.</a:t>
            </a:r>
          </a:p>
          <a:p>
            <a:r>
              <a:rPr lang="en-US" dirty="0"/>
              <a:t>An Object may include:</a:t>
            </a:r>
          </a:p>
          <a:p>
            <a:pPr lvl="1"/>
            <a:r>
              <a:rPr lang="en-US" dirty="0"/>
              <a:t>ID of a Virtual Space where it is or intended to be located.</a:t>
            </a:r>
          </a:p>
          <a:p>
            <a:pPr lvl="1"/>
            <a:endParaRPr lang="en-US" dirty="0"/>
          </a:p>
          <a:p>
            <a:endParaRPr lang="en-1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C8B68-4815-A499-4A8F-DECEA59F2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ID of the Object.</a:t>
            </a:r>
          </a:p>
          <a:p>
            <a:pPr lvl="1"/>
            <a:r>
              <a:rPr lang="en-US" dirty="0"/>
              <a:t>Space-Time information of the Object.</a:t>
            </a:r>
          </a:p>
          <a:p>
            <a:pPr lvl="1"/>
            <a:r>
              <a:rPr lang="en-US" dirty="0"/>
              <a:t>Basic Object and Objects included in the Objects.</a:t>
            </a:r>
          </a:p>
          <a:p>
            <a:pPr lvl="1"/>
            <a:r>
              <a:rPr lang="en-US" dirty="0"/>
              <a:t>Annotations.</a:t>
            </a:r>
          </a:p>
          <a:p>
            <a:pPr lvl="1"/>
            <a:r>
              <a:rPr lang="en-US" dirty="0"/>
              <a:t>The Rights that may be exercised on the Object.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9455A-CDD5-0258-29C6-03995872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7014-E094-387E-DD75-FE1CFC4E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24CE-3061-5AB9-C18D-56E819DA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Object and Scene Description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08D5F-0FA7-C62E-84B7-9429A298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" r="35472" b="-2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E3E2-84F3-2A42-9EEE-62247DB35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standard project developed by Moving Picture, Audio, and Data Coding by Artificial Intelligence (MPAI)</a:t>
            </a:r>
          </a:p>
          <a:p>
            <a:r>
              <a:rPr lang="en-US" dirty="0"/>
              <a:t>The international, unaffiliated, not-for-profit association based in Geneva.</a:t>
            </a:r>
          </a:p>
          <a:p>
            <a:r>
              <a:rPr lang="en-US" dirty="0"/>
              <a:t>Developing standards for AI-bases data coding with </a:t>
            </a:r>
            <a:r>
              <a:rPr lang="en-GB" dirty="0"/>
              <a:t>with clear IP Rights licensing frameworks. </a:t>
            </a:r>
          </a:p>
          <a:p>
            <a:r>
              <a:rPr lang="en-US"/>
              <a:t>Using a rigorous development process.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AA8-EB80-EBFB-8810-BC7C9A95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9EFFD-3741-1AF7-8C07-8797269B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43693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8B14-188E-1288-02CD-B124D02D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Media Object Types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CB8C63-35B8-553C-1208-55528A02D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456667"/>
              </p:ext>
            </p:extLst>
          </p:nvPr>
        </p:nvGraphicFramePr>
        <p:xfrm>
          <a:off x="2233906" y="1905000"/>
          <a:ext cx="8135213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089">
                  <a:extLst>
                    <a:ext uri="{9D8B030D-6E8A-4147-A177-3AD203B41FA5}">
                      <a16:colId xmlns:a16="http://schemas.microsoft.com/office/drawing/2014/main" val="2462178843"/>
                    </a:ext>
                  </a:extLst>
                </a:gridCol>
                <a:gridCol w="3520386">
                  <a:extLst>
                    <a:ext uri="{9D8B030D-6E8A-4147-A177-3AD203B41FA5}">
                      <a16:colId xmlns:a16="http://schemas.microsoft.com/office/drawing/2014/main" val="2810791163"/>
                    </a:ext>
                  </a:extLst>
                </a:gridCol>
                <a:gridCol w="2711738">
                  <a:extLst>
                    <a:ext uri="{9D8B030D-6E8A-4147-A177-3AD203B41FA5}">
                      <a16:colId xmlns:a16="http://schemas.microsoft.com/office/drawing/2014/main" val="183308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US" sz="22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 name</a:t>
                      </a:r>
                      <a:endParaRPr lang="en-US" sz="22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  <a:endParaRPr lang="en-US" sz="22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261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OSD-3DO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3DModel Object</a:t>
                      </a:r>
                      <a:endParaRPr lang="en-US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88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OSD-AUO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Audio Object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3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OSD-AVO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Audio-Visual Object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92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LiDAR Object</a:t>
                      </a:r>
                      <a:endParaRPr lang="en-US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9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OSD-OMO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Offline Map Object</a:t>
                      </a:r>
                      <a:endParaRPr lang="en-US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1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OSD-RAO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RADAR Object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032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OSD-SPO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Speech Object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671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OSD-TXO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Text Object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95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OSD-USO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Ultrasound Object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Link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9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OSD-VIO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Visual Object</a:t>
                      </a:r>
                      <a:endParaRPr lang="en-US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Link</a:t>
                      </a:r>
                      <a:endParaRPr lang="en-US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17433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47A6-96E0-DEE5-5F3B-5DA87B51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75EBB-46E1-27A0-7E97-F9EDE4CA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3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0E15-F479-07BA-670D-0BEE7C88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Basic 3D Model Object includes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2ADE8-41BC-5A49-2717-DEF932002E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ID of a Virtual Space (M-Instance) where it is or is intended to be located.</a:t>
            </a:r>
          </a:p>
          <a:p>
            <a:r>
              <a:rPr lang="en-US" dirty="0"/>
              <a:t>The ID of the Basic 3D Model Object.</a:t>
            </a:r>
          </a:p>
          <a:p>
            <a:r>
              <a:rPr lang="en-US" dirty="0"/>
              <a:t>The 3D Model Data Qualifier.</a:t>
            </a:r>
          </a:p>
          <a:p>
            <a:r>
              <a:rPr lang="en-US" dirty="0"/>
              <a:t>The Space-Time information of the Basic 3D Model Object in an M-Instance.</a:t>
            </a:r>
          </a:p>
          <a:p>
            <a:r>
              <a:rPr lang="en-US" dirty="0"/>
              <a:t>The Rights that can be exercised on the Basic 3D Model Object.</a:t>
            </a:r>
          </a:p>
          <a:p>
            <a:r>
              <a:rPr lang="en-US" dirty="0"/>
              <a:t>The set of Annotations including, for each Annotation:</a:t>
            </a:r>
          </a:p>
          <a:p>
            <a:pPr lvl="1"/>
            <a:r>
              <a:rPr lang="en-US" dirty="0"/>
              <a:t>Space-Time information of the Annotation.</a:t>
            </a:r>
          </a:p>
          <a:p>
            <a:pPr lvl="1"/>
            <a:r>
              <a:rPr lang="en-US" dirty="0"/>
              <a:t>Rights to perform Actions on the Annotation.</a:t>
            </a:r>
          </a:p>
          <a:p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86FFE-5AAA-9171-C648-33E7932E40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Information on Object(s) earlier in time (Parent):</a:t>
            </a:r>
          </a:p>
          <a:p>
            <a:pPr lvl="1"/>
            <a:r>
              <a:rPr lang="en-US" dirty="0"/>
              <a:t>The ID(s) of Parent Object(s) supporting two cases:</a:t>
            </a:r>
          </a:p>
          <a:p>
            <a:pPr lvl="2"/>
            <a:r>
              <a:rPr lang="en-US" dirty="0"/>
              <a:t>The Parent Object has spawned two (or more) Objects.</a:t>
            </a:r>
          </a:p>
          <a:p>
            <a:pPr lvl="2"/>
            <a:r>
              <a:rPr lang="en-US" dirty="0"/>
              <a:t>Two (or more) Parent Objects have merged into one.</a:t>
            </a:r>
          </a:p>
          <a:p>
            <a:pPr lvl="1"/>
            <a:r>
              <a:rPr lang="en-US" dirty="0"/>
              <a:t>The Space-Time information of Parent Objects in the M-Instance.</a:t>
            </a:r>
          </a:p>
          <a:p>
            <a:r>
              <a:rPr lang="en-US" dirty="0"/>
              <a:t>Information on Object(s) later in time (Child):</a:t>
            </a:r>
          </a:p>
          <a:p>
            <a:pPr lvl="1"/>
            <a:r>
              <a:rPr lang="en-US" dirty="0"/>
              <a:t>The ID(s) of Child.</a:t>
            </a:r>
          </a:p>
          <a:p>
            <a:pPr lvl="1"/>
            <a:r>
              <a:rPr lang="en-US" dirty="0"/>
              <a:t>The Space-Time information of Child Objects in the M-Instance.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9C958-9A53-937A-004D-20CDC0C8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700D0-8835-AE4B-B983-AA903B08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51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FAAFCA-7978-59E0-7AEF-DC7B37D2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73" y="177552"/>
            <a:ext cx="10202862" cy="674703"/>
          </a:xfrm>
        </p:spPr>
        <p:txBody>
          <a:bodyPr vert="horz"/>
          <a:lstStyle/>
          <a:p>
            <a:r>
              <a:rPr lang="en-US" dirty="0"/>
              <a:t>Basic 3D Model Scene Descriptors</a:t>
            </a:r>
            <a:endParaRPr lang="en-15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CC0863E-EBF0-80FD-4603-20921F7C5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00434"/>
              </p:ext>
            </p:extLst>
          </p:nvPr>
        </p:nvGraphicFramePr>
        <p:xfrm>
          <a:off x="1212973" y="946212"/>
          <a:ext cx="10202862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793">
                  <a:extLst>
                    <a:ext uri="{9D8B030D-6E8A-4147-A177-3AD203B41FA5}">
                      <a16:colId xmlns:a16="http://schemas.microsoft.com/office/drawing/2014/main" val="2685660097"/>
                    </a:ext>
                  </a:extLst>
                </a:gridCol>
                <a:gridCol w="5956069">
                  <a:extLst>
                    <a:ext uri="{9D8B030D-6E8A-4147-A177-3AD203B41FA5}">
                      <a16:colId xmlns:a16="http://schemas.microsoft.com/office/drawing/2014/main" val="822447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99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3D Model Scene Descriptors Header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51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Standard-Basic3DModelSceneDescriptors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characters “OSD-B3S-V”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2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version – 1 or 2 characters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154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Dot-separator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character “.”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25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Subversion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version – 1 or 2 characters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07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MInstanceID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86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SceneDescriptorsID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Scene Descriptors.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201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GravityValue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value of Gravity in the Basic Scene measured in m/s</a:t>
                      </a:r>
                      <a:r>
                        <a:rPr lang="en-US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7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ObjectCount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Objects in Scene.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38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SceneDescriptorsSpaceTime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and Time of Scene Descriptors.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708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SceneObjects[]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of Objects.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32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SceneObject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33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SceneObjectSpaceTime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Time of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482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 that may be exercised on the Scene.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48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DescrMetadata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659575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6EEFE-4A85-FED1-0025-DA8245F9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99ED2-929B-A320-C680-6E0B1530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7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1B5BE-07F2-547E-0A64-E7E26021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99" y="150916"/>
            <a:ext cx="1098811" cy="5364731"/>
          </a:xfrm>
        </p:spPr>
        <p:txBody>
          <a:bodyPr vert="vert270"/>
          <a:lstStyle/>
          <a:p>
            <a:r>
              <a:rPr lang="en-US" dirty="0"/>
              <a:t>3D Model Scene Descriptors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BA09CF-F34C-048C-3C54-8B99215C9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331472"/>
              </p:ext>
            </p:extLst>
          </p:nvPr>
        </p:nvGraphicFramePr>
        <p:xfrm>
          <a:off x="2246049" y="129464"/>
          <a:ext cx="854835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175">
                  <a:extLst>
                    <a:ext uri="{9D8B030D-6E8A-4147-A177-3AD203B41FA5}">
                      <a16:colId xmlns:a16="http://schemas.microsoft.com/office/drawing/2014/main" val="2530633109"/>
                    </a:ext>
                  </a:extLst>
                </a:gridCol>
                <a:gridCol w="4274175">
                  <a:extLst>
                    <a:ext uri="{9D8B030D-6E8A-4147-A177-3AD203B41FA5}">
                      <a16:colId xmlns:a16="http://schemas.microsoft.com/office/drawing/2014/main" val="1968823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77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3D Model Scene Descriptors Header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67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Standard-3DModelSceneDescriptors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characters “OSD-3SD-V”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38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version – 1 or 2 characters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08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Dot-separator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character “.”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884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Subversion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version – 1 or 2 characters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7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MInstanceID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92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SceneDescriptorsID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Scene Descriptors.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224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SceneDescriptorsSpaceTime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and Time of Scene Descriptors.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662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ObjectCount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Objects in Scene.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70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Objects[]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of Objects.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175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Object or ObjectID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 in the Scene of its 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66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ObjectSpaceTime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Time of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13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SubSceneCount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Sub-Scenes in Scene.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02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SubScenes[]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of Sub-Scenes in the Scene.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27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SubScene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SubSceneID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Sub-Scene in the Scene or its ID.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54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SubSceneSpaceTime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 Time of Sub-Scene.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539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DescrMetadata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89898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ADF0-76FA-003D-7C73-95B62F4B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8D282-D012-D949-7073-5FF7F301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97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D07B-16FC-1ACA-97FD-659D8137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MPAI-OSD V1.4 Data Types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36ABB-ECDD-8217-08EC-0522009C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73D7D-20BD-2101-9D58-EB92C217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022DFD2-1E71-7473-094A-CC310A50A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2984"/>
              </p:ext>
            </p:extLst>
          </p:nvPr>
        </p:nvGraphicFramePr>
        <p:xfrm>
          <a:off x="1301750" y="1905000"/>
          <a:ext cx="10202862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264">
                  <a:extLst>
                    <a:ext uri="{9D8B030D-6E8A-4147-A177-3AD203B41FA5}">
                      <a16:colId xmlns:a16="http://schemas.microsoft.com/office/drawing/2014/main" val="311312134"/>
                    </a:ext>
                  </a:extLst>
                </a:gridCol>
                <a:gridCol w="3027285">
                  <a:extLst>
                    <a:ext uri="{9D8B030D-6E8A-4147-A177-3AD203B41FA5}">
                      <a16:colId xmlns:a16="http://schemas.microsoft.com/office/drawing/2014/main" val="3374663057"/>
                    </a:ext>
                  </a:extLst>
                </a:gridCol>
                <a:gridCol w="1038687">
                  <a:extLst>
                    <a:ext uri="{9D8B030D-6E8A-4147-A177-3AD203B41FA5}">
                      <a16:colId xmlns:a16="http://schemas.microsoft.com/office/drawing/2014/main" val="3249318227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2117711969"/>
                    </a:ext>
                  </a:extLst>
                </a:gridCol>
                <a:gridCol w="2263806">
                  <a:extLst>
                    <a:ext uri="{9D8B030D-6E8A-4147-A177-3AD203B41FA5}">
                      <a16:colId xmlns:a16="http://schemas.microsoft.com/office/drawing/2014/main" val="3348816786"/>
                    </a:ext>
                  </a:extLst>
                </a:gridCol>
                <a:gridCol w="1179882">
                  <a:extLst>
                    <a:ext uri="{9D8B030D-6E8A-4147-A177-3AD203B41FA5}">
                      <a16:colId xmlns:a16="http://schemas.microsoft.com/office/drawing/2014/main" val="2003704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 name</a:t>
                      </a:r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 name</a:t>
                      </a:r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04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OSD-ANN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Annotation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OSD-PCE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Perceptible Entity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2809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OSD-AUS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Audio Source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OSD-OPV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8"/>
                        </a:rPr>
                        <a:t>Point of View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7418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OSD-BBX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0"/>
                        </a:rPr>
                        <a:t>Bounding Box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OSD-OPS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2"/>
                        </a:rPr>
                        <a:t>Position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7105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OSD-CRD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4"/>
                        </a:rPr>
                        <a:t>Coordinates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OSD-RPP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6"/>
                        </a:rPr>
                        <a:t>Right Parallelepiped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0084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OSD-DSG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8"/>
                        </a:rPr>
                        <a:t>Device Scene Geometry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OSD-SEL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0"/>
                        </a:rPr>
                        <a:t>Selector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6883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OSD-IID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2"/>
                        </a:rPr>
                        <a:t>Instance Identifier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OSD-SLC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4"/>
                        </a:rPr>
                        <a:t>Simple Location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7958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OSD-LTS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6"/>
                        </a:rPr>
                        <a:t>Light Source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OSD-SPT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8"/>
                        </a:rPr>
                        <a:t>Space-Time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734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OSD-OAC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0"/>
                        </a:rPr>
                        <a:t>Object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0"/>
                        </a:rPr>
                        <a:t>Audio</a:t>
                      </a: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0"/>
                        </a:rPr>
                        <a:t>Characteristics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2"/>
                        </a:rPr>
                        <a:t>Spatial Attitude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3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48673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4"/>
                        </a:rPr>
                        <a:t>Orientation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OSD-TEM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6"/>
                        </a:rPr>
                        <a:t>Texture Map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7"/>
                        </a:rPr>
                        <a:t>X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1067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OSD-PAT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8"/>
                        </a:rPr>
                        <a:t>Path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OSD-TRJ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0"/>
                        </a:rPr>
                        <a:t>Trajectory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72866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4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4423-D26C-A5C4-C348-76C7F084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8" y="295633"/>
            <a:ext cx="1183724" cy="3734826"/>
          </a:xfrm>
        </p:spPr>
        <p:txBody>
          <a:bodyPr vert="vert270"/>
          <a:lstStyle/>
          <a:p>
            <a:r>
              <a:rPr lang="en-US" dirty="0"/>
              <a:t>Audio Source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405E6D-8350-6CA0-0359-25088B5A2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584247"/>
              </p:ext>
            </p:extLst>
          </p:nvPr>
        </p:nvGraphicFramePr>
        <p:xfrm>
          <a:off x="2254928" y="150918"/>
          <a:ext cx="9249684" cy="6653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34">
                  <a:extLst>
                    <a:ext uri="{9D8B030D-6E8A-4147-A177-3AD203B41FA5}">
                      <a16:colId xmlns:a16="http://schemas.microsoft.com/office/drawing/2014/main" val="880597039"/>
                    </a:ext>
                  </a:extLst>
                </a:gridCol>
                <a:gridCol w="5645350">
                  <a:extLst>
                    <a:ext uri="{9D8B030D-6E8A-4147-A177-3AD203B41FA5}">
                      <a16:colId xmlns:a16="http://schemas.microsoft.com/office/drawing/2014/main" val="2949121497"/>
                    </a:ext>
                  </a:extLst>
                </a:gridCol>
              </a:tblGrid>
              <a:tr h="2611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Label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6352655"/>
                  </a:ext>
                </a:extLst>
              </a:tr>
              <a:tr h="1888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MInstanceID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23435521"/>
                  </a:ext>
                </a:extLst>
              </a:tr>
              <a:tr h="1822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AudioSourceID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the Audio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57631123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AudioSourceSpaceTime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Space-Time information of the Audio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099954"/>
                  </a:ext>
                </a:extLst>
              </a:tr>
              <a:tr h="2399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AudioSourceType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Type of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4653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Diffuseness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Matrix of Frequency (Hz)</a:t>
                      </a:r>
                      <a:b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Normalised Intensity in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dB.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491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DirectionalPatterns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Tensor of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Frequency (Hz)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Directivity (Azimuth-Elevation in degrees)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Normalised Intensity in </a:t>
                      </a:r>
                      <a:r>
                        <a:rPr lang="en-150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dB.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824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ShapeAndSize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Tensor of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Frequency (Hz)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Directivity (Azimuth-Elevation in degrees)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Normalised Intensity in </a:t>
                      </a:r>
                      <a:r>
                        <a:rPr lang="en-150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dB.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buFontTx/>
                        <a:buChar char="-"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Shape of Source and its Size.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43464044"/>
                  </a:ext>
                </a:extLst>
              </a:tr>
              <a:tr h="214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AudioSourceAnnotation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Annotations of Audio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97889037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Annotation.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3780008"/>
                  </a:ext>
                </a:extLst>
              </a:tr>
              <a:tr h="106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AnnotationSpaceTime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Where/when Annotation is attached.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0201166"/>
                  </a:ext>
                </a:extLst>
              </a:tr>
              <a:tr h="999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RightsID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may be exercised on the Annotation.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33235616"/>
                  </a:ext>
                </a:extLst>
              </a:tr>
              <a:tr h="111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AudioSourceRights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may be exercised on the Audio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886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DescrMetadata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60994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61685-DE4D-A24E-92B1-8B73A6CB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E04D7-644E-BA0A-41E9-7447637F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3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24CE-D6EA-2F28-D02E-7947B278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3" y="624110"/>
            <a:ext cx="1281376" cy="3202166"/>
          </a:xfrm>
        </p:spPr>
        <p:txBody>
          <a:bodyPr vert="vert270"/>
          <a:lstStyle/>
          <a:p>
            <a:r>
              <a:rPr lang="en-US" dirty="0"/>
              <a:t>Light Source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75B9F9-CF6C-9ED7-B389-57C4BAD74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51753"/>
              </p:ext>
            </p:extLst>
          </p:nvPr>
        </p:nvGraphicFramePr>
        <p:xfrm>
          <a:off x="1757779" y="5177"/>
          <a:ext cx="9746834" cy="730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52">
                  <a:extLst>
                    <a:ext uri="{9D8B030D-6E8A-4147-A177-3AD203B41FA5}">
                      <a16:colId xmlns:a16="http://schemas.microsoft.com/office/drawing/2014/main" val="4144967051"/>
                    </a:ext>
                  </a:extLst>
                </a:gridCol>
                <a:gridCol w="7660582">
                  <a:extLst>
                    <a:ext uri="{9D8B030D-6E8A-4147-A177-3AD203B41FA5}">
                      <a16:colId xmlns:a16="http://schemas.microsoft.com/office/drawing/2014/main" val="3124113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Label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33039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MInstanceID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224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LightSourceID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the Light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2907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LightSourceSpaceTime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Space-Time information of the Light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6885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LightSourceType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One of the following: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818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Point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Point-like source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1565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Directional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Azimuth</a:t>
                      </a:r>
                      <a:b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Elevation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0650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Spotlight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Azimuth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Elevation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Angle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Blend (0 ≤ 1) representing the fall out rate of the light at the border of the basis of the cone.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2429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Area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Characterised by Shape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709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ColourInformation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Selected from Colour Space.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136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Intensity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light source's intensity measured in Watt.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9933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LightSourceAnnotation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Annotations of Visual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114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Annotation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5536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AnnotationSpaceTime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Where/when Annotation is attached.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232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RightsID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may be exercised on the Annotation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1203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LightSourceRights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may be exercised on the Light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37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DescrMetadata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447789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2A20-D6DB-0D74-E9DD-76D98A7C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A988C-8ADD-D157-4177-A9696E7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10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5426-95B8-CE13-3AE0-7090E45F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69" y="603681"/>
            <a:ext cx="1079809" cy="5354521"/>
          </a:xfrm>
        </p:spPr>
        <p:txBody>
          <a:bodyPr vert="vert270"/>
          <a:lstStyle/>
          <a:p>
            <a:r>
              <a:rPr lang="en-US" dirty="0"/>
              <a:t>Object Audio Characteristics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CD4990-9082-025C-D081-9E801F64C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767128"/>
              </p:ext>
            </p:extLst>
          </p:nvPr>
        </p:nvGraphicFramePr>
        <p:xfrm>
          <a:off x="1727879" y="342529"/>
          <a:ext cx="10202862" cy="620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941">
                  <a:extLst>
                    <a:ext uri="{9D8B030D-6E8A-4147-A177-3AD203B41FA5}">
                      <a16:colId xmlns:a16="http://schemas.microsoft.com/office/drawing/2014/main" val="807363880"/>
                    </a:ext>
                  </a:extLst>
                </a:gridCol>
                <a:gridCol w="7127921">
                  <a:extLst>
                    <a:ext uri="{9D8B030D-6E8A-4147-A177-3AD203B41FA5}">
                      <a16:colId xmlns:a16="http://schemas.microsoft.com/office/drawing/2014/main" val="4293594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Label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9803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M-InstanceID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3017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ObjectAudioCharacteristicsID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Texture.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488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ObjectAudioCharacteristics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 of Object Audio Characteristics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033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Reflectivity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reflection of sound in the same medium after hitting a surface.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5233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EarlyReflectionTime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Measured in seconds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3164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LateReflectionTime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Measured in seconds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5174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Reverberation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persistence of sound after it has been produced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1539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RT60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Table with frequency (Hz) and dB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7676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RT30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Table with frequency (Hz) and dB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3616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RT20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Table with frequency (Hz) and dB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8576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EDT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Time taken by audio from full scale to -10 dB (ms).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3393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Diffusion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spreading of sound waves throughout a space, measured by the Schroeder Diffusion Coefficient (number).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6522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Absorption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loss of energy affected by sound waves that have reached an absorbent material measured by the Absorption Coefficient (1 ≥ number ≥ 0).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3090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ObjectAudioCharacteristicsRights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to Act on the Object Audio Characteristics.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5040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DescrMetadata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800575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9BCB-A846-558F-FDAA-592454E9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D37DB-F03A-9365-15E9-132B473D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73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27EA-F218-0C29-6D9F-356B5D0D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07" y="260122"/>
            <a:ext cx="9409482" cy="1280890"/>
          </a:xfrm>
        </p:spPr>
        <p:txBody>
          <a:bodyPr/>
          <a:lstStyle/>
          <a:p>
            <a:r>
              <a:rPr lang="en-US" dirty="0"/>
              <a:t>Texture Map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4093BB7-859C-0A5A-65D7-1718186BF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523621"/>
              </p:ext>
            </p:extLst>
          </p:nvPr>
        </p:nvGraphicFramePr>
        <p:xfrm>
          <a:off x="1766652" y="1319070"/>
          <a:ext cx="885019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112">
                  <a:extLst>
                    <a:ext uri="{9D8B030D-6E8A-4147-A177-3AD203B41FA5}">
                      <a16:colId xmlns:a16="http://schemas.microsoft.com/office/drawing/2014/main" val="1904536900"/>
                    </a:ext>
                  </a:extLst>
                </a:gridCol>
                <a:gridCol w="5157078">
                  <a:extLst>
                    <a:ext uri="{9D8B030D-6E8A-4147-A177-3AD203B41FA5}">
                      <a16:colId xmlns:a16="http://schemas.microsoft.com/office/drawing/2014/main" val="1875898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494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M-InstanceID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TextureID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Texture.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85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TextureMap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of Visual 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76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BumpMap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Greyscale value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2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DisplacementMap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Greyscale value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11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AmbientOcclusionMap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Greyscale value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17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RoughnessMap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Greyscale value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91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DiffuseMap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RGB values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228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ColourMap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RGB values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75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ReflectionMap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RGB values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52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SpecularMap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Intensity value or RGB values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94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NormalMap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new normal vector for 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47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TextureRights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 to Act on the Texture.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2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DescrMetadata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05854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E8C82-85D8-F24A-FFB0-294CF5A1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C2B5-55E7-96B9-49EC-59BF4586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1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5BB9-260E-5104-3347-83CCFC81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MPAI-OSD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394D-1FCB-F2A0-C6FE-08FC50D99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862667" cy="4553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Object and Scene Description plays a fundamental role in MPAI especially a </a:t>
            </a:r>
            <a:r>
              <a:rPr lang="en-US" dirty="0" err="1"/>
              <a:t>a</a:t>
            </a:r>
            <a:r>
              <a:rPr lang="en-US" dirty="0"/>
              <a:t> provider of space-time technologies to application standards:</a:t>
            </a:r>
          </a:p>
          <a:p>
            <a:r>
              <a:rPr lang="en-US" dirty="0"/>
              <a:t>Connected Autonomous Vehicle</a:t>
            </a:r>
          </a:p>
          <a:p>
            <a:r>
              <a:rPr lang="en-US" dirty="0"/>
              <a:t>Context-based Audio Enhancement</a:t>
            </a:r>
          </a:p>
          <a:p>
            <a:r>
              <a:rPr lang="en-US" dirty="0"/>
              <a:t>Human and Machine Communication</a:t>
            </a:r>
          </a:p>
          <a:p>
            <a:r>
              <a:rPr lang="en-US" dirty="0"/>
              <a:t>Multimodal Conversation</a:t>
            </a:r>
          </a:p>
          <a:p>
            <a:r>
              <a:rPr lang="en-US" dirty="0"/>
              <a:t>MPAI Metaverse Model</a:t>
            </a:r>
          </a:p>
          <a:p>
            <a:r>
              <a:rPr lang="en-US" dirty="0"/>
              <a:t>XR Venues</a:t>
            </a:r>
          </a:p>
          <a:p>
            <a:pPr marL="0" indent="0">
              <a:buNone/>
            </a:pPr>
            <a:r>
              <a:rPr lang="en-US" dirty="0"/>
              <a:t>MPAI-OSD will continue playing this role in the future.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86F6-7296-C22E-1843-7FBC9634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E2AA9-ECB9-3BD5-6ECC-F42C22EA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Placeholder 6" descr="Looking up view of a city with skyscrapers">
            <a:extLst>
              <a:ext uri="{FF2B5EF4-FFF2-40B4-BE49-F238E27FC236}">
                <a16:creationId xmlns:a16="http://schemas.microsoft.com/office/drawing/2014/main" id="{C934CE86-A8BD-7181-3FAF-859DCC00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7184571" y="1904999"/>
            <a:ext cx="4335932" cy="45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1075-1B7E-289B-D66F-E9590C0D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/>
              <a:t>What is Object and Scene Description?</a:t>
            </a:r>
            <a:endParaRPr lang="en-150"/>
          </a:p>
        </p:txBody>
      </p:sp>
      <p:pic>
        <p:nvPicPr>
          <p:cNvPr id="6" name="Picture 5" descr="A blue abstract watercolor pattern on a white background">
            <a:extLst>
              <a:ext uri="{FF2B5EF4-FFF2-40B4-BE49-F238E27FC236}">
                <a16:creationId xmlns:a16="http://schemas.microsoft.com/office/drawing/2014/main" id="{F892CCB8-0C97-68CE-4B6B-D0F19452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4" r="17884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8C1-3BB2-D412-9DA5-8096CD3F1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Technical Specification: Object and Scenes Description (MPAI-OSD) V1.4</a:t>
            </a:r>
            <a:r>
              <a:rPr lang="en-US" sz="2200" dirty="0"/>
              <a:t> specifies: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Data Types and associated Qualifiers that are used to specify </a:t>
            </a:r>
            <a:r>
              <a:rPr lang="en-US" sz="2200" dirty="0" err="1"/>
              <a:t>uni</a:t>
            </a:r>
            <a:r>
              <a:rPr lang="en-US" sz="2200" dirty="0"/>
              <a:t>- and multi-modal Objects and Scenes in Virtual Environments having Space and Time attributes.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MPAI-OSD AI Modules and the Data Types.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Television Media Analysis (OSD-TMA) </a:t>
            </a:r>
            <a:r>
              <a:rPr lang="en-US" sz="2200" u="sng" dirty="0"/>
              <a:t>AI Workflow</a:t>
            </a:r>
            <a:r>
              <a:rPr lang="en-US" sz="2200" dirty="0"/>
              <a:t> using </a:t>
            </a:r>
            <a:r>
              <a:rPr lang="en-US" sz="2200" u="sng" dirty="0"/>
              <a:t>AI Modules </a:t>
            </a:r>
            <a:r>
              <a:rPr lang="en-US" sz="2200" dirty="0"/>
              <a:t>and </a:t>
            </a:r>
            <a:r>
              <a:rPr lang="en-US" sz="2200" u="sng" dirty="0"/>
              <a:t>Data Types </a:t>
            </a:r>
            <a:r>
              <a:rPr lang="en-US" sz="2200" dirty="0"/>
              <a:t>from MPAI-CAE, MPAI-MMC, and MPAI-PAF.</a:t>
            </a:r>
          </a:p>
          <a:p>
            <a:pPr>
              <a:lnSpc>
                <a:spcPct val="90000"/>
              </a:lnSpc>
            </a:pPr>
            <a:endParaRPr lang="en-150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F7B1-D91C-8C3A-0EED-C318FFCC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E2A05-833C-B9FA-0358-4B2CC004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87770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12-Sep-25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30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30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30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30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1460781" y="5714977"/>
            <a:ext cx="7688784" cy="9146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https://mpai.community/standards/mpai-osd/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7933-546A-31FF-40B4-1F47077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AI Framework?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7466-6280-408B-B61C-797B8D7F1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Technical Specification: AI Framework </a:t>
            </a:r>
            <a:r>
              <a:rPr lang="en-US" b="1" dirty="0"/>
              <a:t>(MPAI-AIF) V2.1</a:t>
            </a:r>
            <a:r>
              <a:rPr lang="en-US" dirty="0"/>
              <a:t>  specifies</a:t>
            </a:r>
          </a:p>
          <a:p>
            <a:pPr>
              <a:buFontTx/>
              <a:buChar char="-"/>
            </a:pPr>
            <a:r>
              <a:rPr lang="en-US" dirty="0"/>
              <a:t> Architecture</a:t>
            </a:r>
          </a:p>
          <a:p>
            <a:pPr>
              <a:buFontTx/>
              <a:buChar char="-"/>
            </a:pPr>
            <a:r>
              <a:rPr lang="en-US" dirty="0"/>
              <a:t>Interfaces</a:t>
            </a:r>
          </a:p>
          <a:p>
            <a:pPr>
              <a:buFontTx/>
              <a:buChar char="-"/>
            </a:pPr>
            <a:r>
              <a:rPr lang="en-US" dirty="0"/>
              <a:t>Protocols</a:t>
            </a:r>
          </a:p>
          <a:p>
            <a:pPr>
              <a:buFontTx/>
              <a:buChar char="-"/>
            </a:pPr>
            <a:r>
              <a:rPr lang="en-US" dirty="0"/>
              <a:t>Application Programming Interfaces (API) </a:t>
            </a:r>
          </a:p>
          <a:p>
            <a:pPr marL="0" indent="0">
              <a:buNone/>
            </a:pPr>
            <a:r>
              <a:rPr lang="en-US" dirty="0"/>
              <a:t>of the AI Framework specially designed for the execution of AI-based implementations, but also suitable for mixed AI and traditional data processing workflows.</a:t>
            </a:r>
            <a:endParaRPr lang="en-150" dirty="0"/>
          </a:p>
        </p:txBody>
      </p:sp>
      <p:pic>
        <p:nvPicPr>
          <p:cNvPr id="7" name="Content Placeholder 6" descr="Abstract smoke background">
            <a:extLst>
              <a:ext uri="{FF2B5EF4-FFF2-40B4-BE49-F238E27FC236}">
                <a16:creationId xmlns:a16="http://schemas.microsoft.com/office/drawing/2014/main" id="{B64E28F7-4B3D-FB16-99E2-76E1D3B637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921" y="2478086"/>
            <a:ext cx="5123689" cy="3407253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F8C41-C75E-927E-9A70-260EF29E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1FECF-74C5-AD44-37B0-59BC758F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865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5">
            <a:extLst>
              <a:ext uri="{FF2B5EF4-FFF2-40B4-BE49-F238E27FC236}">
                <a16:creationId xmlns:a16="http://schemas.microsoft.com/office/drawing/2014/main" id="{68245913-A600-252F-723A-F18CD74E981E}"/>
              </a:ext>
            </a:extLst>
          </p:cNvPr>
          <p:cNvSpPr/>
          <p:nvPr/>
        </p:nvSpPr>
        <p:spPr>
          <a:xfrm>
            <a:off x="4158360" y="2022564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6" name="Rectangle 3"/>
          <p:cNvSpPr/>
          <p:nvPr/>
        </p:nvSpPr>
        <p:spPr>
          <a:xfrm>
            <a:off x="2045520" y="2043438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6" name="Right Brace 40"/>
          <p:cNvSpPr/>
          <p:nvPr/>
        </p:nvSpPr>
        <p:spPr>
          <a:xfrm>
            <a:off x="10142305" y="204343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2" name="Right Brace 72"/>
          <p:cNvSpPr/>
          <p:nvPr/>
        </p:nvSpPr>
        <p:spPr>
          <a:xfrm rot="10800000">
            <a:off x="3440989" y="2047758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1BFE89-B432-4D77-DE1F-58AA932B1E86}"/>
              </a:ext>
            </a:extLst>
          </p:cNvPr>
          <p:cNvGrpSpPr/>
          <p:nvPr/>
        </p:nvGrpSpPr>
        <p:grpSpPr>
          <a:xfrm>
            <a:off x="5806574" y="2258655"/>
            <a:ext cx="1660358" cy="615204"/>
            <a:chOff x="1478768" y="3118317"/>
            <a:chExt cx="5014301" cy="1870924"/>
          </a:xfrm>
        </p:grpSpPr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92FF3A85-BE8A-412D-49AE-F4C077FBE9E3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06F85B7-6307-060D-1BDD-73D7C64BC1A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651A35-6A1B-56CC-1577-527A27CF9E30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CB68A6-E471-BF25-CFD6-CF717DC25EAD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708EE2C-E5EA-2D7D-06FB-6B04F78D3219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A0F89A7-2E6B-73F4-F2FA-854F1E8A2A9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AD92BF-0786-E2AD-9D01-A0A601D80327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B57BE5-0CD2-7859-5764-33B0F6E01016}"/>
              </a:ext>
            </a:extLst>
          </p:cNvPr>
          <p:cNvGrpSpPr/>
          <p:nvPr/>
        </p:nvGrpSpPr>
        <p:grpSpPr>
          <a:xfrm>
            <a:off x="7596767" y="2362350"/>
            <a:ext cx="1660358" cy="615204"/>
            <a:chOff x="1478768" y="3118317"/>
            <a:chExt cx="5014301" cy="1870924"/>
          </a:xfrm>
        </p:grpSpPr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C6AD18C5-2A24-BEF6-1559-59D2DCF63086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4AEFD8C-1EC0-32EF-8AA7-8F3898C374E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45350D-421E-7F92-D578-ADA3E8F7632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D0478A9-7167-F45C-5BEA-A8871731F13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5F56B76-C2EC-6046-F26F-E8CA84D8CA6F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32F7864-E3D4-7521-0762-9556CC3C3D4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998989-7F21-C414-8952-04452ED1F2DF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CA9EF4-A18C-CD64-D0C0-A269ED52C541}"/>
              </a:ext>
            </a:extLst>
          </p:cNvPr>
          <p:cNvGrpSpPr/>
          <p:nvPr/>
        </p:nvGrpSpPr>
        <p:grpSpPr>
          <a:xfrm>
            <a:off x="5810078" y="3152585"/>
            <a:ext cx="1660358" cy="615204"/>
            <a:chOff x="1478768" y="3118317"/>
            <a:chExt cx="5014301" cy="1870924"/>
          </a:xfrm>
        </p:grpSpPr>
        <p:sp>
          <p:nvSpPr>
            <p:cNvPr id="81" name="Rectangle 42">
              <a:extLst>
                <a:ext uri="{FF2B5EF4-FFF2-40B4-BE49-F238E27FC236}">
                  <a16:creationId xmlns:a16="http://schemas.microsoft.com/office/drawing/2014/main" id="{97B12765-1638-A384-AC7C-71490F65E82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308A6-E8EF-AE65-7D46-742BE21802D8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E9F09FC-1517-DC58-967C-C4400C1B79F2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C8FF422-FF58-8C48-9D33-19E9EEE85EC6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04522B2-9D5E-C130-51F9-32C7CEB02933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F4DE31-737F-9DE8-9CF2-FAE170428339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644B87-049F-2A7F-6454-0D0E9F813A14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A9AC18-0C47-A63D-4357-C45A04CB23C3}"/>
              </a:ext>
            </a:extLst>
          </p:cNvPr>
          <p:cNvGrpSpPr/>
          <p:nvPr/>
        </p:nvGrpSpPr>
        <p:grpSpPr>
          <a:xfrm>
            <a:off x="7615621" y="3502996"/>
            <a:ext cx="1660358" cy="615204"/>
            <a:chOff x="1478768" y="3118317"/>
            <a:chExt cx="5014301" cy="1870924"/>
          </a:xfrm>
        </p:grpSpPr>
        <p:sp>
          <p:nvSpPr>
            <p:cNvPr id="89" name="Rectangle 42">
              <a:extLst>
                <a:ext uri="{FF2B5EF4-FFF2-40B4-BE49-F238E27FC236}">
                  <a16:creationId xmlns:a16="http://schemas.microsoft.com/office/drawing/2014/main" id="{0D4D5387-D051-E9C2-94BC-D1E24BEEF55A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89806C3-0E17-7184-8868-A1E3052D5373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0B42C12-D361-F98B-1D7B-903E1122AF5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9446AB6-8FD9-7C1E-50FA-68FA2E861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514B853-B2DB-5634-84E2-8F996A882A02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05D4E03-45BB-EF44-3348-8A2ABC16287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37445A6-E706-03E5-F5B0-490F382526B1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2C6A39-3A0C-B998-188F-5A3B0833A0F6}"/>
              </a:ext>
            </a:extLst>
          </p:cNvPr>
          <p:cNvGrpSpPr/>
          <p:nvPr/>
        </p:nvGrpSpPr>
        <p:grpSpPr>
          <a:xfrm>
            <a:off x="9539599" y="2153946"/>
            <a:ext cx="582135" cy="1952367"/>
            <a:chOff x="2969117" y="1271600"/>
            <a:chExt cx="582135" cy="2163463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B9C26E5-76C1-7525-21CE-125CA5D51D1B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CEAFF65-42ED-11B2-A94F-C96595FC7D7C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B586E65-F605-36DB-900C-D4EE3AE4A318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06DD847-AF2C-46F4-1ADD-25A9C6263B73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83119FD-A468-259F-E822-A16BF8029624}"/>
              </a:ext>
            </a:extLst>
          </p:cNvPr>
          <p:cNvGrpSpPr/>
          <p:nvPr/>
        </p:nvGrpSpPr>
        <p:grpSpPr>
          <a:xfrm>
            <a:off x="3581862" y="2153946"/>
            <a:ext cx="582135" cy="1952367"/>
            <a:chOff x="2969117" y="1271600"/>
            <a:chExt cx="582135" cy="2163463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1321E63-654F-95B1-1250-06A6F9017ED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7BB4282-D550-AA7E-79AC-B3BBA7C85C00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E7A7B-BD74-62CE-C634-9D32DADF24CC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F6F5C5C-90B3-DF30-28BF-14655009278E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1452" name="Rectangle 56"/>
          <p:cNvSpPr/>
          <p:nvPr/>
        </p:nvSpPr>
        <p:spPr>
          <a:xfrm>
            <a:off x="2045520" y="4444756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 (Non-secure/Secure)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3" name="Straight Connector 57"/>
          <p:cNvSpPr/>
          <p:nvPr/>
        </p:nvSpPr>
        <p:spPr>
          <a:xfrm>
            <a:off x="2060910" y="4346803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9" name="Rectangle 51"/>
          <p:cNvSpPr/>
          <p:nvPr/>
        </p:nvSpPr>
        <p:spPr>
          <a:xfrm>
            <a:off x="3992001" y="5028830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4" name="Rectangle 1"/>
          <p:cNvSpPr/>
          <p:nvPr/>
        </p:nvSpPr>
        <p:spPr>
          <a:xfrm>
            <a:off x="2116114" y="5026831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MPAI Store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52">
            <a:extLst>
              <a:ext uri="{FF2B5EF4-FFF2-40B4-BE49-F238E27FC236}">
                <a16:creationId xmlns:a16="http://schemas.microsoft.com/office/drawing/2014/main" id="{EF61BAF6-8C44-DDD4-A2A9-8EB100D9D468}"/>
              </a:ext>
            </a:extLst>
          </p:cNvPr>
          <p:cNvSpPr/>
          <p:nvPr/>
        </p:nvSpPr>
        <p:spPr>
          <a:xfrm>
            <a:off x="4844597" y="5028308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id="{2AD0D662-38E8-F224-EAF2-553674FE64AE}"/>
              </a:ext>
            </a:extLst>
          </p:cNvPr>
          <p:cNvSpPr/>
          <p:nvPr/>
        </p:nvSpPr>
        <p:spPr>
          <a:xfrm>
            <a:off x="2952453" y="2797412"/>
            <a:ext cx="461665" cy="68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53">
            <a:extLst>
              <a:ext uri="{FF2B5EF4-FFF2-40B4-BE49-F238E27FC236}">
                <a16:creationId xmlns:a16="http://schemas.microsoft.com/office/drawing/2014/main" id="{A0094F44-BAB3-4A4F-F33B-0F4F9B8EBCAC}"/>
              </a:ext>
            </a:extLst>
          </p:cNvPr>
          <p:cNvSpPr/>
          <p:nvPr/>
        </p:nvSpPr>
        <p:spPr>
          <a:xfrm>
            <a:off x="10180196" y="2658935"/>
            <a:ext cx="461665" cy="85376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7" name="Rectangle 5"/>
          <p:cNvSpPr/>
          <p:nvPr/>
        </p:nvSpPr>
        <p:spPr>
          <a:xfrm>
            <a:off x="2864234" y="5026831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054054-E634-E6BF-5387-FE299909A551}"/>
              </a:ext>
            </a:extLst>
          </p:cNvPr>
          <p:cNvCxnSpPr>
            <a:cxnSpLocks/>
          </p:cNvCxnSpPr>
          <p:nvPr/>
        </p:nvCxnSpPr>
        <p:spPr>
          <a:xfrm>
            <a:off x="2864234" y="4942242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66B4E-5DB3-B066-1F0E-0D6C28D6C07A}"/>
              </a:ext>
            </a:extLst>
          </p:cNvPr>
          <p:cNvCxnSpPr/>
          <p:nvPr/>
        </p:nvCxnSpPr>
        <p:spPr>
          <a:xfrm flipV="1">
            <a:off x="4034046" y="4942849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6F429C-36CA-0611-B302-C548CCE3F847}"/>
              </a:ext>
            </a:extLst>
          </p:cNvPr>
          <p:cNvCxnSpPr/>
          <p:nvPr/>
        </p:nvCxnSpPr>
        <p:spPr>
          <a:xfrm flipV="1">
            <a:off x="4872253" y="4942851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0C320-D5F3-A080-68F3-66BE64C9507B}"/>
              </a:ext>
            </a:extLst>
          </p:cNvPr>
          <p:cNvCxnSpPr/>
          <p:nvPr/>
        </p:nvCxnSpPr>
        <p:spPr>
          <a:xfrm flipV="1">
            <a:off x="2144552" y="4942848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645D80-977F-8FC9-6CE6-E5BAFF0E22F4}"/>
              </a:ext>
            </a:extLst>
          </p:cNvPr>
          <p:cNvCxnSpPr>
            <a:cxnSpLocks/>
          </p:cNvCxnSpPr>
          <p:nvPr/>
        </p:nvCxnSpPr>
        <p:spPr>
          <a:xfrm>
            <a:off x="4481986" y="3056354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4A1A3B5-7F94-50D7-C946-6AB540CE9253}"/>
              </a:ext>
            </a:extLst>
          </p:cNvPr>
          <p:cNvGrpSpPr/>
          <p:nvPr/>
        </p:nvGrpSpPr>
        <p:grpSpPr>
          <a:xfrm>
            <a:off x="4347978" y="3152585"/>
            <a:ext cx="1333370" cy="951798"/>
            <a:chOff x="4347978" y="2661733"/>
            <a:chExt cx="1333370" cy="711130"/>
          </a:xfrm>
        </p:grpSpPr>
        <p:sp>
          <p:nvSpPr>
            <p:cNvPr id="1497" name="Rectangle 58"/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(non-secure)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  <p:sp>
          <p:nvSpPr>
            <p:cNvPr id="16" name="Rectangle 58">
              <a:extLst>
                <a:ext uri="{FF2B5EF4-FFF2-40B4-BE49-F238E27FC236}">
                  <a16:creationId xmlns:a16="http://schemas.microsoft.com/office/drawing/2014/main" id="{04C1C8EA-078A-E682-5548-22FFD5848D0C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6C21DE-61B3-8D84-F6CD-C72395FAFB81}"/>
              </a:ext>
            </a:extLst>
          </p:cNvPr>
          <p:cNvSpPr txBox="1"/>
          <p:nvPr/>
        </p:nvSpPr>
        <p:spPr>
          <a:xfrm>
            <a:off x="9629866" y="4777223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03762-3DC8-66D4-6A34-F4493D7ACD84}"/>
              </a:ext>
            </a:extLst>
          </p:cNvPr>
          <p:cNvSpPr/>
          <p:nvPr/>
        </p:nvSpPr>
        <p:spPr>
          <a:xfrm>
            <a:off x="8434339" y="5012050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203465-ABCE-E7E4-6668-7CD33B3AED2F}"/>
              </a:ext>
            </a:extLst>
          </p:cNvPr>
          <p:cNvSpPr/>
          <p:nvPr/>
        </p:nvSpPr>
        <p:spPr>
          <a:xfrm>
            <a:off x="7172734" y="5023491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6CF585-008A-2446-D7AA-C3B2B7B9CE01}"/>
              </a:ext>
            </a:extLst>
          </p:cNvPr>
          <p:cNvSpPr/>
          <p:nvPr/>
        </p:nvSpPr>
        <p:spPr>
          <a:xfrm>
            <a:off x="5605538" y="5025868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7D91E5-C78C-7E6C-D2AC-8F59B320238A}"/>
              </a:ext>
            </a:extLst>
          </p:cNvPr>
          <p:cNvCxnSpPr>
            <a:cxnSpLocks/>
          </p:cNvCxnSpPr>
          <p:nvPr/>
        </p:nvCxnSpPr>
        <p:spPr>
          <a:xfrm flipV="1">
            <a:off x="5586930" y="4942863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73024A-63D4-A241-A250-2807BB131530}"/>
              </a:ext>
            </a:extLst>
          </p:cNvPr>
          <p:cNvSpPr txBox="1"/>
          <p:nvPr/>
        </p:nvSpPr>
        <p:spPr>
          <a:xfrm>
            <a:off x="4518149" y="2112173"/>
            <a:ext cx="1095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Workflow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(AIW)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2344-023E-0D3D-44C6-43A137A8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 Framework (MPAI-AIF V2.2)</a:t>
            </a:r>
          </a:p>
        </p:txBody>
      </p:sp>
    </p:spTree>
    <p:extLst>
      <p:ext uri="{BB962C8B-B14F-4D97-AF65-F5344CB8AC3E}">
        <p14:creationId xmlns:p14="http://schemas.microsoft.com/office/powerpoint/2010/main" val="36260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3A214CD-A437-CD48-8A15-A537A28AE12F}"/>
              </a:ext>
            </a:extLst>
          </p:cNvPr>
          <p:cNvSpPr/>
          <p:nvPr/>
        </p:nvSpPr>
        <p:spPr>
          <a:xfrm>
            <a:off x="1754905" y="1189073"/>
            <a:ext cx="9242218" cy="4518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B7BBEB80-3EC8-558D-B402-DA4D7CF59C99}"/>
              </a:ext>
            </a:extLst>
          </p:cNvPr>
          <p:cNvSpPr/>
          <p:nvPr/>
        </p:nvSpPr>
        <p:spPr>
          <a:xfrm>
            <a:off x="37485" y="1189073"/>
            <a:ext cx="853729" cy="4500217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7B772D6-78B0-30DC-5524-22643C24BFF7}"/>
              </a:ext>
            </a:extLst>
          </p:cNvPr>
          <p:cNvCxnSpPr>
            <a:cxnSpLocks/>
          </p:cNvCxnSpPr>
          <p:nvPr/>
        </p:nvCxnSpPr>
        <p:spPr>
          <a:xfrm>
            <a:off x="991869" y="3463782"/>
            <a:ext cx="8497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2E02B9C-1446-4F4B-1B65-C054A1A6125F}"/>
              </a:ext>
            </a:extLst>
          </p:cNvPr>
          <p:cNvSpPr txBox="1"/>
          <p:nvPr/>
        </p:nvSpPr>
        <p:spPr>
          <a:xfrm>
            <a:off x="820444" y="3145607"/>
            <a:ext cx="107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Audio-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C598ED0-B12E-34C8-C5FE-4D276C6E797D}"/>
              </a:ext>
            </a:extLst>
          </p:cNvPr>
          <p:cNvCxnSpPr/>
          <p:nvPr/>
        </p:nvCxnSpPr>
        <p:spPr>
          <a:xfrm>
            <a:off x="2560145" y="4346173"/>
            <a:ext cx="58968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9CA74F2-A4B9-5A6A-C402-2D2DD2BE935C}"/>
              </a:ext>
            </a:extLst>
          </p:cNvPr>
          <p:cNvSpPr txBox="1"/>
          <p:nvPr/>
        </p:nvSpPr>
        <p:spPr>
          <a:xfrm>
            <a:off x="2480273" y="398137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Audio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1CBC23-CE81-3AEF-DE65-601E5130602F}"/>
              </a:ext>
            </a:extLst>
          </p:cNvPr>
          <p:cNvCxnSpPr/>
          <p:nvPr/>
        </p:nvCxnSpPr>
        <p:spPr>
          <a:xfrm>
            <a:off x="2565472" y="2167789"/>
            <a:ext cx="58968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D4B5214-FDDB-E383-6B33-BEB180C5A56F}"/>
              </a:ext>
            </a:extLst>
          </p:cNvPr>
          <p:cNvSpPr txBox="1"/>
          <p:nvPr/>
        </p:nvSpPr>
        <p:spPr>
          <a:xfrm>
            <a:off x="2510057" y="179845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3EDDE4-B73C-471B-CFCB-1CA1DE6275ED}"/>
              </a:ext>
            </a:extLst>
          </p:cNvPr>
          <p:cNvSpPr/>
          <p:nvPr/>
        </p:nvSpPr>
        <p:spPr>
          <a:xfrm>
            <a:off x="10155389" y="1339079"/>
            <a:ext cx="720135" cy="4275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Event Description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A84CE31-87B3-528E-FFF5-4B53D1C75544}"/>
              </a:ext>
            </a:extLst>
          </p:cNvPr>
          <p:cNvSpPr txBox="1"/>
          <p:nvPr/>
        </p:nvSpPr>
        <p:spPr>
          <a:xfrm>
            <a:off x="10976124" y="3117136"/>
            <a:ext cx="125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AV Event 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F4E928E-52A1-5EAB-2DE5-53BCC7A855EB}"/>
              </a:ext>
            </a:extLst>
          </p:cNvPr>
          <p:cNvSpPr/>
          <p:nvPr/>
        </p:nvSpPr>
        <p:spPr>
          <a:xfrm>
            <a:off x="6600224" y="4149598"/>
            <a:ext cx="720135" cy="146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Speech Recognition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DFCCC4-3F26-F78D-5DEC-CD1CABFF91FA}"/>
              </a:ext>
            </a:extLst>
          </p:cNvPr>
          <p:cNvSpPr txBox="1"/>
          <p:nvPr/>
        </p:nvSpPr>
        <p:spPr>
          <a:xfrm>
            <a:off x="5708372" y="4713922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3352B9D-B0A3-67E2-C13E-85D9A4F547C9}"/>
              </a:ext>
            </a:extLst>
          </p:cNvPr>
          <p:cNvCxnSpPr/>
          <p:nvPr/>
        </p:nvCxnSpPr>
        <p:spPr>
          <a:xfrm>
            <a:off x="3696267" y="3558617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9A9B0CC-8472-3AC8-1591-7E1EDBB004DD}"/>
              </a:ext>
            </a:extLst>
          </p:cNvPr>
          <p:cNvSpPr txBox="1"/>
          <p:nvPr/>
        </p:nvSpPr>
        <p:spPr>
          <a:xfrm>
            <a:off x="3744445" y="3196470"/>
            <a:ext cx="85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7AAED6E-CC0C-0781-5101-AB24134100A4}"/>
              </a:ext>
            </a:extLst>
          </p:cNvPr>
          <p:cNvSpPr txBox="1"/>
          <p:nvPr/>
        </p:nvSpPr>
        <p:spPr>
          <a:xfrm>
            <a:off x="3703443" y="1626765"/>
            <a:ext cx="844129" cy="36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C5BC1AE-6DC4-ACEF-7AC3-00C160C94105}"/>
              </a:ext>
            </a:extLst>
          </p:cNvPr>
          <p:cNvCxnSpPr/>
          <p:nvPr/>
        </p:nvCxnSpPr>
        <p:spPr>
          <a:xfrm>
            <a:off x="3700291" y="1995025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0324A958-40BC-E126-E7E5-11F6F1AFE496}"/>
              </a:ext>
            </a:extLst>
          </p:cNvPr>
          <p:cNvSpPr txBox="1"/>
          <p:nvPr/>
        </p:nvSpPr>
        <p:spPr>
          <a:xfrm>
            <a:off x="3751983" y="2141719"/>
            <a:ext cx="73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696E8C9-822A-919C-2C73-D429B1E2E5D2}"/>
              </a:ext>
            </a:extLst>
          </p:cNvPr>
          <p:cNvCxnSpPr/>
          <p:nvPr/>
        </p:nvCxnSpPr>
        <p:spPr>
          <a:xfrm>
            <a:off x="3700540" y="2510929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ECAF6B8-5FCB-E627-27EC-348B6531AFAA}"/>
              </a:ext>
            </a:extLst>
          </p:cNvPr>
          <p:cNvCxnSpPr/>
          <p:nvPr/>
        </p:nvCxnSpPr>
        <p:spPr>
          <a:xfrm>
            <a:off x="3702638" y="3962513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1622D85-1FB5-2CA5-5C74-1D00D0AC33F5}"/>
              </a:ext>
            </a:extLst>
          </p:cNvPr>
          <p:cNvSpPr txBox="1"/>
          <p:nvPr/>
        </p:nvSpPr>
        <p:spPr>
          <a:xfrm>
            <a:off x="3693723" y="3604053"/>
            <a:ext cx="101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Sp. Time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E7C1E9-4A03-C02C-AA09-E5EC49B86304}"/>
              </a:ext>
            </a:extLst>
          </p:cNvPr>
          <p:cNvSpPr txBox="1"/>
          <p:nvPr/>
        </p:nvSpPr>
        <p:spPr>
          <a:xfrm>
            <a:off x="5179240" y="5061917"/>
            <a:ext cx="149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2544716-D456-2046-32E1-A4FDA6F77445}"/>
              </a:ext>
            </a:extLst>
          </p:cNvPr>
          <p:cNvSpPr/>
          <p:nvPr/>
        </p:nvSpPr>
        <p:spPr>
          <a:xfrm>
            <a:off x="8485539" y="1365927"/>
            <a:ext cx="720135" cy="42535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Scene Description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59A31AD-945F-FE09-4172-516F1AFBA53F}"/>
              </a:ext>
            </a:extLst>
          </p:cNvPr>
          <p:cNvSpPr txBox="1"/>
          <p:nvPr/>
        </p:nvSpPr>
        <p:spPr>
          <a:xfrm>
            <a:off x="9164345" y="3132964"/>
            <a:ext cx="104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Descrip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9C70DA6-CE35-ED0F-5AD8-897D7A411B80}"/>
              </a:ext>
            </a:extLst>
          </p:cNvPr>
          <p:cNvCxnSpPr/>
          <p:nvPr/>
        </p:nvCxnSpPr>
        <p:spPr>
          <a:xfrm>
            <a:off x="7324430" y="5311688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BCE4864-0536-BD4A-E04B-034FEAC3FFEE}"/>
              </a:ext>
            </a:extLst>
          </p:cNvPr>
          <p:cNvSpPr txBox="1"/>
          <p:nvPr/>
        </p:nvSpPr>
        <p:spPr>
          <a:xfrm>
            <a:off x="7274083" y="4050409"/>
            <a:ext cx="1302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Recognised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21B02B-F99D-ED26-7716-92878C11317A}"/>
              </a:ext>
            </a:extLst>
          </p:cNvPr>
          <p:cNvCxnSpPr>
            <a:cxnSpLocks/>
          </p:cNvCxnSpPr>
          <p:nvPr/>
        </p:nvCxnSpPr>
        <p:spPr>
          <a:xfrm>
            <a:off x="7341157" y="4366511"/>
            <a:ext cx="114465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03C32A9-027A-B9B3-E2F1-F76C48AD8DC0}"/>
              </a:ext>
            </a:extLst>
          </p:cNvPr>
          <p:cNvSpPr txBox="1"/>
          <p:nvPr/>
        </p:nvSpPr>
        <p:spPr>
          <a:xfrm>
            <a:off x="7424965" y="5004767"/>
            <a:ext cx="9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B3E04A8-FB4D-67EA-D588-ADF5EC5166DE}"/>
              </a:ext>
            </a:extLst>
          </p:cNvPr>
          <p:cNvCxnSpPr/>
          <p:nvPr/>
        </p:nvCxnSpPr>
        <p:spPr>
          <a:xfrm flipV="1">
            <a:off x="10890360" y="3456250"/>
            <a:ext cx="139671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14DF777-1F6E-90A5-6824-9569155CE15D}"/>
              </a:ext>
            </a:extLst>
          </p:cNvPr>
          <p:cNvCxnSpPr/>
          <p:nvPr/>
        </p:nvCxnSpPr>
        <p:spPr>
          <a:xfrm flipV="1">
            <a:off x="9188707" y="3456250"/>
            <a:ext cx="9852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48B847F-F841-CAC5-5B52-CC044C5EF6D6}"/>
              </a:ext>
            </a:extLst>
          </p:cNvPr>
          <p:cNvSpPr/>
          <p:nvPr/>
        </p:nvSpPr>
        <p:spPr>
          <a:xfrm>
            <a:off x="3143687" y="1339079"/>
            <a:ext cx="541765" cy="16610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Change Detection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D684046-99AB-2B3C-85B2-29E186840A31}"/>
              </a:ext>
            </a:extLst>
          </p:cNvPr>
          <p:cNvSpPr/>
          <p:nvPr/>
        </p:nvSpPr>
        <p:spPr>
          <a:xfrm>
            <a:off x="4577058" y="3102382"/>
            <a:ext cx="712842" cy="14169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 ID Recognition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CF45B1-E07B-5637-0D7C-E565FE0D67F1}"/>
              </a:ext>
            </a:extLst>
          </p:cNvPr>
          <p:cNvSpPr/>
          <p:nvPr/>
        </p:nvSpPr>
        <p:spPr>
          <a:xfrm>
            <a:off x="4572386" y="1350509"/>
            <a:ext cx="722533" cy="1649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ID Recognition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F49436-FEE3-C4CD-F871-635A73F7DC64}"/>
              </a:ext>
            </a:extLst>
          </p:cNvPr>
          <p:cNvSpPr txBox="1"/>
          <p:nvPr/>
        </p:nvSpPr>
        <p:spPr>
          <a:xfrm>
            <a:off x="5343715" y="3512933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11213" algn="l"/>
              </a:tabLst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8E658B9-B5F5-05FF-CCE2-BEA8EA5106D0}"/>
              </a:ext>
            </a:extLst>
          </p:cNvPr>
          <p:cNvCxnSpPr>
            <a:cxnSpLocks/>
          </p:cNvCxnSpPr>
          <p:nvPr/>
        </p:nvCxnSpPr>
        <p:spPr>
          <a:xfrm>
            <a:off x="5263613" y="1758226"/>
            <a:ext cx="136191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92D3CB7-468D-DDE1-FAF3-B08D0786E05B}"/>
              </a:ext>
            </a:extLst>
          </p:cNvPr>
          <p:cNvSpPr txBox="1"/>
          <p:nvPr/>
        </p:nvSpPr>
        <p:spPr>
          <a:xfrm>
            <a:off x="5376810" y="1384523"/>
            <a:ext cx="109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Face ID(s)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52085FF-6EB0-6C81-3D13-64DFFB2103E1}"/>
              </a:ext>
            </a:extLst>
          </p:cNvPr>
          <p:cNvCxnSpPr>
            <a:cxnSpLocks/>
          </p:cNvCxnSpPr>
          <p:nvPr/>
        </p:nvCxnSpPr>
        <p:spPr>
          <a:xfrm>
            <a:off x="5304870" y="2665023"/>
            <a:ext cx="319794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E16EDC9-617A-4621-1E5F-B3F59BB32B48}"/>
              </a:ext>
            </a:extLst>
          </p:cNvPr>
          <p:cNvCxnSpPr>
            <a:cxnSpLocks/>
          </p:cNvCxnSpPr>
          <p:nvPr/>
        </p:nvCxnSpPr>
        <p:spPr>
          <a:xfrm>
            <a:off x="5315182" y="3869263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1952EE3-6F76-89B8-A4A9-20EFF147825A}"/>
              </a:ext>
            </a:extLst>
          </p:cNvPr>
          <p:cNvSpPr txBox="1"/>
          <p:nvPr/>
        </p:nvSpPr>
        <p:spPr>
          <a:xfrm>
            <a:off x="5197128" y="2357697"/>
            <a:ext cx="147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Bounding 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Box(es) 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B33AC32-A560-7BD9-D469-2CBF8EA2A44D}"/>
              </a:ext>
            </a:extLst>
          </p:cNvPr>
          <p:cNvCxnSpPr>
            <a:cxnSpLocks/>
          </p:cNvCxnSpPr>
          <p:nvPr/>
        </p:nvCxnSpPr>
        <p:spPr>
          <a:xfrm>
            <a:off x="5304870" y="3345257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E1EA2D9-DEC0-3A5D-A3B4-C059650CA304}"/>
              </a:ext>
            </a:extLst>
          </p:cNvPr>
          <p:cNvSpPr txBox="1"/>
          <p:nvPr/>
        </p:nvSpPr>
        <p:spPr>
          <a:xfrm>
            <a:off x="5384899" y="1892689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Face Time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2987AF-55E8-E902-2894-D354D9565E05}"/>
              </a:ext>
            </a:extLst>
          </p:cNvPr>
          <p:cNvSpPr txBox="1"/>
          <p:nvPr/>
        </p:nvSpPr>
        <p:spPr>
          <a:xfrm>
            <a:off x="5384208" y="3027377"/>
            <a:ext cx="117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FCCD01C-0D80-F81D-660C-A42B02B1A550}"/>
              </a:ext>
            </a:extLst>
          </p:cNvPr>
          <p:cNvCxnSpPr>
            <a:cxnSpLocks/>
          </p:cNvCxnSpPr>
          <p:nvPr/>
        </p:nvCxnSpPr>
        <p:spPr>
          <a:xfrm>
            <a:off x="5290072" y="4295286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9B8624A2-5337-972E-F259-A4B841E21CA0}"/>
              </a:ext>
            </a:extLst>
          </p:cNvPr>
          <p:cNvSpPr txBox="1"/>
          <p:nvPr/>
        </p:nvSpPr>
        <p:spPr>
          <a:xfrm>
            <a:off x="5389471" y="3928223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11213" algn="l"/>
              </a:tabLst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FA501DF-2B24-CE50-CE2F-99A7A46E366D}"/>
              </a:ext>
            </a:extLst>
          </p:cNvPr>
          <p:cNvCxnSpPr>
            <a:cxnSpLocks/>
          </p:cNvCxnSpPr>
          <p:nvPr/>
        </p:nvCxnSpPr>
        <p:spPr>
          <a:xfrm>
            <a:off x="3710266" y="5090740"/>
            <a:ext cx="29076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86FBFF0B-0E4A-2B69-C68A-DB43515498C2}"/>
              </a:ext>
            </a:extLst>
          </p:cNvPr>
          <p:cNvSpPr txBox="1"/>
          <p:nvPr/>
        </p:nvSpPr>
        <p:spPr>
          <a:xfrm>
            <a:off x="7290625" y="3506643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11213" algn="l"/>
              </a:tabLst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C49B7C1-E254-B681-DFC0-54F0E24726C7}"/>
              </a:ext>
            </a:extLst>
          </p:cNvPr>
          <p:cNvCxnSpPr>
            <a:cxnSpLocks/>
          </p:cNvCxnSpPr>
          <p:nvPr/>
        </p:nvCxnSpPr>
        <p:spPr>
          <a:xfrm>
            <a:off x="5315182" y="2269314"/>
            <a:ext cx="319144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CA782D5-C519-81B8-0F31-0FD9402B5A42}"/>
              </a:ext>
            </a:extLst>
          </p:cNvPr>
          <p:cNvSpPr txBox="1"/>
          <p:nvPr/>
        </p:nvSpPr>
        <p:spPr>
          <a:xfrm>
            <a:off x="7327307" y="1896499"/>
            <a:ext cx="113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Face Time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E9A7CAB-42B4-04E0-7126-C5BABF35588A}"/>
              </a:ext>
            </a:extLst>
          </p:cNvPr>
          <p:cNvCxnSpPr>
            <a:cxnSpLocks/>
          </p:cNvCxnSpPr>
          <p:nvPr/>
        </p:nvCxnSpPr>
        <p:spPr>
          <a:xfrm>
            <a:off x="3683420" y="4751650"/>
            <a:ext cx="294972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E3E57D5-D310-A714-8927-79AD2709F85E}"/>
              </a:ext>
            </a:extLst>
          </p:cNvPr>
          <p:cNvSpPr txBox="1"/>
          <p:nvPr/>
        </p:nvSpPr>
        <p:spPr>
          <a:xfrm>
            <a:off x="5666462" y="4386262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74ECB7A-1624-71A8-3B95-83DEE3DB85E7}"/>
              </a:ext>
            </a:extLst>
          </p:cNvPr>
          <p:cNvCxnSpPr/>
          <p:nvPr/>
        </p:nvCxnSpPr>
        <p:spPr>
          <a:xfrm>
            <a:off x="3724918" y="4393331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13B52DAD-A01B-D4AF-2C12-E10F3AFA802D}"/>
              </a:ext>
            </a:extLst>
          </p:cNvPr>
          <p:cNvSpPr txBox="1"/>
          <p:nvPr/>
        </p:nvSpPr>
        <p:spPr>
          <a:xfrm>
            <a:off x="3733148" y="4032713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5A644FC-9449-4B66-7D01-509A3E54016B}"/>
              </a:ext>
            </a:extLst>
          </p:cNvPr>
          <p:cNvSpPr/>
          <p:nvPr/>
        </p:nvSpPr>
        <p:spPr>
          <a:xfrm>
            <a:off x="3142807" y="3098515"/>
            <a:ext cx="540613" cy="251574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 Segmentation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DBCE77-AB6A-6BD2-0CBC-5655A57718DB}"/>
              </a:ext>
            </a:extLst>
          </p:cNvPr>
          <p:cNvCxnSpPr/>
          <p:nvPr/>
        </p:nvCxnSpPr>
        <p:spPr>
          <a:xfrm>
            <a:off x="7342546" y="4964507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B0D334-5A4D-005C-032D-C1C9C8A45A96}"/>
              </a:ext>
            </a:extLst>
          </p:cNvPr>
          <p:cNvSpPr txBox="1"/>
          <p:nvPr/>
        </p:nvSpPr>
        <p:spPr>
          <a:xfrm>
            <a:off x="7461678" y="4588954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B15B4-8BBF-2020-EB6F-459A0837C656}"/>
              </a:ext>
            </a:extLst>
          </p:cNvPr>
          <p:cNvSpPr txBox="1"/>
          <p:nvPr/>
        </p:nvSpPr>
        <p:spPr>
          <a:xfrm>
            <a:off x="7295823" y="2344461"/>
            <a:ext cx="122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Bounding 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Box(es) 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086AA6-2E8A-9BF7-82E3-F39072D601CF}"/>
              </a:ext>
            </a:extLst>
          </p:cNvPr>
          <p:cNvSpPr/>
          <p:nvPr/>
        </p:nvSpPr>
        <p:spPr>
          <a:xfrm>
            <a:off x="1821438" y="1339080"/>
            <a:ext cx="720135" cy="4275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 Splitting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BFADED-E578-0819-6707-013CFCF7A847}"/>
              </a:ext>
            </a:extLst>
          </p:cNvPr>
          <p:cNvCxnSpPr>
            <a:cxnSpLocks/>
          </p:cNvCxnSpPr>
          <p:nvPr/>
        </p:nvCxnSpPr>
        <p:spPr>
          <a:xfrm>
            <a:off x="7138287" y="1759711"/>
            <a:ext cx="136191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E5E8BE-5F23-74EE-4282-799498DD47CB}"/>
              </a:ext>
            </a:extLst>
          </p:cNvPr>
          <p:cNvSpPr txBox="1"/>
          <p:nvPr/>
        </p:nvSpPr>
        <p:spPr>
          <a:xfrm>
            <a:off x="7349138" y="1377125"/>
            <a:ext cx="109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Face ID(s)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318EB-4D52-5A41-5A3D-0F6EFC5C975F}"/>
              </a:ext>
            </a:extLst>
          </p:cNvPr>
          <p:cNvCxnSpPr>
            <a:cxnSpLocks/>
          </p:cNvCxnSpPr>
          <p:nvPr/>
        </p:nvCxnSpPr>
        <p:spPr>
          <a:xfrm>
            <a:off x="7148639" y="3882952"/>
            <a:ext cx="136191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205CB20-29AC-F03A-1A8B-1792600E0700}"/>
              </a:ext>
            </a:extLst>
          </p:cNvPr>
          <p:cNvSpPr/>
          <p:nvPr/>
        </p:nvSpPr>
        <p:spPr>
          <a:xfrm>
            <a:off x="6595253" y="1355746"/>
            <a:ext cx="720135" cy="27528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D322E3-D3FD-445F-32AC-7DC2F09E19B6}"/>
              </a:ext>
            </a:extLst>
          </p:cNvPr>
          <p:cNvCxnSpPr>
            <a:cxnSpLocks/>
          </p:cNvCxnSpPr>
          <p:nvPr/>
        </p:nvCxnSpPr>
        <p:spPr>
          <a:xfrm>
            <a:off x="3714076" y="5426020"/>
            <a:ext cx="29076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A402F-4DE1-DF4D-1DD4-66B1251A51DA}"/>
              </a:ext>
            </a:extLst>
          </p:cNvPr>
          <p:cNvGrpSpPr/>
          <p:nvPr/>
        </p:nvGrpSpPr>
        <p:grpSpPr>
          <a:xfrm>
            <a:off x="14625" y="5806262"/>
            <a:ext cx="10973419" cy="1014531"/>
            <a:chOff x="14625" y="5326866"/>
            <a:chExt cx="10973419" cy="1529689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1D8756E7-1D42-0E3C-524D-5CB006A80D14}"/>
                </a:ext>
              </a:extLst>
            </p:cNvPr>
            <p:cNvSpPr/>
            <p:nvPr/>
          </p:nvSpPr>
          <p:spPr>
            <a:xfrm>
              <a:off x="14625" y="5424819"/>
              <a:ext cx="10901157" cy="538330"/>
            </a:xfrm>
            <a:prstGeom prst="rect">
              <a:avLst/>
            </a:prstGeom>
            <a:solidFill>
              <a:srgbClr val="FFDF7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Controller</a:t>
              </a:r>
              <a:endParaRPr lang="it-IT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Straight Connector 57">
              <a:extLst>
                <a:ext uri="{FF2B5EF4-FFF2-40B4-BE49-F238E27FC236}">
                  <a16:creationId xmlns:a16="http://schemas.microsoft.com/office/drawing/2014/main" id="{7F0DA8C3-ED47-63E1-CB11-855838362603}"/>
                </a:ext>
              </a:extLst>
            </p:cNvPr>
            <p:cNvSpPr/>
            <p:nvPr/>
          </p:nvSpPr>
          <p:spPr>
            <a:xfrm>
              <a:off x="41237" y="5326866"/>
              <a:ext cx="10871037" cy="40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1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807367B-F0D1-12D9-BC03-292F2492763D}"/>
                </a:ext>
              </a:extLst>
            </p:cNvPr>
            <p:cNvSpPr/>
            <p:nvPr/>
          </p:nvSpPr>
          <p:spPr>
            <a:xfrm>
              <a:off x="3878990" y="6189475"/>
              <a:ext cx="1847602" cy="667080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8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Communication</a:t>
              </a:r>
              <a:endParaRPr lang="it-IT" sz="18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51">
              <a:extLst>
                <a:ext uri="{FF2B5EF4-FFF2-40B4-BE49-F238E27FC236}">
                  <a16:creationId xmlns:a16="http://schemas.microsoft.com/office/drawing/2014/main" id="{0F43F6DE-21B2-250A-EA50-4A22FB356DBE}"/>
                </a:ext>
              </a:extLst>
            </p:cNvPr>
            <p:cNvSpPr/>
            <p:nvPr/>
          </p:nvSpPr>
          <p:spPr>
            <a:xfrm>
              <a:off x="7202215" y="6191995"/>
              <a:ext cx="1792133" cy="663480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8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Global Storage</a:t>
              </a:r>
              <a:endParaRPr lang="it-IT" sz="18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6C4468AE-C027-82B5-CF0C-5C141EB5AD58}"/>
                </a:ext>
              </a:extLst>
            </p:cNvPr>
            <p:cNvSpPr/>
            <p:nvPr/>
          </p:nvSpPr>
          <p:spPr>
            <a:xfrm>
              <a:off x="9284055" y="6189475"/>
              <a:ext cx="1684050" cy="6634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8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MPAI Store</a:t>
              </a:r>
              <a:endParaRPr lang="it-IT" sz="18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52">
              <a:extLst>
                <a:ext uri="{FF2B5EF4-FFF2-40B4-BE49-F238E27FC236}">
                  <a16:creationId xmlns:a16="http://schemas.microsoft.com/office/drawing/2014/main" id="{04A044E7-659D-4886-8431-0E19DD351C05}"/>
                </a:ext>
              </a:extLst>
            </p:cNvPr>
            <p:cNvSpPr/>
            <p:nvPr/>
          </p:nvSpPr>
          <p:spPr>
            <a:xfrm>
              <a:off x="5977143" y="6190915"/>
              <a:ext cx="1021277" cy="664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8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Access</a:t>
              </a:r>
              <a:endParaRPr lang="it-IT" sz="18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80AB68-9BED-917D-F6F3-DF18AD5E7D00}"/>
                </a:ext>
              </a:extLst>
            </p:cNvPr>
            <p:cNvCxnSpPr/>
            <p:nvPr/>
          </p:nvCxnSpPr>
          <p:spPr>
            <a:xfrm flipV="1">
              <a:off x="3901516" y="6076311"/>
              <a:ext cx="1813319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2601A9-9A7E-9CF1-CD01-250B22781FD1}"/>
                </a:ext>
              </a:extLst>
            </p:cNvPr>
            <p:cNvCxnSpPr/>
            <p:nvPr/>
          </p:nvCxnSpPr>
          <p:spPr>
            <a:xfrm flipV="1">
              <a:off x="9254237" y="6076311"/>
              <a:ext cx="1733807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B3B9C0-D181-40A7-0184-8293B7F2FA60}"/>
                </a:ext>
              </a:extLst>
            </p:cNvPr>
            <p:cNvCxnSpPr/>
            <p:nvPr/>
          </p:nvCxnSpPr>
          <p:spPr>
            <a:xfrm flipV="1">
              <a:off x="5974318" y="6076309"/>
              <a:ext cx="1048014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F65D69-E1CE-1C7C-A4C8-31F329414086}"/>
                </a:ext>
              </a:extLst>
            </p:cNvPr>
            <p:cNvCxnSpPr/>
            <p:nvPr/>
          </p:nvCxnSpPr>
          <p:spPr>
            <a:xfrm flipV="1">
              <a:off x="7196369" y="6067462"/>
              <a:ext cx="1813319" cy="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B7EDF1BF-990E-A7C8-B04B-C4F5D43F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261"/>
            <a:ext cx="10515600" cy="1213952"/>
          </a:xfrm>
        </p:spPr>
        <p:txBody>
          <a:bodyPr>
            <a:normAutofit/>
          </a:bodyPr>
          <a:lstStyle/>
          <a:p>
            <a:r>
              <a:rPr lang="en-US"/>
              <a:t>Television Media Analysis (OSD-TMA) V1.1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651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1" grpId="0"/>
      <p:bldP spid="82" grpId="0" animBg="1"/>
      <p:bldP spid="83" grpId="0"/>
      <p:bldP spid="91" grpId="0" animBg="1"/>
      <p:bldP spid="92" grpId="0"/>
      <p:bldP spid="94" grpId="0"/>
      <p:bldP spid="95" grpId="0"/>
      <p:bldP spid="97" grpId="0"/>
      <p:bldP spid="100" grpId="0"/>
      <p:bldP spid="101" grpId="0"/>
      <p:bldP spid="103" grpId="0" animBg="1"/>
      <p:bldP spid="104" grpId="0"/>
      <p:bldP spid="106" grpId="0"/>
      <p:bldP spid="108" grpId="0"/>
      <p:bldP spid="111" grpId="0" animBg="1"/>
      <p:bldP spid="112" grpId="0" animBg="1"/>
      <p:bldP spid="113" grpId="0" animBg="1"/>
      <p:bldP spid="114" grpId="0"/>
      <p:bldP spid="116" grpId="0"/>
      <p:bldP spid="119" grpId="0"/>
      <p:bldP spid="121" grpId="0"/>
      <p:bldP spid="122" grpId="0"/>
      <p:bldP spid="124" grpId="0"/>
      <p:bldP spid="128" grpId="0"/>
      <p:bldP spid="133" grpId="0"/>
      <p:bldP spid="135" grpId="0"/>
      <p:bldP spid="137" grpId="0"/>
      <p:bldP spid="138" grpId="0" animBg="1"/>
      <p:bldP spid="6" grpId="0"/>
      <p:bldP spid="4" grpId="0"/>
      <p:bldP spid="74" grpId="0" animBg="1"/>
      <p:bldP spid="8" grpId="0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4AC255-0D52-7CA4-E239-2864650F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MPAI-OSD V1.4 specifies AI Modules 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081FB-A72D-40C7-FF52-290C1075D7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 Modules provide the building blocks for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67008-C8E5-FFB2-B45C-539FA359F0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MPAI-PAF AI Workflows of “Television Media Analysis”</a:t>
            </a:r>
          </a:p>
          <a:p>
            <a:r>
              <a:rPr lang="en-US" dirty="0"/>
              <a:t>Many other MPAI standards</a:t>
            </a:r>
          </a:p>
          <a:p>
            <a:pPr lvl="1"/>
            <a:r>
              <a:rPr lang="en-US" dirty="0"/>
              <a:t>Connected Autonomous Vehicle</a:t>
            </a:r>
          </a:p>
          <a:p>
            <a:pPr lvl="1"/>
            <a:r>
              <a:rPr lang="en-US" dirty="0"/>
              <a:t>Human and Machine Communication</a:t>
            </a:r>
          </a:p>
          <a:p>
            <a:pPr lvl="1"/>
            <a:r>
              <a:rPr lang="en-US" dirty="0"/>
              <a:t>Multimodal Conversation</a:t>
            </a:r>
          </a:p>
          <a:p>
            <a:pPr lvl="1"/>
            <a:r>
              <a:rPr lang="en-US" dirty="0"/>
              <a:t>Portable Avatar Format</a:t>
            </a:r>
          </a:p>
          <a:p>
            <a:pPr lvl="1"/>
            <a:r>
              <a:rPr lang="en-US" dirty="0"/>
              <a:t>XR Venue (under development)</a:t>
            </a:r>
          </a:p>
          <a:p>
            <a:endParaRPr lang="en-15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4158F-C550-37FA-EE1F-0CF94773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2167-6EF7-EC00-7A53-C9A4F0FC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5DF1-55EB-AD0C-33B8-7F05F1A4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MPAI-OSD V1.4 AI Modules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45C74A-D9EB-E1D0-69E4-9FA14A8E5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742849"/>
              </p:ext>
            </p:extLst>
          </p:nvPr>
        </p:nvGraphicFramePr>
        <p:xfrm>
          <a:off x="1301750" y="1301316"/>
          <a:ext cx="1005857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38">
                  <a:extLst>
                    <a:ext uri="{9D8B030D-6E8A-4147-A177-3AD203B41FA5}">
                      <a16:colId xmlns:a16="http://schemas.microsoft.com/office/drawing/2014/main" val="2797135891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val="2240537487"/>
                    </a:ext>
                  </a:extLst>
                </a:gridCol>
                <a:gridCol w="212724">
                  <a:extLst>
                    <a:ext uri="{9D8B030D-6E8A-4147-A177-3AD203B41FA5}">
                      <a16:colId xmlns:a16="http://schemas.microsoft.com/office/drawing/2014/main" val="2596556035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985307044"/>
                    </a:ext>
                  </a:extLst>
                </a:gridCol>
                <a:gridCol w="2334827">
                  <a:extLst>
                    <a:ext uri="{9D8B030D-6E8A-4147-A177-3AD203B41FA5}">
                      <a16:colId xmlns:a16="http://schemas.microsoft.com/office/drawing/2014/main" val="422574268"/>
                    </a:ext>
                  </a:extLst>
                </a:gridCol>
                <a:gridCol w="239697">
                  <a:extLst>
                    <a:ext uri="{9D8B030D-6E8A-4147-A177-3AD203B41FA5}">
                      <a16:colId xmlns:a16="http://schemas.microsoft.com/office/drawing/2014/main" val="3662787370"/>
                    </a:ext>
                  </a:extLst>
                </a:gridCol>
                <a:gridCol w="843379">
                  <a:extLst>
                    <a:ext uri="{9D8B030D-6E8A-4147-A177-3AD203B41FA5}">
                      <a16:colId xmlns:a16="http://schemas.microsoft.com/office/drawing/2014/main" val="3956423796"/>
                    </a:ext>
                  </a:extLst>
                </a:gridCol>
                <a:gridCol w="2254928">
                  <a:extLst>
                    <a:ext uri="{9D8B030D-6E8A-4147-A177-3AD203B41FA5}">
                      <a16:colId xmlns:a16="http://schemas.microsoft.com/office/drawing/2014/main" val="3798098697"/>
                    </a:ext>
                  </a:extLst>
                </a:gridCol>
                <a:gridCol w="298752">
                  <a:extLst>
                    <a:ext uri="{9D8B030D-6E8A-4147-A177-3AD203B41FA5}">
                      <a16:colId xmlns:a16="http://schemas.microsoft.com/office/drawing/2014/main" val="2432548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Acronym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Acronym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Acron</a:t>
                      </a: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150" sz="1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407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OSD-BSC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"/>
                        </a:rPr>
                        <a:t>Basic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OSD-SCD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"/>
                        </a:rPr>
                        <a:t>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OSD-EVD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"/>
                        </a:rPr>
                        <a:t>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054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OSD-B3D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"/>
                        </a:rPr>
                        <a:t>Basic 3D Model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9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OSD-3SD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0"/>
                        </a:rPr>
                        <a:t>3D Model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1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OSD-3ED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2"/>
                        </a:rPr>
                        <a:t>3D Model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3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612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OSD-BAS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4"/>
                        </a:rPr>
                        <a:t>Basic Audio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5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OSD-ASD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6"/>
                        </a:rPr>
                        <a:t>Audio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7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OSD-AED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8"/>
                        </a:rPr>
                        <a:t>Audio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19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200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OSD-BMD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0"/>
                        </a:rPr>
                        <a:t>Basic Audio-Visual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1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OSD-MSD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2"/>
                        </a:rPr>
                        <a:t>Audio-Visual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3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OSD-MED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4"/>
                        </a:rPr>
                        <a:t>Audio-Visual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5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787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OSD-BLD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6"/>
                        </a:rPr>
                        <a:t>Basic LiDAR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7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OSD-LSD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8"/>
                        </a:rPr>
                        <a:t>LiDAR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29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OSD-LED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0"/>
                        </a:rPr>
                        <a:t>LiDAR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1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893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OSD-BOD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2"/>
                        </a:rPr>
                        <a:t>Basic Offline Map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3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OSD-OSD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4"/>
                        </a:rPr>
                        <a:t>Offline Map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5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OSD-OED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6"/>
                        </a:rPr>
                        <a:t>Offline Map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7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7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OSD-BRD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8"/>
                        </a:rPr>
                        <a:t>Basic RADAR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39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OSD-RSD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0"/>
                        </a:rPr>
                        <a:t>RADAR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1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OSD-RED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2"/>
                        </a:rPr>
                        <a:t>RADAR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3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459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4"/>
                        </a:rPr>
                        <a:t>Basic Speech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5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OSD-SSD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6"/>
                        </a:rPr>
                        <a:t>Speech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7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OSD-SED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8"/>
                        </a:rPr>
                        <a:t>Speech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49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22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OSD-BUD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0"/>
                        </a:rPr>
                        <a:t>Basic Ultrasound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1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OSD-USD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2"/>
                        </a:rPr>
                        <a:t>Ultrasound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3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OSD-UED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4"/>
                        </a:rPr>
                        <a:t>Ultrasound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5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066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OSD-BVD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6"/>
                        </a:rPr>
                        <a:t>Basic Visual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7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OSD-VSD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8"/>
                        </a:rPr>
                        <a:t>Visual Scene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59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OSD-VED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0"/>
                        </a:rPr>
                        <a:t>Visual Event Description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1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1772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OSD-AVA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2"/>
                        </a:rPr>
                        <a:t>Audio-Visual Alignment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3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OSD-SDX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4"/>
                        </a:rPr>
                        <a:t>Audio-Visual Scene Demultiplexing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5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OSD-SMX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6"/>
                        </a:rPr>
                        <a:t>Audio-Visual Scene Multiplexing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7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404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OSD-DVI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8"/>
                        </a:rPr>
                        <a:t>Direct Visual Identification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69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OSD-TVS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0"/>
                        </a:rPr>
                        <a:t>Television Splitting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1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OSD-VCD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2"/>
                        </a:rPr>
                        <a:t>Visual Change Detection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3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446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OSD-VDI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4"/>
                        </a:rPr>
                        <a:t>Visual Direction Identification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5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OSD-VII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6"/>
                        </a:rPr>
                        <a:t>Visual Instance Identification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7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OSD-VOE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8"/>
                        </a:rPr>
                        <a:t>Visual Object Extraction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79"/>
                        </a:rPr>
                        <a:t>X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OSD-VOI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0"/>
                        </a:rPr>
                        <a:t>Visual Object Identification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1"/>
                        </a:rPr>
                        <a:t>X</a:t>
                      </a:r>
                      <a:endParaRPr lang="en-150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OSD-VOB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2"/>
                        </a:rPr>
                        <a:t>Visual Object Identification by Body</a:t>
                      </a:r>
                      <a:endParaRPr lang="en-150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150" sz="1100" b="1" u="sng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  <a:hlinkClick r:id="rId83"/>
                        </a:rPr>
                        <a:t>X</a:t>
                      </a:r>
                      <a:endParaRPr lang="en-150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150" sz="1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150" sz="1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150" sz="1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129559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3190B-FCA1-27A7-C2AA-7DF8F8E4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79D9C-1BCA-F4D5-7076-C50D5D24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0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A6E6-DE01-ACB0-402B-C130604F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Change Detection (OSD-VCD) V1.4</a:t>
            </a:r>
            <a:endParaRPr lang="en-1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40C16-C825-C9AF-E753-88E175044945}"/>
              </a:ext>
            </a:extLst>
          </p:cNvPr>
          <p:cNvSpPr/>
          <p:nvPr/>
        </p:nvSpPr>
        <p:spPr>
          <a:xfrm>
            <a:off x="5088847" y="2198787"/>
            <a:ext cx="1020726" cy="20753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Change Detection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9160E1-2E68-D92F-DE01-3BDDA68AFE5A}"/>
              </a:ext>
            </a:extLst>
          </p:cNvPr>
          <p:cNvCxnSpPr>
            <a:cxnSpLocks/>
          </p:cNvCxnSpPr>
          <p:nvPr/>
        </p:nvCxnSpPr>
        <p:spPr>
          <a:xfrm>
            <a:off x="6098950" y="2921471"/>
            <a:ext cx="87813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F20785-5472-E479-D2D3-A108F46C4471}"/>
              </a:ext>
            </a:extLst>
          </p:cNvPr>
          <p:cNvSpPr txBox="1"/>
          <p:nvPr/>
        </p:nvSpPr>
        <p:spPr>
          <a:xfrm>
            <a:off x="6108936" y="2545439"/>
            <a:ext cx="81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8E3BB5-5901-CC46-64BF-29A20B77E781}"/>
              </a:ext>
            </a:extLst>
          </p:cNvPr>
          <p:cNvCxnSpPr>
            <a:cxnSpLocks/>
          </p:cNvCxnSpPr>
          <p:nvPr/>
        </p:nvCxnSpPr>
        <p:spPr>
          <a:xfrm>
            <a:off x="6106136" y="3658665"/>
            <a:ext cx="87813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7928C2-E281-20AB-36EC-040ED474A7F3}"/>
              </a:ext>
            </a:extLst>
          </p:cNvPr>
          <p:cNvSpPr txBox="1"/>
          <p:nvPr/>
        </p:nvSpPr>
        <p:spPr>
          <a:xfrm>
            <a:off x="6116123" y="329326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</a:p>
        </p:txBody>
      </p:sp>
      <p:sp>
        <p:nvSpPr>
          <p:cNvPr id="15" name="TextBox 119">
            <a:extLst>
              <a:ext uri="{FF2B5EF4-FFF2-40B4-BE49-F238E27FC236}">
                <a16:creationId xmlns:a16="http://schemas.microsoft.com/office/drawing/2014/main" id="{819DA384-6396-96CD-2CD2-36927A81586C}"/>
              </a:ext>
            </a:extLst>
          </p:cNvPr>
          <p:cNvSpPr/>
          <p:nvPr/>
        </p:nvSpPr>
        <p:spPr>
          <a:xfrm>
            <a:off x="4109072" y="2889928"/>
            <a:ext cx="97376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5732E8-A86A-06F8-8B1A-71DC6D62AA48}"/>
              </a:ext>
            </a:extLst>
          </p:cNvPr>
          <p:cNvCxnSpPr/>
          <p:nvPr/>
        </p:nvCxnSpPr>
        <p:spPr>
          <a:xfrm>
            <a:off x="4070060" y="3260582"/>
            <a:ext cx="1020726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061496-EA55-A350-9221-D9D44469BF2F}"/>
              </a:ext>
            </a:extLst>
          </p:cNvPr>
          <p:cNvSpPr txBox="1"/>
          <p:nvPr/>
        </p:nvSpPr>
        <p:spPr>
          <a:xfrm>
            <a:off x="1580225" y="4527612"/>
            <a:ext cx="7816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Visual Change Detection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Receives a video as input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times at which a significant change in the video scene has been found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first image of the changed video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41758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.potx" id="{085AFF68-CF2B-4E7E-B027-ECDA27DE893E}" vid="{221061D1-EB4D-4557-ABB8-203D4C1B400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 and Scene Description (MPAI-OSD) V1.4.pptx</Template>
  <TotalTime>0</TotalTime>
  <Words>2926</Words>
  <Application>Microsoft Office PowerPoint</Application>
  <PresentationFormat>Widescreen</PresentationFormat>
  <Paragraphs>758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Century Gothic</vt:lpstr>
      <vt:lpstr>Times New Roman</vt:lpstr>
      <vt:lpstr>Wingdings 3</vt:lpstr>
      <vt:lpstr>Filo</vt:lpstr>
      <vt:lpstr>Object and Scene Description (MPAI-OSD) V1.4</vt:lpstr>
      <vt:lpstr>Object and Scene Description</vt:lpstr>
      <vt:lpstr>What is Object and Scene Description?</vt:lpstr>
      <vt:lpstr>What is AI Framework?</vt:lpstr>
      <vt:lpstr>AI Framework (MPAI-AIF V2.2)</vt:lpstr>
      <vt:lpstr>Television Media Analysis (OSD-TMA) V1.1</vt:lpstr>
      <vt:lpstr>MPAI-OSD V1.4 specifies AI Modules </vt:lpstr>
      <vt:lpstr>Overview of MPAI-OSD V1.4 AI Modules</vt:lpstr>
      <vt:lpstr>Visual Change Detection (OSD-VCD) V1.4</vt:lpstr>
      <vt:lpstr>Audio-Visual Alignment (OSD-AVA) V1.4</vt:lpstr>
      <vt:lpstr>Reference Software - Disclaimers</vt:lpstr>
      <vt:lpstr>Reference Software – Guide to the code</vt:lpstr>
      <vt:lpstr>Reference Software – Acknowledgements</vt:lpstr>
      <vt:lpstr>Conformance Testing</vt:lpstr>
      <vt:lpstr>Performance Assessment</vt:lpstr>
      <vt:lpstr>Data Types</vt:lpstr>
      <vt:lpstr>What are the MPAI-OSD Data Types?</vt:lpstr>
      <vt:lpstr>Two types of Object – Basic </vt:lpstr>
      <vt:lpstr>Two types of Object – Object</vt:lpstr>
      <vt:lpstr>Ten Media Object Types</vt:lpstr>
      <vt:lpstr>An example: Basic 3D Model Object includes</vt:lpstr>
      <vt:lpstr>Basic 3D Model Scene Descriptors</vt:lpstr>
      <vt:lpstr>3D Model Scene Descriptors</vt:lpstr>
      <vt:lpstr>Other MPAI-OSD V1.4 Data Types</vt:lpstr>
      <vt:lpstr>Audio Source</vt:lpstr>
      <vt:lpstr>Light Source</vt:lpstr>
      <vt:lpstr>Object Audio Characteristics</vt:lpstr>
      <vt:lpstr>Texture Map</vt:lpstr>
      <vt:lpstr>The Role of MPAI-OSD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1</cp:revision>
  <dcterms:created xsi:type="dcterms:W3CDTF">2025-09-12T10:44:22Z</dcterms:created>
  <dcterms:modified xsi:type="dcterms:W3CDTF">2025-09-12T10:44:57Z</dcterms:modified>
</cp:coreProperties>
</file>