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1430" r:id="rId2"/>
    <p:sldId id="2600" r:id="rId3"/>
    <p:sldId id="2601" r:id="rId4"/>
    <p:sldId id="2613" r:id="rId5"/>
    <p:sldId id="1440" r:id="rId6"/>
    <p:sldId id="1274" r:id="rId7"/>
    <p:sldId id="1278" r:id="rId8"/>
    <p:sldId id="1285" r:id="rId9"/>
    <p:sldId id="1280" r:id="rId10"/>
    <p:sldId id="260" r:id="rId11"/>
    <p:sldId id="969" r:id="rId12"/>
    <p:sldId id="1282" r:id="rId13"/>
    <p:sldId id="270" r:id="rId14"/>
    <p:sldId id="272" r:id="rId15"/>
    <p:sldId id="261" r:id="rId16"/>
    <p:sldId id="1663" r:id="rId17"/>
    <p:sldId id="266" r:id="rId18"/>
    <p:sldId id="267" r:id="rId19"/>
    <p:sldId id="273" r:id="rId20"/>
    <p:sldId id="1664" r:id="rId21"/>
    <p:sldId id="1665" r:id="rId22"/>
    <p:sldId id="911" r:id="rId23"/>
    <p:sldId id="1275" r:id="rId24"/>
    <p:sldId id="1290" r:id="rId25"/>
    <p:sldId id="1624" r:id="rId26"/>
    <p:sldId id="1276" r:id="rId27"/>
    <p:sldId id="1626" r:id="rId28"/>
    <p:sldId id="265" r:id="rId29"/>
    <p:sldId id="1627" r:id="rId30"/>
    <p:sldId id="1628" r:id="rId31"/>
    <p:sldId id="1629" r:id="rId32"/>
    <p:sldId id="267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038FB0-86F2-4D48-882C-AA417A360140}" v="41" dt="2026-01-30T16:50:23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5821" autoAdjust="0"/>
  </p:normalViewPr>
  <p:slideViewPr>
    <p:cSldViewPr snapToGrid="0">
      <p:cViewPr varScale="1">
        <p:scale>
          <a:sx n="56" d="100"/>
          <a:sy n="56" d="100"/>
        </p:scale>
        <p:origin x="2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o Chiariglione" userId="03ff1134-c2b7-4932-850d-6529216fed29" providerId="ADAL" clId="{75192B6B-FF28-4930-B087-53E567C8D8AC}"/>
    <pc:docChg chg="undo custSel delSld modSld">
      <pc:chgData name="Leonardo Chiariglione" userId="03ff1134-c2b7-4932-850d-6529216fed29" providerId="ADAL" clId="{75192B6B-FF28-4930-B087-53E567C8D8AC}" dt="2026-01-30T16:50:02.425" v="212" actId="20577"/>
      <pc:docMkLst>
        <pc:docMk/>
      </pc:docMkLst>
      <pc:sldChg chg="delSp modSp mod">
        <pc:chgData name="Leonardo Chiariglione" userId="03ff1134-c2b7-4932-850d-6529216fed29" providerId="ADAL" clId="{75192B6B-FF28-4930-B087-53E567C8D8AC}" dt="2026-01-30T15:47:05.464" v="19" actId="20577"/>
        <pc:sldMkLst>
          <pc:docMk/>
          <pc:sldMk cId="0" sldId="260"/>
        </pc:sldMkLst>
        <pc:spChg chg="del">
          <ac:chgData name="Leonardo Chiariglione" userId="03ff1134-c2b7-4932-850d-6529216fed29" providerId="ADAL" clId="{75192B6B-FF28-4930-B087-53E567C8D8AC}" dt="2026-01-30T15:46:52.386" v="2" actId="478"/>
          <ac:spMkLst>
            <pc:docMk/>
            <pc:sldMk cId="0" sldId="260"/>
            <ac:spMk id="4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5:47:05.464" v="19" actId="20577"/>
          <ac:spMkLst>
            <pc:docMk/>
            <pc:sldMk cId="0" sldId="260"/>
            <ac:spMk id="18" creationId="{97FEC517-378C-7DEF-A6DB-076087B5B642}"/>
          </ac:spMkLst>
        </pc:spChg>
      </pc:sldChg>
      <pc:sldChg chg="modSp mod">
        <pc:chgData name="Leonardo Chiariglione" userId="03ff1134-c2b7-4932-850d-6529216fed29" providerId="ADAL" clId="{75192B6B-FF28-4930-B087-53E567C8D8AC}" dt="2026-01-30T16:44:02.770" v="93" actId="403"/>
        <pc:sldMkLst>
          <pc:docMk/>
          <pc:sldMk cId="0" sldId="261"/>
        </pc:sldMkLst>
        <pc:spChg chg="mod">
          <ac:chgData name="Leonardo Chiariglione" userId="03ff1134-c2b7-4932-850d-6529216fed29" providerId="ADAL" clId="{75192B6B-FF28-4930-B087-53E567C8D8AC}" dt="2026-01-30T16:44:02.770" v="93" actId="403"/>
          <ac:spMkLst>
            <pc:docMk/>
            <pc:sldMk cId="0" sldId="261"/>
            <ac:spMk id="4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4:02.770" v="93" actId="403"/>
          <ac:spMkLst>
            <pc:docMk/>
            <pc:sldMk cId="0" sldId="261"/>
            <ac:spMk id="5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4:02.770" v="93" actId="403"/>
          <ac:spMkLst>
            <pc:docMk/>
            <pc:sldMk cId="0" sldId="261"/>
            <ac:spMk id="7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4:02.770" v="93" actId="403"/>
          <ac:spMkLst>
            <pc:docMk/>
            <pc:sldMk cId="0" sldId="261"/>
            <ac:spMk id="8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4:02.770" v="93" actId="403"/>
          <ac:spMkLst>
            <pc:docMk/>
            <pc:sldMk cId="0" sldId="261"/>
            <ac:spMk id="9" creationId="{5C87F796-27DB-41D3-E267-D0513C67AE7D}"/>
          </ac:spMkLst>
        </pc:spChg>
        <pc:spChg chg="mod">
          <ac:chgData name="Leonardo Chiariglione" userId="03ff1134-c2b7-4932-850d-6529216fed29" providerId="ADAL" clId="{75192B6B-FF28-4930-B087-53E567C8D8AC}" dt="2026-01-30T16:44:02.770" v="93" actId="403"/>
          <ac:spMkLst>
            <pc:docMk/>
            <pc:sldMk cId="0" sldId="261"/>
            <ac:spMk id="10" creationId="{F9CE5412-ED7D-9B9F-936C-396CBA4685F7}"/>
          </ac:spMkLst>
        </pc:spChg>
        <pc:spChg chg="mod">
          <ac:chgData name="Leonardo Chiariglione" userId="03ff1134-c2b7-4932-850d-6529216fed29" providerId="ADAL" clId="{75192B6B-FF28-4930-B087-53E567C8D8AC}" dt="2026-01-30T16:44:02.770" v="93" actId="403"/>
          <ac:spMkLst>
            <pc:docMk/>
            <pc:sldMk cId="0" sldId="261"/>
            <ac:spMk id="11" creationId="{19E1CB1B-4829-6FCD-724A-5E1988A3934C}"/>
          </ac:spMkLst>
        </pc:spChg>
        <pc:spChg chg="mod">
          <ac:chgData name="Leonardo Chiariglione" userId="03ff1134-c2b7-4932-850d-6529216fed29" providerId="ADAL" clId="{75192B6B-FF28-4930-B087-53E567C8D8AC}" dt="2026-01-30T16:44:02.770" v="93" actId="403"/>
          <ac:spMkLst>
            <pc:docMk/>
            <pc:sldMk cId="0" sldId="261"/>
            <ac:spMk id="41" creationId="{3A8CC357-7570-C426-7932-41789C51F71C}"/>
          </ac:spMkLst>
        </pc:spChg>
      </pc:sldChg>
      <pc:sldChg chg="modSp mod">
        <pc:chgData name="Leonardo Chiariglione" userId="03ff1134-c2b7-4932-850d-6529216fed29" providerId="ADAL" clId="{75192B6B-FF28-4930-B087-53E567C8D8AC}" dt="2026-01-30T16:43:12.821" v="88" actId="1035"/>
        <pc:sldMkLst>
          <pc:docMk/>
          <pc:sldMk cId="0" sldId="272"/>
        </pc:sldMkLst>
        <pc:spChg chg="mod">
          <ac:chgData name="Leonardo Chiariglione" userId="03ff1134-c2b7-4932-850d-6529216fed29" providerId="ADAL" clId="{75192B6B-FF28-4930-B087-53E567C8D8AC}" dt="2026-01-30T16:42:53.202" v="74" actId="1076"/>
          <ac:spMkLst>
            <pc:docMk/>
            <pc:sldMk cId="0" sldId="272"/>
            <ac:spMk id="14" creationId="{900DD2F8-3B18-5862-B6E4-AFCF9FFF4A87}"/>
          </ac:spMkLst>
        </pc:spChg>
        <pc:spChg chg="mod">
          <ac:chgData name="Leonardo Chiariglione" userId="03ff1134-c2b7-4932-850d-6529216fed29" providerId="ADAL" clId="{75192B6B-FF28-4930-B087-53E567C8D8AC}" dt="2026-01-30T16:43:00.686" v="76" actId="403"/>
          <ac:spMkLst>
            <pc:docMk/>
            <pc:sldMk cId="0" sldId="272"/>
            <ac:spMk id="19" creationId="{A0936B09-C706-4C49-43F6-F6F82F26BE37}"/>
          </ac:spMkLst>
        </pc:spChg>
        <pc:spChg chg="mod">
          <ac:chgData name="Leonardo Chiariglione" userId="03ff1134-c2b7-4932-850d-6529216fed29" providerId="ADAL" clId="{75192B6B-FF28-4930-B087-53E567C8D8AC}" dt="2026-01-30T16:43:00.686" v="76" actId="403"/>
          <ac:spMkLst>
            <pc:docMk/>
            <pc:sldMk cId="0" sldId="272"/>
            <ac:spMk id="20" creationId="{37B80AC8-0236-4A47-058E-05E620ABB583}"/>
          </ac:spMkLst>
        </pc:spChg>
        <pc:spChg chg="mod">
          <ac:chgData name="Leonardo Chiariglione" userId="03ff1134-c2b7-4932-850d-6529216fed29" providerId="ADAL" clId="{75192B6B-FF28-4930-B087-53E567C8D8AC}" dt="2026-01-30T16:43:12.821" v="88" actId="1035"/>
          <ac:spMkLst>
            <pc:docMk/>
            <pc:sldMk cId="0" sldId="272"/>
            <ac:spMk id="21" creationId="{2954A921-EEB2-44DE-20E3-6BAE9FC41389}"/>
          </ac:spMkLst>
        </pc:spChg>
        <pc:cxnChg chg="mod">
          <ac:chgData name="Leonardo Chiariglione" userId="03ff1134-c2b7-4932-850d-6529216fed29" providerId="ADAL" clId="{75192B6B-FF28-4930-B087-53E567C8D8AC}" dt="2026-01-30T16:43:12.821" v="88" actId="1035"/>
          <ac:cxnSpMkLst>
            <pc:docMk/>
            <pc:sldMk cId="0" sldId="272"/>
            <ac:cxnSpMk id="18" creationId="{A22BC600-ED42-4423-9F1B-7FEA4957F9EA}"/>
          </ac:cxnSpMkLst>
        </pc:cxnChg>
      </pc:sldChg>
      <pc:sldChg chg="modSp mod">
        <pc:chgData name="Leonardo Chiariglione" userId="03ff1134-c2b7-4932-850d-6529216fed29" providerId="ADAL" clId="{75192B6B-FF28-4930-B087-53E567C8D8AC}" dt="2026-01-30T16:45:18.844" v="116" actId="14100"/>
        <pc:sldMkLst>
          <pc:docMk/>
          <pc:sldMk cId="2512145331" sldId="969"/>
        </pc:sldMkLst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3" creationId="{CDC82E56-DE5F-6537-1FB4-2A2CE5E0C668}"/>
          </ac:spMkLst>
        </pc:spChg>
        <pc:spChg chg="mod">
          <ac:chgData name="Leonardo Chiariglione" userId="03ff1134-c2b7-4932-850d-6529216fed29" providerId="ADAL" clId="{75192B6B-FF28-4930-B087-53E567C8D8AC}" dt="2026-01-30T16:45:10.750" v="110" actId="27636"/>
          <ac:spMkLst>
            <pc:docMk/>
            <pc:sldMk cId="2512145331" sldId="969"/>
            <ac:spMk id="6" creationId="{EB60A858-CDF4-4301-830D-555F1B797DA0}"/>
          </ac:spMkLst>
        </pc:spChg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11" creationId="{41BEE718-C22D-48CF-05DB-EA3F59D8183C}"/>
          </ac:spMkLst>
        </pc:spChg>
        <pc:spChg chg="mod">
          <ac:chgData name="Leonardo Chiariglione" userId="03ff1134-c2b7-4932-850d-6529216fed29" providerId="ADAL" clId="{75192B6B-FF28-4930-B087-53E567C8D8AC}" dt="2026-01-30T16:45:18.844" v="116" actId="14100"/>
          <ac:spMkLst>
            <pc:docMk/>
            <pc:sldMk cId="2512145331" sldId="969"/>
            <ac:spMk id="12" creationId="{D136F7BE-931D-BC48-850C-A34FA58BDD05}"/>
          </ac:spMkLst>
        </pc:spChg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13" creationId="{12E0CBA2-CEFC-D323-BF2F-32ACAC7665CF}"/>
          </ac:spMkLst>
        </pc:spChg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14" creationId="{DDABD380-8674-A4C6-9122-2455A203978D}"/>
          </ac:spMkLst>
        </pc:spChg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16" creationId="{D5986BD1-3C86-7C20-567F-1943E2817F40}"/>
          </ac:spMkLst>
        </pc:spChg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38" creationId="{1805651A-66A3-763B-6D14-CDA063662819}"/>
          </ac:spMkLst>
        </pc:spChg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40" creationId="{B1053E1F-7BAE-C4D2-67E5-61E4E343AEA6}"/>
          </ac:spMkLst>
        </pc:spChg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53" creationId="{66D0FD92-A9FA-6006-ADC0-C599FED24FBC}"/>
          </ac:spMkLst>
        </pc:spChg>
        <pc:spChg chg="mod">
          <ac:chgData name="Leonardo Chiariglione" userId="03ff1134-c2b7-4932-850d-6529216fed29" providerId="ADAL" clId="{75192B6B-FF28-4930-B087-53E567C8D8AC}" dt="2026-01-30T16:45:12.221" v="115" actId="1038"/>
          <ac:spMkLst>
            <pc:docMk/>
            <pc:sldMk cId="2512145331" sldId="969"/>
            <ac:spMk id="55" creationId="{533ABB42-042E-5F4E-D9BD-081DE94D4630}"/>
          </ac:spMkLst>
        </pc:spChg>
      </pc:sldChg>
      <pc:sldChg chg="modSp mod modNotesTx">
        <pc:chgData name="Leonardo Chiariglione" userId="03ff1134-c2b7-4932-850d-6529216fed29" providerId="ADAL" clId="{75192B6B-FF28-4930-B087-53E567C8D8AC}" dt="2026-01-30T16:44:47.108" v="108" actId="20577"/>
        <pc:sldMkLst>
          <pc:docMk/>
          <pc:sldMk cId="1640704968" sldId="1278"/>
        </pc:sldMkLst>
        <pc:spChg chg="mod">
          <ac:chgData name="Leonardo Chiariglione" userId="03ff1134-c2b7-4932-850d-6529216fed29" providerId="ADAL" clId="{75192B6B-FF28-4930-B087-53E567C8D8AC}" dt="2026-01-30T16:44:47.108" v="108" actId="20577"/>
          <ac:spMkLst>
            <pc:docMk/>
            <pc:sldMk cId="1640704968" sldId="1278"/>
            <ac:spMk id="5" creationId="{173490F0-316D-405D-89BE-5C0D4D70ADC7}"/>
          </ac:spMkLst>
        </pc:spChg>
      </pc:sldChg>
      <pc:sldChg chg="del">
        <pc:chgData name="Leonardo Chiariglione" userId="03ff1134-c2b7-4932-850d-6529216fed29" providerId="ADAL" clId="{75192B6B-FF28-4930-B087-53E567C8D8AC}" dt="2026-01-30T16:27:17.396" v="20" actId="47"/>
        <pc:sldMkLst>
          <pc:docMk/>
          <pc:sldMk cId="1944622235" sldId="1279"/>
        </pc:sldMkLst>
      </pc:sldChg>
      <pc:sldChg chg="modSp mod">
        <pc:chgData name="Leonardo Chiariglione" userId="03ff1134-c2b7-4932-850d-6529216fed29" providerId="ADAL" clId="{75192B6B-FF28-4930-B087-53E567C8D8AC}" dt="2026-01-30T16:42:17.503" v="64" actId="403"/>
        <pc:sldMkLst>
          <pc:docMk/>
          <pc:sldMk cId="1234354608" sldId="1282"/>
        </pc:sldMkLst>
        <pc:graphicFrameChg chg="mod modGraphic">
          <ac:chgData name="Leonardo Chiariglione" userId="03ff1134-c2b7-4932-850d-6529216fed29" providerId="ADAL" clId="{75192B6B-FF28-4930-B087-53E567C8D8AC}" dt="2026-01-30T16:42:17.503" v="64" actId="403"/>
          <ac:graphicFrameMkLst>
            <pc:docMk/>
            <pc:sldMk cId="1234354608" sldId="1282"/>
            <ac:graphicFrameMk id="4" creationId="{29233530-E6AF-9BF6-221B-E08955CC2FB1}"/>
          </ac:graphicFrameMkLst>
        </pc:graphicFrameChg>
      </pc:sldChg>
      <pc:sldChg chg="modSp mod">
        <pc:chgData name="Leonardo Chiariglione" userId="03ff1134-c2b7-4932-850d-6529216fed29" providerId="ADAL" clId="{75192B6B-FF28-4930-B087-53E567C8D8AC}" dt="2026-01-30T16:41:17.686" v="48" actId="6549"/>
        <pc:sldMkLst>
          <pc:docMk/>
          <pc:sldMk cId="1806425754" sldId="1285"/>
        </pc:sldMkLst>
        <pc:spChg chg="mod">
          <ac:chgData name="Leonardo Chiariglione" userId="03ff1134-c2b7-4932-850d-6529216fed29" providerId="ADAL" clId="{75192B6B-FF28-4930-B087-53E567C8D8AC}" dt="2026-01-30T16:41:17.686" v="48" actId="6549"/>
          <ac:spMkLst>
            <pc:docMk/>
            <pc:sldMk cId="1806425754" sldId="1285"/>
            <ac:spMk id="3" creationId="{E954AB51-8FA7-684B-BE2E-1777BB0B1849}"/>
          </ac:spMkLst>
        </pc:spChg>
      </pc:sldChg>
      <pc:sldChg chg="modSp mod">
        <pc:chgData name="Leonardo Chiariglione" userId="03ff1134-c2b7-4932-850d-6529216fed29" providerId="ADAL" clId="{75192B6B-FF28-4930-B087-53E567C8D8AC}" dt="2026-01-30T16:47:21.768" v="134" actId="20577"/>
        <pc:sldMkLst>
          <pc:docMk/>
          <pc:sldMk cId="2280551927" sldId="1290"/>
        </pc:sldMkLst>
        <pc:spChg chg="mod">
          <ac:chgData name="Leonardo Chiariglione" userId="03ff1134-c2b7-4932-850d-6529216fed29" providerId="ADAL" clId="{75192B6B-FF28-4930-B087-53E567C8D8AC}" dt="2026-01-30T16:47:21.768" v="134" actId="20577"/>
          <ac:spMkLst>
            <pc:docMk/>
            <pc:sldMk cId="2280551927" sldId="1290"/>
            <ac:spMk id="11" creationId="{0EA44470-8E03-4A19-84B7-1EEF7A9F8888}"/>
          </ac:spMkLst>
        </pc:spChg>
      </pc:sldChg>
      <pc:sldChg chg="modSp mod">
        <pc:chgData name="Leonardo Chiariglione" userId="03ff1134-c2b7-4932-850d-6529216fed29" providerId="ADAL" clId="{75192B6B-FF28-4930-B087-53E567C8D8AC}" dt="2026-01-30T16:39:33.730" v="38" actId="14100"/>
        <pc:sldMkLst>
          <pc:docMk/>
          <pc:sldMk cId="2839872980" sldId="1430"/>
        </pc:sldMkLst>
        <pc:spChg chg="mod">
          <ac:chgData name="Leonardo Chiariglione" userId="03ff1134-c2b7-4932-850d-6529216fed29" providerId="ADAL" clId="{75192B6B-FF28-4930-B087-53E567C8D8AC}" dt="2026-01-30T16:39:23.012" v="36" actId="14100"/>
          <ac:spMkLst>
            <pc:docMk/>
            <pc:sldMk cId="2839872980" sldId="1430"/>
            <ac:spMk id="5" creationId="{48C3BE6D-95C8-4509-A840-4679ADB55731}"/>
          </ac:spMkLst>
        </pc:spChg>
        <pc:spChg chg="mod">
          <ac:chgData name="Leonardo Chiariglione" userId="03ff1134-c2b7-4932-850d-6529216fed29" providerId="ADAL" clId="{75192B6B-FF28-4930-B087-53E567C8D8AC}" dt="2026-01-30T16:39:33.730" v="38" actId="14100"/>
          <ac:spMkLst>
            <pc:docMk/>
            <pc:sldMk cId="2839872980" sldId="1430"/>
            <ac:spMk id="6" creationId="{909A4664-E483-4DB2-A188-12ACF8FEC5E3}"/>
          </ac:spMkLst>
        </pc:spChg>
      </pc:sldChg>
      <pc:sldChg chg="modSp mod">
        <pc:chgData name="Leonardo Chiariglione" userId="03ff1134-c2b7-4932-850d-6529216fed29" providerId="ADAL" clId="{75192B6B-FF28-4930-B087-53E567C8D8AC}" dt="2026-01-30T16:40:43.582" v="45" actId="14100"/>
        <pc:sldMkLst>
          <pc:docMk/>
          <pc:sldMk cId="2109926457" sldId="1440"/>
        </pc:sldMkLst>
        <pc:spChg chg="mod">
          <ac:chgData name="Leonardo Chiariglione" userId="03ff1134-c2b7-4932-850d-6529216fed29" providerId="ADAL" clId="{75192B6B-FF28-4930-B087-53E567C8D8AC}" dt="2026-01-30T16:40:43.582" v="45" actId="14100"/>
          <ac:spMkLst>
            <pc:docMk/>
            <pc:sldMk cId="2109926457" sldId="1440"/>
            <ac:spMk id="7" creationId="{9C1D089A-F108-4DA5-AFE3-CA2020AAC800}"/>
          </ac:spMkLst>
        </pc:spChg>
      </pc:sldChg>
      <pc:sldChg chg="modSp">
        <pc:chgData name="Leonardo Chiariglione" userId="03ff1134-c2b7-4932-850d-6529216fed29" providerId="ADAL" clId="{75192B6B-FF28-4930-B087-53E567C8D8AC}" dt="2026-01-30T16:47:56.245" v="135" actId="2711"/>
        <pc:sldMkLst>
          <pc:docMk/>
          <pc:sldMk cId="706918753" sldId="1627"/>
        </pc:sldMkLst>
        <pc:spChg chg="mod">
          <ac:chgData name="Leonardo Chiariglione" userId="03ff1134-c2b7-4932-850d-6529216fed29" providerId="ADAL" clId="{75192B6B-FF28-4930-B087-53E567C8D8AC}" dt="2026-01-30T16:47:56.245" v="135" actId="2711"/>
          <ac:spMkLst>
            <pc:docMk/>
            <pc:sldMk cId="706918753" sldId="1627"/>
            <ac:spMk id="2" creationId="{D604CBF9-FD22-4E0C-8B20-54284D7374DB}"/>
          </ac:spMkLst>
        </pc:spChg>
        <pc:spChg chg="mod">
          <ac:chgData name="Leonardo Chiariglione" userId="03ff1134-c2b7-4932-850d-6529216fed29" providerId="ADAL" clId="{75192B6B-FF28-4930-B087-53E567C8D8AC}" dt="2026-01-30T16:47:56.245" v="135" actId="2711"/>
          <ac:spMkLst>
            <pc:docMk/>
            <pc:sldMk cId="706918753" sldId="1627"/>
            <ac:spMk id="5" creationId="{0513A818-3CF7-44C4-91F5-EA4DA2B78711}"/>
          </ac:spMkLst>
        </pc:spChg>
        <pc:spChg chg="mod">
          <ac:chgData name="Leonardo Chiariglione" userId="03ff1134-c2b7-4932-850d-6529216fed29" providerId="ADAL" clId="{75192B6B-FF28-4930-B087-53E567C8D8AC}" dt="2026-01-30T16:47:56.245" v="135" actId="2711"/>
          <ac:spMkLst>
            <pc:docMk/>
            <pc:sldMk cId="706918753" sldId="1627"/>
            <ac:spMk id="6" creationId="{64A7FCDA-851B-18B7-1024-B1783AD7B5AA}"/>
          </ac:spMkLst>
        </pc:spChg>
        <pc:spChg chg="mod">
          <ac:chgData name="Leonardo Chiariglione" userId="03ff1134-c2b7-4932-850d-6529216fed29" providerId="ADAL" clId="{75192B6B-FF28-4930-B087-53E567C8D8AC}" dt="2026-01-30T16:47:56.245" v="135" actId="2711"/>
          <ac:spMkLst>
            <pc:docMk/>
            <pc:sldMk cId="706918753" sldId="1627"/>
            <ac:spMk id="7" creationId="{34A6D2D5-F33E-41A7-BD73-8D68C09E32B4}"/>
          </ac:spMkLst>
        </pc:spChg>
        <pc:spChg chg="mod">
          <ac:chgData name="Leonardo Chiariglione" userId="03ff1134-c2b7-4932-850d-6529216fed29" providerId="ADAL" clId="{75192B6B-FF28-4930-B087-53E567C8D8AC}" dt="2026-01-30T16:47:56.245" v="135" actId="2711"/>
          <ac:spMkLst>
            <pc:docMk/>
            <pc:sldMk cId="706918753" sldId="1627"/>
            <ac:spMk id="10" creationId="{9402E029-F5FD-4318-BC08-D9B52BC6046D}"/>
          </ac:spMkLst>
        </pc:spChg>
        <pc:spChg chg="mod">
          <ac:chgData name="Leonardo Chiariglione" userId="03ff1134-c2b7-4932-850d-6529216fed29" providerId="ADAL" clId="{75192B6B-FF28-4930-B087-53E567C8D8AC}" dt="2026-01-30T16:47:56.245" v="135" actId="2711"/>
          <ac:spMkLst>
            <pc:docMk/>
            <pc:sldMk cId="706918753" sldId="1627"/>
            <ac:spMk id="12" creationId="{0A43A93D-E115-4B00-BEED-E6E6E86D8502}"/>
          </ac:spMkLst>
        </pc:spChg>
        <pc:spChg chg="mod">
          <ac:chgData name="Leonardo Chiariglione" userId="03ff1134-c2b7-4932-850d-6529216fed29" providerId="ADAL" clId="{75192B6B-FF28-4930-B087-53E567C8D8AC}" dt="2026-01-30T16:47:56.245" v="135" actId="2711"/>
          <ac:spMkLst>
            <pc:docMk/>
            <pc:sldMk cId="706918753" sldId="1627"/>
            <ac:spMk id="13" creationId="{67B3698E-419A-48AA-B7A8-23A21ED29930}"/>
          </ac:spMkLst>
        </pc:spChg>
        <pc:picChg chg="mod">
          <ac:chgData name="Leonardo Chiariglione" userId="03ff1134-c2b7-4932-850d-6529216fed29" providerId="ADAL" clId="{75192B6B-FF28-4930-B087-53E567C8D8AC}" dt="2026-01-30T16:47:56.245" v="135" actId="2711"/>
          <ac:picMkLst>
            <pc:docMk/>
            <pc:sldMk cId="706918753" sldId="1627"/>
            <ac:picMk id="9" creationId="{0294229F-86AF-469C-93C4-4C74EED92389}"/>
          </ac:picMkLst>
        </pc:picChg>
      </pc:sldChg>
      <pc:sldChg chg="modSp mod">
        <pc:chgData name="Leonardo Chiariglione" userId="03ff1134-c2b7-4932-850d-6529216fed29" providerId="ADAL" clId="{75192B6B-FF28-4930-B087-53E567C8D8AC}" dt="2026-01-30T16:48:18.806" v="137" actId="27636"/>
        <pc:sldMkLst>
          <pc:docMk/>
          <pc:sldMk cId="2758848942" sldId="1629"/>
        </pc:sldMkLst>
        <pc:spChg chg="mod">
          <ac:chgData name="Leonardo Chiariglione" userId="03ff1134-c2b7-4932-850d-6529216fed29" providerId="ADAL" clId="{75192B6B-FF28-4930-B087-53E567C8D8AC}" dt="2026-01-30T16:48:18.806" v="137" actId="27636"/>
          <ac:spMkLst>
            <pc:docMk/>
            <pc:sldMk cId="2758848942" sldId="1629"/>
            <ac:spMk id="2" creationId="{D604CBF9-FD22-4E0C-8B20-54284D7374DB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6" creationId="{9668A2EF-8C2B-4254-9CA4-D9C89213306F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8" creationId="{F57B4B68-7219-E15A-61D4-397D1435F48B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17" creationId="{953AAC97-E790-4057-8B24-2EC3EBBF82B2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21" creationId="{DA0426AA-1F7A-4C1A-8001-02722AFD52C8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22" creationId="{7D999030-43DF-489E-8B4F-97B865C3EDEF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23" creationId="{4BDF5BA5-3467-46AC-ADC8-112F66A45D27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30" creationId="{007CE53F-B5AD-473F-A65B-07D68D810298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31" creationId="{65B6AB38-C1AB-4443-869E-E79C4C2AD090}"/>
          </ac:spMkLst>
        </pc:spChg>
        <pc:spChg chg="mod">
          <ac:chgData name="Leonardo Chiariglione" userId="03ff1134-c2b7-4932-850d-6529216fed29" providerId="ADAL" clId="{75192B6B-FF28-4930-B087-53E567C8D8AC}" dt="2026-01-30T16:48:18.790" v="136" actId="2711"/>
          <ac:spMkLst>
            <pc:docMk/>
            <pc:sldMk cId="2758848942" sldId="1629"/>
            <ac:spMk id="32" creationId="{29CF92EB-5CAF-4DE9-A603-7EDE42DD6463}"/>
          </ac:spMkLst>
        </pc:spChg>
      </pc:sldChg>
      <pc:sldChg chg="modSp mod">
        <pc:chgData name="Leonardo Chiariglione" userId="03ff1134-c2b7-4932-850d-6529216fed29" providerId="ADAL" clId="{75192B6B-FF28-4930-B087-53E567C8D8AC}" dt="2026-01-30T16:45:59.056" v="117" actId="255"/>
        <pc:sldMkLst>
          <pc:docMk/>
          <pc:sldMk cId="0" sldId="1664"/>
        </pc:sldMkLst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8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9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14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15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16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18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19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22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29" creationId="{00000000-0000-0000-0000-000000000000}"/>
          </ac:spMkLst>
        </pc:spChg>
        <pc:spChg chg="mod">
          <ac:chgData name="Leonardo Chiariglione" userId="03ff1134-c2b7-4932-850d-6529216fed29" providerId="ADAL" clId="{75192B6B-FF28-4930-B087-53E567C8D8AC}" dt="2026-01-30T16:45:59.056" v="117" actId="255"/>
          <ac:spMkLst>
            <pc:docMk/>
            <pc:sldMk cId="0" sldId="1664"/>
            <ac:spMk id="30" creationId="{00000000-0000-0000-0000-000000000000}"/>
          </ac:spMkLst>
        </pc:spChg>
      </pc:sldChg>
      <pc:sldChg chg="modSp mod">
        <pc:chgData name="Leonardo Chiariglione" userId="03ff1134-c2b7-4932-850d-6529216fed29" providerId="ADAL" clId="{75192B6B-FF28-4930-B087-53E567C8D8AC}" dt="2026-01-30T16:47:08.099" v="132" actId="403"/>
        <pc:sldMkLst>
          <pc:docMk/>
          <pc:sldMk cId="2844268814" sldId="1665"/>
        </pc:sldMkLst>
        <pc:graphicFrameChg chg="modGraphic">
          <ac:chgData name="Leonardo Chiariglione" userId="03ff1134-c2b7-4932-850d-6529216fed29" providerId="ADAL" clId="{75192B6B-FF28-4930-B087-53E567C8D8AC}" dt="2026-01-30T16:47:08.099" v="132" actId="403"/>
          <ac:graphicFrameMkLst>
            <pc:docMk/>
            <pc:sldMk cId="2844268814" sldId="1665"/>
            <ac:graphicFrameMk id="7" creationId="{9F7818BA-9AAD-CE0B-0DCA-3140C573C7F8}"/>
          </ac:graphicFrameMkLst>
        </pc:graphicFrameChg>
      </pc:sldChg>
      <pc:sldChg chg="modSp mod">
        <pc:chgData name="Leonardo Chiariglione" userId="03ff1134-c2b7-4932-850d-6529216fed29" providerId="ADAL" clId="{75192B6B-FF28-4930-B087-53E567C8D8AC}" dt="2026-01-30T16:39:45.092" v="39" actId="113"/>
        <pc:sldMkLst>
          <pc:docMk/>
          <pc:sldMk cId="973186416" sldId="2601"/>
        </pc:sldMkLst>
        <pc:spChg chg="mod">
          <ac:chgData name="Leonardo Chiariglione" userId="03ff1134-c2b7-4932-850d-6529216fed29" providerId="ADAL" clId="{75192B6B-FF28-4930-B087-53E567C8D8AC}" dt="2026-01-30T16:39:45.092" v="39" actId="113"/>
          <ac:spMkLst>
            <pc:docMk/>
            <pc:sldMk cId="973186416" sldId="2601"/>
            <ac:spMk id="3" creationId="{73E697A2-EE29-3367-8F71-9B263F376148}"/>
          </ac:spMkLst>
        </pc:spChg>
      </pc:sldChg>
      <pc:sldChg chg="modSp mod">
        <pc:chgData name="Leonardo Chiariglione" userId="03ff1134-c2b7-4932-850d-6529216fed29" providerId="ADAL" clId="{75192B6B-FF28-4930-B087-53E567C8D8AC}" dt="2026-01-30T16:50:02.425" v="212" actId="20577"/>
        <pc:sldMkLst>
          <pc:docMk/>
          <pc:sldMk cId="1986466659" sldId="2676"/>
        </pc:sldMkLst>
        <pc:spChg chg="mod">
          <ac:chgData name="Leonardo Chiariglione" userId="03ff1134-c2b7-4932-850d-6529216fed29" providerId="ADAL" clId="{75192B6B-FF28-4930-B087-53E567C8D8AC}" dt="2026-01-30T16:50:02.425" v="212" actId="20577"/>
          <ac:spMkLst>
            <pc:docMk/>
            <pc:sldMk cId="1986466659" sldId="2676"/>
            <ac:spMk id="9" creationId="{6CF3DA7D-9F51-8D5A-26D2-137CB93BA287}"/>
          </ac:spMkLst>
        </pc:spChg>
        <pc:spChg chg="mod">
          <ac:chgData name="Leonardo Chiariglione" userId="03ff1134-c2b7-4932-850d-6529216fed29" providerId="ADAL" clId="{75192B6B-FF28-4930-B087-53E567C8D8AC}" dt="2026-01-30T16:48:52.182" v="177" actId="1037"/>
          <ac:spMkLst>
            <pc:docMk/>
            <pc:sldMk cId="1986466659" sldId="2676"/>
            <ac:spMk id="10" creationId="{2EFCA1D9-8281-D347-7EE5-EF956CE732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44BED-0306-421B-96EC-473715794E1B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A9E7-FEC4-44CE-996C-D46F21CEDD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97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55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836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050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A9E7-FEC4-44CE-996C-D46F21CEDDA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0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9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94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2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DB062-950D-4DC9-93CF-C4405BEE7C0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87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89213" y="6135708"/>
            <a:ext cx="1146283" cy="370396"/>
          </a:xfrm>
        </p:spPr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975" y="6135708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Immagine 10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2BF849D0-0CC3-4E7E-B491-799673715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4684" y="6123665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16975" y="614992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07921" y="613307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57027" y="61169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it-IT" sz="1500"/>
          </a:p>
        </p:txBody>
      </p:sp>
    </p:spTree>
    <p:extLst>
      <p:ext uri="{BB962C8B-B14F-4D97-AF65-F5344CB8AC3E}">
        <p14:creationId xmlns:p14="http://schemas.microsoft.com/office/powerpoint/2010/main" val="235175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742053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504149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962598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01139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30393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00833"/>
            <a:ext cx="1146283" cy="370396"/>
          </a:xfrm>
        </p:spPr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04900" y="6492324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906990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75252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859513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28683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99211" y="610981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Immagine 7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7A04E972-9E8C-40D1-AA2C-8CE104ECB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3192" y="6125066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707" y="6487604"/>
            <a:ext cx="779767" cy="370396"/>
          </a:xfrm>
        </p:spPr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95756" y="6492875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57028" y="6135708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57027" y="6095956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9482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657028" y="6135708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7" name="Immagine 3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8C4CA2A-B695-40ED-9C13-F5828F6A5777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352717" y="5975965"/>
            <a:ext cx="1738640" cy="7878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5" r:id="rId22"/>
    <p:sldLayoutId id="2147483676" r:id="rId2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4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mpai.community/standards/mpai-cui/cpp/v2-0/data-types/primary-discontinuity-descriptors/" TargetMode="External"/><Relationship Id="rId3" Type="http://schemas.openxmlformats.org/officeDocument/2006/relationships/hyperlink" Target="https://mpai.community/standards/mpai-cui/cpp/v2-0/data-types/primary-risk-descriptors/" TargetMode="External"/><Relationship Id="rId7" Type="http://schemas.openxmlformats.org/officeDocument/2006/relationships/hyperlink" Target="https://mpai.community/standards/mpai-cui/cpp/v2-0/data-types/financial-descriptor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pai.community/standards/mpai-cui/cpp/v2-0/data-types/organisation-descriptors/" TargetMode="External"/><Relationship Id="rId5" Type="http://schemas.openxmlformats.org/officeDocument/2006/relationships/hyperlink" Target="https://mpai.community/standards/mpai-cui/cpp/v2-0/data-types/governance-descriptors/" TargetMode="External"/><Relationship Id="rId10" Type="http://schemas.openxmlformats.org/officeDocument/2006/relationships/hyperlink" Target="https://mpai.community/standards/mpai-cui/cpp/v2-0/data-types/secondary-risk-matrix/" TargetMode="External"/><Relationship Id="rId4" Type="http://schemas.openxmlformats.org/officeDocument/2006/relationships/hyperlink" Target="https://mpai.community/standards/mpai-cui/cpp/v2-0/data-types/primary-default-descriptors/" TargetMode="External"/><Relationship Id="rId9" Type="http://schemas.openxmlformats.org/officeDocument/2006/relationships/hyperlink" Target="https://mpai.community/standards/mpai-cui/cpp/v2-0/data-types/secondary-risk-statement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mpai.community/standards/mpai-aif/mpai-aif-security-api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mpai.community/standards/mpai-aif/mpai-aif-basic-api/" TargetMode="External"/><Relationship Id="rId2" Type="http://schemas.openxmlformats.org/officeDocument/2006/relationships/hyperlink" Target="https://mpai.community/standards/mpai-aif/v2-2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pai.community/standards/mpai-aif/mpai-aif-Common-API-Features/" TargetMode="External"/><Relationship Id="rId5" Type="http://schemas.openxmlformats.org/officeDocument/2006/relationships/hyperlink" Target="https://mpai.community/standards/mpai-aif/mpai-aif-metadata/" TargetMode="External"/><Relationship Id="rId4" Type="http://schemas.openxmlformats.org/officeDocument/2006/relationships/hyperlink" Target="https://mpai.community/standards/mpai-aif/mpai-aif-architecture/" TargetMode="External"/><Relationship Id="rId9" Type="http://schemas.openxmlformats.org/officeDocument/2006/relationships/hyperlink" Target="https://mpai.community/standards/mpai-aif/mpai-aif-profiles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pai.community/standards/mpai-cui/cpp/v2-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C3BE6D-95C8-4509-A840-4679ADB55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773627"/>
            <a:ext cx="8915399" cy="220289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Compression and Understanding of Industrial Data standard (MPAI-CUI) – Company Performance Prediction Version 2.0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9A4664-E483-4DB2-A188-12ACF8FE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5223509"/>
            <a:ext cx="8915399" cy="61341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Guido Perboli –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Politecnico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Torino 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72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899" y="1591072"/>
            <a:ext cx="151209" cy="15120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61492" y="2983012"/>
            <a:ext cx="2835275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200" b="1" dirty="0">
                <a:solidFill>
                  <a:srgbClr val="074A95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CUI-CPP V1.1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3526433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Governance and Financial Statement processing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492" y="3894932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Organizational Model Index calculation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1492" y="4263431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Default Probability assessment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61492" y="4631929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Risk Matrix conversion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61492" y="500042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Business Discontinuity Probability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35804" y="2983012"/>
            <a:ext cx="334922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200" b="1" dirty="0">
                <a:solidFill>
                  <a:srgbClr val="074A95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CUI-CPP V2.0 Enhancements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435805" y="3526433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Governance and Financial Descriptors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435805" y="3894932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Vertical Risks Data integration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35805" y="4263431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Assessment and Prediction Composite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435805" y="4631929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Enhanced explainability features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435805" y="500042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Regulation-aware processing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olo 17">
            <a:extLst>
              <a:ext uri="{FF2B5EF4-FFF2-40B4-BE49-F238E27FC236}">
                <a16:creationId xmlns:a16="http://schemas.microsoft.com/office/drawing/2014/main" id="{97FEC517-378C-7DEF-A6DB-076087B5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590" y="624110"/>
            <a:ext cx="10213021" cy="1280890"/>
          </a:xfrm>
        </p:spPr>
        <p:txBody>
          <a:bodyPr/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V1.1 to V2.0</a:t>
            </a:r>
          </a:p>
        </p:txBody>
      </p:sp>
      <p:sp>
        <p:nvSpPr>
          <p:cNvPr id="19" name="Segnaposto data 18">
            <a:extLst>
              <a:ext uri="{FF2B5EF4-FFF2-40B4-BE49-F238E27FC236}">
                <a16:creationId xmlns:a16="http://schemas.microsoft.com/office/drawing/2014/main" id="{CD018847-6666-0C78-D8F1-4DC98B23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22D278C4-E2AC-93E9-6057-51A10567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7341-F0D0-41EF-9432-DD93FE58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14" y="373208"/>
            <a:ext cx="10013486" cy="955293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MPAI-CUI Workflow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EB60A858-CDF4-4301-830D-555F1B797DA0}"/>
              </a:ext>
            </a:extLst>
          </p:cNvPr>
          <p:cNvSpPr txBox="1">
            <a:spLocks/>
          </p:cNvSpPr>
          <p:nvPr/>
        </p:nvSpPr>
        <p:spPr>
          <a:xfrm>
            <a:off x="155366" y="6500833"/>
            <a:ext cx="1129366" cy="370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AD392641-A223-4DCC-BA61-9FD1DB3024E4}" type="datetime1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 marL="0" indent="0">
                <a:buNone/>
              </a:pPr>
              <a:t>1/30/2026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9">
            <a:extLst>
              <a:ext uri="{FF2B5EF4-FFF2-40B4-BE49-F238E27FC236}">
                <a16:creationId xmlns:a16="http://schemas.microsoft.com/office/drawing/2014/main" id="{CDC82E56-DE5F-6537-1FB4-2A2CE5E0C668}"/>
              </a:ext>
            </a:extLst>
          </p:cNvPr>
          <p:cNvSpPr/>
          <p:nvPr/>
        </p:nvSpPr>
        <p:spPr>
          <a:xfrm>
            <a:off x="3738800" y="1524594"/>
            <a:ext cx="4863599" cy="3782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02DFC5-C7BF-3533-4CE9-D4CF09655EBA}"/>
              </a:ext>
            </a:extLst>
          </p:cNvPr>
          <p:cNvGrpSpPr/>
          <p:nvPr/>
        </p:nvGrpSpPr>
        <p:grpSpPr>
          <a:xfrm>
            <a:off x="204390" y="5401444"/>
            <a:ext cx="5979240" cy="626040"/>
            <a:chOff x="-1350" y="5401444"/>
            <a:chExt cx="9731160" cy="626040"/>
          </a:xfrm>
        </p:grpSpPr>
        <p:sp>
          <p:nvSpPr>
            <p:cNvPr id="8" name="Rectangle 141">
              <a:extLst>
                <a:ext uri="{FF2B5EF4-FFF2-40B4-BE49-F238E27FC236}">
                  <a16:creationId xmlns:a16="http://schemas.microsoft.com/office/drawing/2014/main" id="{ACAC05A9-5A6A-5D11-1D82-52CEF03FA435}"/>
                </a:ext>
              </a:extLst>
            </p:cNvPr>
            <p:cNvSpPr/>
            <p:nvPr/>
          </p:nvSpPr>
          <p:spPr>
            <a:xfrm>
              <a:off x="22410" y="5505124"/>
              <a:ext cx="9707400" cy="5223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8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Controller</a:t>
              </a:r>
              <a:endParaRPr lang="it-IT" sz="18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Straight Connector 142">
              <a:extLst>
                <a:ext uri="{FF2B5EF4-FFF2-40B4-BE49-F238E27FC236}">
                  <a16:creationId xmlns:a16="http://schemas.microsoft.com/office/drawing/2014/main" id="{6F7B276D-40A5-5E31-2E96-268E2C99B1E8}"/>
                </a:ext>
              </a:extLst>
            </p:cNvPr>
            <p:cNvSpPr/>
            <p:nvPr/>
          </p:nvSpPr>
          <p:spPr>
            <a:xfrm>
              <a:off x="-1350" y="5401444"/>
              <a:ext cx="9727920" cy="36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/>
          </p:style>
          <p:txBody>
            <a:bodyPr/>
            <a:lstStyle/>
            <a:p>
              <a:endParaRPr lang="en-1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CasellaDiTesto 19">
            <a:extLst>
              <a:ext uri="{FF2B5EF4-FFF2-40B4-BE49-F238E27FC236}">
                <a16:creationId xmlns:a16="http://schemas.microsoft.com/office/drawing/2014/main" id="{20377F17-7CD9-2D11-113E-90C9008FEE4B}"/>
              </a:ext>
            </a:extLst>
          </p:cNvPr>
          <p:cNvSpPr/>
          <p:nvPr/>
        </p:nvSpPr>
        <p:spPr>
          <a:xfrm>
            <a:off x="5446169" y="4000379"/>
            <a:ext cx="122310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Secondary </a:t>
            </a:r>
          </a:p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Risk Matrix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64">
            <a:extLst>
              <a:ext uri="{FF2B5EF4-FFF2-40B4-BE49-F238E27FC236}">
                <a16:creationId xmlns:a16="http://schemas.microsoft.com/office/drawing/2014/main" id="{41BEE718-C22D-48CF-05DB-EA3F59D8183C}"/>
              </a:ext>
            </a:extLst>
          </p:cNvPr>
          <p:cNvSpPr/>
          <p:nvPr/>
        </p:nvSpPr>
        <p:spPr>
          <a:xfrm>
            <a:off x="8675370" y="2246880"/>
            <a:ext cx="27889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Default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83">
            <a:extLst>
              <a:ext uri="{FF2B5EF4-FFF2-40B4-BE49-F238E27FC236}">
                <a16:creationId xmlns:a16="http://schemas.microsoft.com/office/drawing/2014/main" id="{D136F7BE-931D-BC48-850C-A34FA58BDD05}"/>
              </a:ext>
            </a:extLst>
          </p:cNvPr>
          <p:cNvSpPr/>
          <p:nvPr/>
        </p:nvSpPr>
        <p:spPr>
          <a:xfrm>
            <a:off x="8629626" y="3928350"/>
            <a:ext cx="3562374" cy="3818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Secondary Discontinuity Probability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57">
            <a:extLst>
              <a:ext uri="{FF2B5EF4-FFF2-40B4-BE49-F238E27FC236}">
                <a16:creationId xmlns:a16="http://schemas.microsoft.com/office/drawing/2014/main" id="{12E0CBA2-CEFC-D323-BF2F-32ACAC7665CF}"/>
              </a:ext>
            </a:extLst>
          </p:cNvPr>
          <p:cNvSpPr/>
          <p:nvPr/>
        </p:nvSpPr>
        <p:spPr>
          <a:xfrm>
            <a:off x="7032330" y="3327459"/>
            <a:ext cx="1448640" cy="1898994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Result Perturbation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64">
            <a:extLst>
              <a:ext uri="{FF2B5EF4-FFF2-40B4-BE49-F238E27FC236}">
                <a16:creationId xmlns:a16="http://schemas.microsoft.com/office/drawing/2014/main" id="{DDABD380-8674-A4C6-9122-2455A203978D}"/>
              </a:ext>
            </a:extLst>
          </p:cNvPr>
          <p:cNvSpPr/>
          <p:nvPr/>
        </p:nvSpPr>
        <p:spPr>
          <a:xfrm>
            <a:off x="5174618" y="3252748"/>
            <a:ext cx="1766206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Default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62C56CBA-528E-4BBE-418A-61092C486F54}"/>
              </a:ext>
            </a:extLst>
          </p:cNvPr>
          <p:cNvSpPr/>
          <p:nvPr/>
        </p:nvSpPr>
        <p:spPr>
          <a:xfrm>
            <a:off x="1801478" y="1650970"/>
            <a:ext cx="193387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D5986BD1-3C86-7C20-567F-1943E2817F40}"/>
              </a:ext>
            </a:extLst>
          </p:cNvPr>
          <p:cNvSpPr/>
          <p:nvPr/>
        </p:nvSpPr>
        <p:spPr>
          <a:xfrm>
            <a:off x="228150" y="1490152"/>
            <a:ext cx="587234" cy="3828956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User Agent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72EA10-7EB3-0717-DED1-4448F817B418}"/>
              </a:ext>
            </a:extLst>
          </p:cNvPr>
          <p:cNvCxnSpPr>
            <a:cxnSpLocks/>
          </p:cNvCxnSpPr>
          <p:nvPr/>
        </p:nvCxnSpPr>
        <p:spPr>
          <a:xfrm>
            <a:off x="8480970" y="4300244"/>
            <a:ext cx="3497670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3DBD38-EA6C-5AAF-3C67-B6C8B0B429A5}"/>
              </a:ext>
            </a:extLst>
          </p:cNvPr>
          <p:cNvCxnSpPr>
            <a:cxnSpLocks/>
          </p:cNvCxnSpPr>
          <p:nvPr/>
        </p:nvCxnSpPr>
        <p:spPr>
          <a:xfrm>
            <a:off x="5179388" y="3580448"/>
            <a:ext cx="1832918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9" name="Rettangolo 54">
            <a:extLst>
              <a:ext uri="{FF2B5EF4-FFF2-40B4-BE49-F238E27FC236}">
                <a16:creationId xmlns:a16="http://schemas.microsoft.com/office/drawing/2014/main" id="{A4B47E68-585E-22A2-1D25-EBE23B3CBED3}"/>
              </a:ext>
            </a:extLst>
          </p:cNvPr>
          <p:cNvSpPr/>
          <p:nvPr/>
        </p:nvSpPr>
        <p:spPr>
          <a:xfrm>
            <a:off x="3852493" y="4049013"/>
            <a:ext cx="1338473" cy="693483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Risk Matrix Generation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84133957-1211-4713-85DC-E92324EFD051}"/>
              </a:ext>
            </a:extLst>
          </p:cNvPr>
          <p:cNvSpPr/>
          <p:nvPr/>
        </p:nvSpPr>
        <p:spPr>
          <a:xfrm>
            <a:off x="1300764" y="2599406"/>
            <a:ext cx="243025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Climate Risk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sellaDiTesto 15">
            <a:extLst>
              <a:ext uri="{FF2B5EF4-FFF2-40B4-BE49-F238E27FC236}">
                <a16:creationId xmlns:a16="http://schemas.microsoft.com/office/drawing/2014/main" id="{385A3F26-2118-BAC2-2E71-04C5F73492B8}"/>
              </a:ext>
            </a:extLst>
          </p:cNvPr>
          <p:cNvSpPr/>
          <p:nvPr/>
        </p:nvSpPr>
        <p:spPr>
          <a:xfrm>
            <a:off x="8663940" y="1797724"/>
            <a:ext cx="251930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b="0" strike="noStrike" spc="-1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Organisation</a:t>
            </a: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64">
            <a:extLst>
              <a:ext uri="{FF2B5EF4-FFF2-40B4-BE49-F238E27FC236}">
                <a16:creationId xmlns:a16="http://schemas.microsoft.com/office/drawing/2014/main" id="{2D0CE123-C9C5-792A-695E-9D27198828AD}"/>
              </a:ext>
            </a:extLst>
          </p:cNvPr>
          <p:cNvSpPr/>
          <p:nvPr/>
        </p:nvSpPr>
        <p:spPr>
          <a:xfrm>
            <a:off x="8686356" y="2702995"/>
            <a:ext cx="335656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Discontinuity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ttangolo 56">
            <a:extLst>
              <a:ext uri="{FF2B5EF4-FFF2-40B4-BE49-F238E27FC236}">
                <a16:creationId xmlns:a16="http://schemas.microsoft.com/office/drawing/2014/main" id="{294F5423-C94F-9AA8-0ABB-BBE1E384D6A9}"/>
              </a:ext>
            </a:extLst>
          </p:cNvPr>
          <p:cNvSpPr/>
          <p:nvPr/>
        </p:nvSpPr>
        <p:spPr>
          <a:xfrm>
            <a:off x="3841063" y="1660736"/>
            <a:ext cx="1330874" cy="2305354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Company Assessment and Prediction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349FC7-DE3C-FDCD-E651-08E8C4EEE710}"/>
              </a:ext>
            </a:extLst>
          </p:cNvPr>
          <p:cNvGrpSpPr/>
          <p:nvPr/>
        </p:nvGrpSpPr>
        <p:grpSpPr>
          <a:xfrm>
            <a:off x="212538" y="6117411"/>
            <a:ext cx="9771457" cy="671817"/>
            <a:chOff x="6799" y="6117411"/>
            <a:chExt cx="9071846" cy="456205"/>
          </a:xfrm>
        </p:grpSpPr>
        <p:sp>
          <p:nvSpPr>
            <p:cNvPr id="25" name="Rectangle 51">
              <a:extLst>
                <a:ext uri="{FF2B5EF4-FFF2-40B4-BE49-F238E27FC236}">
                  <a16:creationId xmlns:a16="http://schemas.microsoft.com/office/drawing/2014/main" id="{A4E395D0-C2FC-D0B2-797E-DD25E4909AA8}"/>
                </a:ext>
              </a:extLst>
            </p:cNvPr>
            <p:cNvSpPr/>
            <p:nvPr/>
          </p:nvSpPr>
          <p:spPr>
            <a:xfrm>
              <a:off x="2344252" y="6203999"/>
              <a:ext cx="1124745" cy="36933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Global Storage</a:t>
              </a:r>
              <a:endParaRPr lang="it-IT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id="{7EF7C84B-4B8E-B6BA-51B0-ADAE6E63D588}"/>
                </a:ext>
              </a:extLst>
            </p:cNvPr>
            <p:cNvSpPr/>
            <p:nvPr/>
          </p:nvSpPr>
          <p:spPr>
            <a:xfrm>
              <a:off x="21816" y="6182661"/>
              <a:ext cx="912816" cy="3672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b="0" strike="noStrike" spc="-1">
                  <a:solidFill>
                    <a:srgbClr val="FFFFFF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MPAI Store</a:t>
              </a:r>
              <a:endParaRPr lang="it-IT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52">
              <a:extLst>
                <a:ext uri="{FF2B5EF4-FFF2-40B4-BE49-F238E27FC236}">
                  <a16:creationId xmlns:a16="http://schemas.microsoft.com/office/drawing/2014/main" id="{BA8A1117-D004-EB3E-400E-1987A854D20C}"/>
                </a:ext>
              </a:extLst>
            </p:cNvPr>
            <p:cNvSpPr/>
            <p:nvPr/>
          </p:nvSpPr>
          <p:spPr>
            <a:xfrm>
              <a:off x="3550311" y="6203477"/>
              <a:ext cx="745879" cy="37013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Access</a:t>
              </a:r>
              <a:endParaRPr lang="it-IT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C285D620-0C80-C740-A273-3BE7D27A530E}"/>
                </a:ext>
              </a:extLst>
            </p:cNvPr>
            <p:cNvSpPr/>
            <p:nvPr/>
          </p:nvSpPr>
          <p:spPr>
            <a:xfrm>
              <a:off x="1008994" y="6202000"/>
              <a:ext cx="1253020" cy="371342"/>
            </a:xfrm>
            <a:prstGeom prst="rect">
              <a:avLst/>
            </a:prstGeom>
            <a:solidFill>
              <a:srgbClr val="D8BEEC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Communication</a:t>
              </a:r>
              <a:endParaRPr lang="it-IT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059B762-DAC1-E2B0-F3B1-E51DE93D26EA}"/>
                </a:ext>
              </a:extLst>
            </p:cNvPr>
            <p:cNvCxnSpPr>
              <a:cxnSpLocks/>
            </p:cNvCxnSpPr>
            <p:nvPr/>
          </p:nvCxnSpPr>
          <p:spPr>
            <a:xfrm>
              <a:off x="2348130" y="6117411"/>
              <a:ext cx="1132941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6DE1B6A-5255-5813-3CE0-3AEDB6DD76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9241" y="6118018"/>
              <a:ext cx="762016" cy="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8F251F29-1BEA-2145-4364-767CA1FE5E78}"/>
                </a:ext>
              </a:extLst>
            </p:cNvPr>
            <p:cNvSpPr/>
            <p:nvPr/>
          </p:nvSpPr>
          <p:spPr>
            <a:xfrm>
              <a:off x="7676885" y="6187220"/>
              <a:ext cx="1401760" cy="371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Attestation Service</a:t>
              </a:r>
              <a:endParaRPr lang="it-IT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663B8BD-B6B7-ECE9-91A0-A4CB978EF724}"/>
                </a:ext>
              </a:extLst>
            </p:cNvPr>
            <p:cNvSpPr/>
            <p:nvPr/>
          </p:nvSpPr>
          <p:spPr>
            <a:xfrm>
              <a:off x="6179116" y="6198660"/>
              <a:ext cx="1401760" cy="371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Encryption Service</a:t>
              </a:r>
              <a:endParaRPr lang="it-IT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69D77613-737D-6116-CCFA-14512DEA6A83}"/>
                </a:ext>
              </a:extLst>
            </p:cNvPr>
            <p:cNvSpPr/>
            <p:nvPr/>
          </p:nvSpPr>
          <p:spPr>
            <a:xfrm>
              <a:off x="4389444" y="6201037"/>
              <a:ext cx="1708226" cy="371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Communication Service</a:t>
              </a:r>
              <a:endParaRPr lang="it-IT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33371F4-0F9B-7CBB-3025-5A651B14B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7768" y="6117443"/>
              <a:ext cx="4629767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481DC96-0158-23F9-4DD9-7841443D5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9" y="6120169"/>
              <a:ext cx="927323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EB8B643-7CD9-B1E9-8CF8-6C13420751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431" y="6118240"/>
              <a:ext cx="1241684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AF95DB-993E-BEF1-06F7-C7F1B2672986}"/>
              </a:ext>
            </a:extLst>
          </p:cNvPr>
          <p:cNvCxnSpPr>
            <a:cxnSpLocks/>
          </p:cNvCxnSpPr>
          <p:nvPr/>
        </p:nvCxnSpPr>
        <p:spPr>
          <a:xfrm>
            <a:off x="1211375" y="4993842"/>
            <a:ext cx="5823791" cy="0"/>
          </a:xfrm>
          <a:prstGeom prst="line">
            <a:avLst/>
          </a:pr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8" name="TextBox 2">
            <a:extLst>
              <a:ext uri="{FF2B5EF4-FFF2-40B4-BE49-F238E27FC236}">
                <a16:creationId xmlns:a16="http://schemas.microsoft.com/office/drawing/2014/main" id="{1805651A-66A3-763B-6D14-CDA063662819}"/>
              </a:ext>
            </a:extLst>
          </p:cNvPr>
          <p:cNvSpPr/>
          <p:nvPr/>
        </p:nvSpPr>
        <p:spPr>
          <a:xfrm>
            <a:off x="1750785" y="4610966"/>
            <a:ext cx="2021698" cy="380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E5526176-CB8A-12FB-70F5-D6929F034C18}"/>
              </a:ext>
            </a:extLst>
          </p:cNvPr>
          <p:cNvSpPr/>
          <p:nvPr/>
        </p:nvSpPr>
        <p:spPr>
          <a:xfrm>
            <a:off x="1479338" y="2146016"/>
            <a:ext cx="226361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Cyber Risk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B1053E1F-7BAE-C4D2-67E5-61E4E343AEA6}"/>
              </a:ext>
            </a:extLst>
          </p:cNvPr>
          <p:cNvSpPr/>
          <p:nvPr/>
        </p:nvSpPr>
        <p:spPr>
          <a:xfrm>
            <a:off x="1306980" y="3517616"/>
            <a:ext cx="242545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Governance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0B64FECF-44BA-9584-AF65-4B3161D91AF2}"/>
              </a:ext>
            </a:extLst>
          </p:cNvPr>
          <p:cNvSpPr/>
          <p:nvPr/>
        </p:nvSpPr>
        <p:spPr>
          <a:xfrm>
            <a:off x="1611571" y="3064226"/>
            <a:ext cx="212107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Financial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75D9C1D-6CAA-07FD-BA51-C957C721DD46}"/>
              </a:ext>
            </a:extLst>
          </p:cNvPr>
          <p:cNvGrpSpPr/>
          <p:nvPr/>
        </p:nvGrpSpPr>
        <p:grpSpPr>
          <a:xfrm>
            <a:off x="5163188" y="2156960"/>
            <a:ext cx="6815452" cy="925866"/>
            <a:chOff x="5071748" y="1494020"/>
            <a:chExt cx="4478874" cy="92586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309727-05A7-462B-BFAA-539A90F0AD1B}"/>
                </a:ext>
              </a:extLst>
            </p:cNvPr>
            <p:cNvCxnSpPr>
              <a:cxnSpLocks/>
            </p:cNvCxnSpPr>
            <p:nvPr/>
          </p:nvCxnSpPr>
          <p:spPr>
            <a:xfrm>
              <a:off x="5071748" y="1494020"/>
              <a:ext cx="4470860" cy="3035"/>
            </a:xfrm>
            <a:prstGeom prst="line">
              <a:avLst/>
            </a:prstGeom>
            <a:noFill/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9FB230-6267-54DD-CF57-A9599C681A76}"/>
                </a:ext>
              </a:extLst>
            </p:cNvPr>
            <p:cNvCxnSpPr>
              <a:cxnSpLocks/>
            </p:cNvCxnSpPr>
            <p:nvPr/>
          </p:nvCxnSpPr>
          <p:spPr>
            <a:xfrm>
              <a:off x="5079762" y="1954595"/>
              <a:ext cx="4470860" cy="3035"/>
            </a:xfrm>
            <a:prstGeom prst="line">
              <a:avLst/>
            </a:prstGeom>
            <a:noFill/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297E3E6-A653-991E-7FE2-E0E7A68A35E2}"/>
                </a:ext>
              </a:extLst>
            </p:cNvPr>
            <p:cNvCxnSpPr>
              <a:cxnSpLocks/>
            </p:cNvCxnSpPr>
            <p:nvPr/>
          </p:nvCxnSpPr>
          <p:spPr>
            <a:xfrm>
              <a:off x="5073657" y="2416851"/>
              <a:ext cx="4470860" cy="3035"/>
            </a:xfrm>
            <a:prstGeom prst="line">
              <a:avLst/>
            </a:prstGeom>
            <a:noFill/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3A609AD-B43D-F13C-FE56-C9F3673772E5}"/>
              </a:ext>
            </a:extLst>
          </p:cNvPr>
          <p:cNvCxnSpPr>
            <a:cxnSpLocks/>
          </p:cNvCxnSpPr>
          <p:nvPr/>
        </p:nvCxnSpPr>
        <p:spPr>
          <a:xfrm>
            <a:off x="5194062" y="4319267"/>
            <a:ext cx="1832918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7D1EB4-E633-97E9-B07C-D570D6616768}"/>
              </a:ext>
            </a:extLst>
          </p:cNvPr>
          <p:cNvCxnSpPr/>
          <p:nvPr/>
        </p:nvCxnSpPr>
        <p:spPr>
          <a:xfrm flipV="1">
            <a:off x="1014190" y="2511113"/>
            <a:ext cx="2843554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5675D22-7B3F-95E4-9D44-00BBC5265F9F}"/>
              </a:ext>
            </a:extLst>
          </p:cNvPr>
          <p:cNvCxnSpPr/>
          <p:nvPr/>
        </p:nvCxnSpPr>
        <p:spPr>
          <a:xfrm flipV="1">
            <a:off x="1024223" y="2972123"/>
            <a:ext cx="2843554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50BCEBD-6E74-F054-8559-37038E6C4685}"/>
              </a:ext>
            </a:extLst>
          </p:cNvPr>
          <p:cNvCxnSpPr/>
          <p:nvPr/>
        </p:nvCxnSpPr>
        <p:spPr>
          <a:xfrm flipV="1">
            <a:off x="1009173" y="3429323"/>
            <a:ext cx="2843554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F1E1A1B-B6C1-84B5-9F71-2933810B7105}"/>
              </a:ext>
            </a:extLst>
          </p:cNvPr>
          <p:cNvCxnSpPr/>
          <p:nvPr/>
        </p:nvCxnSpPr>
        <p:spPr>
          <a:xfrm flipV="1">
            <a:off x="1019206" y="3890333"/>
            <a:ext cx="2843554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A309F-CF57-6554-2DB5-096F65EC3F24}"/>
              </a:ext>
            </a:extLst>
          </p:cNvPr>
          <p:cNvCxnSpPr/>
          <p:nvPr/>
        </p:nvCxnSpPr>
        <p:spPr>
          <a:xfrm flipV="1">
            <a:off x="1006636" y="4410088"/>
            <a:ext cx="2843554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9C69DD6-D078-C0C8-9AAE-10EBB773FC30}"/>
              </a:ext>
            </a:extLst>
          </p:cNvPr>
          <p:cNvCxnSpPr/>
          <p:nvPr/>
        </p:nvCxnSpPr>
        <p:spPr>
          <a:xfrm flipV="1">
            <a:off x="1024223" y="2023433"/>
            <a:ext cx="2843554" cy="4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3" name="CasellaDiTesto 7">
            <a:extLst>
              <a:ext uri="{FF2B5EF4-FFF2-40B4-BE49-F238E27FC236}">
                <a16:creationId xmlns:a16="http://schemas.microsoft.com/office/drawing/2014/main" id="{66D0FD92-A9FA-6006-ADC0-C599FED24FBC}"/>
              </a:ext>
            </a:extLst>
          </p:cNvPr>
          <p:cNvSpPr/>
          <p:nvPr/>
        </p:nvSpPr>
        <p:spPr>
          <a:xfrm>
            <a:off x="1018066" y="4038844"/>
            <a:ext cx="276526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Secondary Risk </a:t>
            </a: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Statements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Segnaposto data 54">
            <a:extLst>
              <a:ext uri="{FF2B5EF4-FFF2-40B4-BE49-F238E27FC236}">
                <a16:creationId xmlns:a16="http://schemas.microsoft.com/office/drawing/2014/main" id="{533ABB42-042E-5F4E-D9BD-081DE94D4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" y="6500833"/>
            <a:ext cx="1146283" cy="370396"/>
          </a:xfrm>
        </p:spPr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56" name="Segnaposto numero diapositiva 55">
            <a:extLst>
              <a:ext uri="{FF2B5EF4-FFF2-40B4-BE49-F238E27FC236}">
                <a16:creationId xmlns:a16="http://schemas.microsoft.com/office/drawing/2014/main" id="{C48076E5-716E-86AF-BE0A-65AC40A3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3480" y="6492324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145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7341-F0D0-41EF-9432-DD93FE58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657"/>
            <a:ext cx="10515599" cy="726387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MPAI-CUI Workflow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54AB51-8FA7-684B-BE2E-1777BB0B1849}"/>
              </a:ext>
            </a:extLst>
          </p:cNvPr>
          <p:cNvSpPr txBox="1"/>
          <p:nvPr/>
        </p:nvSpPr>
        <p:spPr>
          <a:xfrm>
            <a:off x="838200" y="1194110"/>
            <a:ext cx="1084065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Input: 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Prediction Horizon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Risk Data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Governance Data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Financial Data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Risk Assessment Data.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</a:p>
          <a:p>
            <a:pPr lvl="0" algn="just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233530-E6AF-9BF6-221B-E08955CC2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851882"/>
              </p:ext>
            </p:extLst>
          </p:nvPr>
        </p:nvGraphicFramePr>
        <p:xfrm>
          <a:off x="1302887" y="3548910"/>
          <a:ext cx="8686934" cy="2696000"/>
        </p:xfrm>
        <a:graphic>
          <a:graphicData uri="http://schemas.openxmlformats.org/drawingml/2006/table">
            <a:tbl>
              <a:tblPr/>
              <a:tblGrid>
                <a:gridCol w="1106962">
                  <a:extLst>
                    <a:ext uri="{9D8B030D-6E8A-4147-A177-3AD203B41FA5}">
                      <a16:colId xmlns:a16="http://schemas.microsoft.com/office/drawing/2014/main" val="2437725449"/>
                    </a:ext>
                  </a:extLst>
                </a:gridCol>
                <a:gridCol w="2966474">
                  <a:extLst>
                    <a:ext uri="{9D8B030D-6E8A-4147-A177-3AD203B41FA5}">
                      <a16:colId xmlns:a16="http://schemas.microsoft.com/office/drawing/2014/main" val="2388889700"/>
                    </a:ext>
                  </a:extLst>
                </a:gridCol>
                <a:gridCol w="4613498">
                  <a:extLst>
                    <a:ext uri="{9D8B030D-6E8A-4147-A177-3AD203B41FA5}">
                      <a16:colId xmlns:a16="http://schemas.microsoft.com/office/drawing/2014/main" val="4093977729"/>
                    </a:ext>
                  </a:extLst>
                </a:gridCol>
              </a:tblGrid>
              <a:tr h="199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800" b="1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Acronym</a:t>
                      </a:r>
                      <a:endParaRPr lang="en-GB" sz="180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800" b="1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Input</a:t>
                      </a:r>
                      <a:endParaRPr lang="en-GB" sz="180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800" b="1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Output</a:t>
                      </a:r>
                      <a:endParaRPr lang="en-GB" sz="180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1791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CUI-CAP</a:t>
                      </a: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 dirty="0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Primary Risk Descriptors</a:t>
                      </a:r>
                      <a:endParaRPr lang="en-GB" sz="1800" b="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 dirty="0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Primary Default Descriptors</a:t>
                      </a:r>
                      <a:endParaRPr lang="en-GB" sz="1800" b="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7321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80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Governance Descriptors</a:t>
                      </a:r>
                      <a:endParaRPr lang="en-GB" sz="1800" b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 dirty="0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Organisation Descriptors</a:t>
                      </a:r>
                      <a:endParaRPr lang="en-GB" sz="1800" b="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01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80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Financial Descriptors</a:t>
                      </a:r>
                      <a:endParaRPr lang="en-GB" sz="1800" b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 dirty="0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Primary Discontinuity Descriptors</a:t>
                      </a:r>
                      <a:endParaRPr lang="en-GB" sz="1800" b="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4871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80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Prediction Horizon</a:t>
                      </a: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800" b="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86693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CUI-RMG</a:t>
                      </a: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Secondary Risk Statements</a:t>
                      </a:r>
                      <a:endParaRPr lang="en-GB" sz="1800" b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 dirty="0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Secondary Risk Matrix</a:t>
                      </a:r>
                      <a:endParaRPr lang="en-GB" sz="1800" b="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3101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CUI-PRP</a:t>
                      </a: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Primary Default Descriptors</a:t>
                      </a:r>
                      <a:endParaRPr lang="en-GB" sz="1800" b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Secondary Discontinuity Probability</a:t>
                      </a: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6456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80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0" u="sng">
                          <a:solidFill>
                            <a:srgbClr val="00A7D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Secondary Risk Matrix</a:t>
                      </a:r>
                      <a:endParaRPr lang="en-GB" sz="1800" b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800" b="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81" marR="62681" marT="31340" marB="31340" anchor="ctr">
                    <a:lnL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175361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33954575-0C46-7F56-0FAC-A7F72337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8" y="18104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8F5FB42D-E78F-5AED-9A0E-2A938AAA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7BF324F8-2B34-5B94-6219-C381943B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5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2003028" y="1364059"/>
            <a:ext cx="1921470" cy="240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b="1" dirty="0">
                <a:solidFill>
                  <a:srgbClr val="4C4C4D"/>
                </a:solidFill>
                <a:latin typeface="Cormorant Garamond Bold" pitchFamily="34" charset="0"/>
                <a:ea typeface="Cormorant Garamond Bold" pitchFamily="34" charset="-122"/>
                <a:cs typeface="Cormorant Garamond Bold" pitchFamily="34" charset="-120"/>
              </a:rPr>
              <a:t>Governance Assessment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2003029" y="1696443"/>
            <a:ext cx="8954393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dirty="0">
                <a:solidFill>
                  <a:srgbClr val="4C4C4D"/>
                </a:solidFill>
                <a:latin typeface="Cormorant Garamond" pitchFamily="34" charset="0"/>
                <a:ea typeface="Cormorant Garamond" pitchFamily="34" charset="-122"/>
                <a:cs typeface="Cormorant Garamond" pitchFamily="34" charset="-120"/>
              </a:rPr>
              <a:t>Computes Governance Descriptors from governance and financial data.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2003028" y="2440087"/>
            <a:ext cx="1921470" cy="240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b="1" dirty="0">
                <a:solidFill>
                  <a:srgbClr val="4C4C4D"/>
                </a:solidFill>
                <a:latin typeface="Cormorant Garamond Bold" pitchFamily="34" charset="0"/>
                <a:ea typeface="Cormorant Garamond Bold" pitchFamily="34" charset="-122"/>
                <a:cs typeface="Cormorant Garamond Bold" pitchFamily="34" charset="-120"/>
              </a:rPr>
              <a:t>Financial Assessment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2003029" y="2772470"/>
            <a:ext cx="8954393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dirty="0">
                <a:solidFill>
                  <a:srgbClr val="4C4C4D"/>
                </a:solidFill>
                <a:latin typeface="Cormorant Garamond" pitchFamily="34" charset="0"/>
                <a:ea typeface="Cormorant Garamond" pitchFamily="34" charset="-122"/>
                <a:cs typeface="Cormorant Garamond" pitchFamily="34" charset="-120"/>
              </a:rPr>
              <a:t>Computes Financial Descriptors from financial data inputs.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2003028" y="3516114"/>
            <a:ext cx="1921470" cy="240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b="1" dirty="0">
                <a:solidFill>
                  <a:srgbClr val="4C4C4D"/>
                </a:solidFill>
                <a:latin typeface="Cormorant Garamond Bold" pitchFamily="34" charset="0"/>
                <a:ea typeface="Cormorant Garamond Bold" pitchFamily="34" charset="-122"/>
                <a:cs typeface="Cormorant Garamond Bold" pitchFamily="34" charset="-120"/>
              </a:rPr>
              <a:t>Risk Matrix Generation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2003029" y="3848497"/>
            <a:ext cx="8954393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dirty="0">
                <a:solidFill>
                  <a:srgbClr val="4C4C4D"/>
                </a:solidFill>
                <a:latin typeface="Cormorant Garamond" pitchFamily="34" charset="0"/>
                <a:ea typeface="Cormorant Garamond" pitchFamily="34" charset="-122"/>
                <a:cs typeface="Cormorant Garamond" pitchFamily="34" charset="-120"/>
              </a:rPr>
              <a:t>Computes Risk Matrix from risk assessment data.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2003028" y="4592142"/>
            <a:ext cx="2033092" cy="240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b="1" dirty="0">
                <a:solidFill>
                  <a:srgbClr val="4C4C4D"/>
                </a:solidFill>
                <a:latin typeface="Cormorant Garamond Bold" pitchFamily="34" charset="0"/>
                <a:ea typeface="Cormorant Garamond Bold" pitchFamily="34" charset="-122"/>
                <a:cs typeface="Cormorant Garamond Bold" pitchFamily="34" charset="-120"/>
              </a:rPr>
              <a:t>Assessment and Prediction</a:t>
            </a: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2003029" y="4924525"/>
            <a:ext cx="8954393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dirty="0">
                <a:solidFill>
                  <a:srgbClr val="4C4C4D"/>
                </a:solidFill>
                <a:latin typeface="Cormorant Garamond" pitchFamily="34" charset="0"/>
                <a:ea typeface="Cormorant Garamond" pitchFamily="34" charset="-122"/>
                <a:cs typeface="Cormorant Garamond" pitchFamily="34" charset="-120"/>
              </a:rPr>
              <a:t>Macro AIM - Computes Organisation, Default, and Discontinuity Descriptors from multiple inputs.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1748E5-D87D-F792-1693-4AEC8A55AC3C}"/>
              </a:ext>
            </a:extLst>
          </p:cNvPr>
          <p:cNvGrpSpPr/>
          <p:nvPr/>
        </p:nvGrpSpPr>
        <p:grpSpPr>
          <a:xfrm>
            <a:off x="822960" y="1210369"/>
            <a:ext cx="1026378" cy="5226448"/>
            <a:chOff x="1234480" y="1210369"/>
            <a:chExt cx="614858" cy="5226448"/>
          </a:xfrm>
        </p:grpSpPr>
        <p:sp>
          <p:nvSpPr>
            <p:cNvPr id="3" name="Shape 1"/>
            <p:cNvSpPr/>
            <p:nvPr/>
          </p:nvSpPr>
          <p:spPr>
            <a:xfrm>
              <a:off x="1234480" y="1210369"/>
              <a:ext cx="614858" cy="922338"/>
            </a:xfrm>
            <a:prstGeom prst="roundRect">
              <a:avLst>
                <a:gd name="adj" fmla="val 360022"/>
              </a:avLst>
            </a:prstGeom>
            <a:solidFill>
              <a:srgbClr val="D0D9FB"/>
            </a:solidFill>
            <a:ln/>
          </p:spPr>
          <p:txBody>
            <a:bodyPr/>
            <a:lstStyle/>
            <a:p>
              <a:pPr algn="ctr"/>
              <a:endParaRPr lang="it-IT"/>
            </a:p>
          </p:txBody>
        </p:sp>
        <p:sp>
          <p:nvSpPr>
            <p:cNvPr id="4" name="Text 2"/>
            <p:cNvSpPr/>
            <p:nvPr/>
          </p:nvSpPr>
          <p:spPr>
            <a:xfrm>
              <a:off x="1426568" y="1527374"/>
              <a:ext cx="230584" cy="28823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792"/>
                </a:lnSpc>
              </a:pPr>
              <a:r>
                <a:rPr lang="en-US" b="1" dirty="0">
                  <a:solidFill>
                    <a:srgbClr val="4C4C4D"/>
                  </a:solidFill>
                  <a:latin typeface="Cormorant Garamond Bold" pitchFamily="34" charset="0"/>
                  <a:ea typeface="Cormorant Garamond Bold" pitchFamily="34" charset="-122"/>
                  <a:cs typeface="Cormorant Garamond Bold" pitchFamily="34" charset="-120"/>
                </a:rPr>
                <a:t>1</a:t>
              </a:r>
              <a:endParaRPr lang="en-US" dirty="0"/>
            </a:p>
          </p:txBody>
        </p:sp>
        <p:sp>
          <p:nvSpPr>
            <p:cNvPr id="7" name="Shape 5"/>
            <p:cNvSpPr/>
            <p:nvPr/>
          </p:nvSpPr>
          <p:spPr>
            <a:xfrm>
              <a:off x="1234480" y="2286397"/>
              <a:ext cx="614858" cy="922338"/>
            </a:xfrm>
            <a:prstGeom prst="roundRect">
              <a:avLst>
                <a:gd name="adj" fmla="val 360022"/>
              </a:avLst>
            </a:prstGeom>
            <a:solidFill>
              <a:srgbClr val="D0D9FB"/>
            </a:solidFill>
            <a:ln/>
          </p:spPr>
          <p:txBody>
            <a:bodyPr/>
            <a:lstStyle/>
            <a:p>
              <a:pPr algn="ctr"/>
              <a:endParaRPr lang="it-IT"/>
            </a:p>
          </p:txBody>
        </p:sp>
        <p:sp>
          <p:nvSpPr>
            <p:cNvPr id="8" name="Text 6"/>
            <p:cNvSpPr/>
            <p:nvPr/>
          </p:nvSpPr>
          <p:spPr>
            <a:xfrm>
              <a:off x="1426568" y="2603401"/>
              <a:ext cx="230584" cy="28823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792"/>
                </a:lnSpc>
              </a:pPr>
              <a:r>
                <a:rPr lang="en-US" b="1" dirty="0">
                  <a:solidFill>
                    <a:srgbClr val="4C4C4D"/>
                  </a:solidFill>
                  <a:latin typeface="Cormorant Garamond Bold" pitchFamily="34" charset="0"/>
                  <a:ea typeface="Cormorant Garamond Bold" pitchFamily="34" charset="-122"/>
                  <a:cs typeface="Cormorant Garamond Bold" pitchFamily="34" charset="-120"/>
                </a:rPr>
                <a:t>2</a:t>
              </a:r>
              <a:endParaRPr lang="en-US" dirty="0"/>
            </a:p>
          </p:txBody>
        </p:sp>
        <p:sp>
          <p:nvSpPr>
            <p:cNvPr id="11" name="Shape 9"/>
            <p:cNvSpPr/>
            <p:nvPr/>
          </p:nvSpPr>
          <p:spPr>
            <a:xfrm>
              <a:off x="1234480" y="3362424"/>
              <a:ext cx="614858" cy="922338"/>
            </a:xfrm>
            <a:prstGeom prst="roundRect">
              <a:avLst>
                <a:gd name="adj" fmla="val 360022"/>
              </a:avLst>
            </a:prstGeom>
            <a:solidFill>
              <a:srgbClr val="D0D9FB"/>
            </a:solidFill>
            <a:ln/>
          </p:spPr>
          <p:txBody>
            <a:bodyPr/>
            <a:lstStyle/>
            <a:p>
              <a:pPr algn="ctr"/>
              <a:endParaRPr lang="it-IT"/>
            </a:p>
          </p:txBody>
        </p:sp>
        <p:sp>
          <p:nvSpPr>
            <p:cNvPr id="12" name="Text 10"/>
            <p:cNvSpPr/>
            <p:nvPr/>
          </p:nvSpPr>
          <p:spPr>
            <a:xfrm>
              <a:off x="1426568" y="3679429"/>
              <a:ext cx="230584" cy="28823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792"/>
                </a:lnSpc>
              </a:pPr>
              <a:r>
                <a:rPr lang="en-US" b="1" dirty="0">
                  <a:solidFill>
                    <a:srgbClr val="4C4C4D"/>
                  </a:solidFill>
                  <a:latin typeface="Cormorant Garamond Bold" pitchFamily="34" charset="0"/>
                  <a:ea typeface="Cormorant Garamond Bold" pitchFamily="34" charset="-122"/>
                  <a:cs typeface="Cormorant Garamond Bold" pitchFamily="34" charset="-120"/>
                </a:rPr>
                <a:t>3</a:t>
              </a:r>
              <a:endParaRPr lang="en-US" dirty="0"/>
            </a:p>
          </p:txBody>
        </p:sp>
        <p:sp>
          <p:nvSpPr>
            <p:cNvPr id="15" name="Shape 13"/>
            <p:cNvSpPr/>
            <p:nvPr/>
          </p:nvSpPr>
          <p:spPr>
            <a:xfrm>
              <a:off x="1234480" y="4438452"/>
              <a:ext cx="614858" cy="922338"/>
            </a:xfrm>
            <a:prstGeom prst="roundRect">
              <a:avLst>
                <a:gd name="adj" fmla="val 360022"/>
              </a:avLst>
            </a:prstGeom>
            <a:solidFill>
              <a:srgbClr val="D0D9FB"/>
            </a:solidFill>
            <a:ln/>
          </p:spPr>
          <p:txBody>
            <a:bodyPr/>
            <a:lstStyle/>
            <a:p>
              <a:pPr algn="ctr"/>
              <a:endParaRPr lang="it-IT"/>
            </a:p>
          </p:txBody>
        </p:sp>
        <p:sp>
          <p:nvSpPr>
            <p:cNvPr id="16" name="Text 14"/>
            <p:cNvSpPr/>
            <p:nvPr/>
          </p:nvSpPr>
          <p:spPr>
            <a:xfrm>
              <a:off x="1426568" y="4755456"/>
              <a:ext cx="230584" cy="28823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792"/>
                </a:lnSpc>
              </a:pPr>
              <a:r>
                <a:rPr lang="en-US" b="1" dirty="0">
                  <a:solidFill>
                    <a:srgbClr val="4C4C4D"/>
                  </a:solidFill>
                  <a:latin typeface="Cormorant Garamond Bold" pitchFamily="34" charset="0"/>
                  <a:ea typeface="Cormorant Garamond Bold" pitchFamily="34" charset="-122"/>
                  <a:cs typeface="Cormorant Garamond Bold" pitchFamily="34" charset="-120"/>
                </a:rPr>
                <a:t>4</a:t>
              </a:r>
              <a:endParaRPr lang="en-US" dirty="0"/>
            </a:p>
          </p:txBody>
        </p:sp>
        <p:sp>
          <p:nvSpPr>
            <p:cNvPr id="19" name="Shape 17"/>
            <p:cNvSpPr/>
            <p:nvPr/>
          </p:nvSpPr>
          <p:spPr>
            <a:xfrm>
              <a:off x="1234480" y="5514479"/>
              <a:ext cx="614858" cy="922338"/>
            </a:xfrm>
            <a:prstGeom prst="roundRect">
              <a:avLst>
                <a:gd name="adj" fmla="val 360022"/>
              </a:avLst>
            </a:prstGeom>
            <a:solidFill>
              <a:srgbClr val="D0D9FB"/>
            </a:solidFill>
            <a:ln/>
          </p:spPr>
          <p:txBody>
            <a:bodyPr/>
            <a:lstStyle/>
            <a:p>
              <a:pPr algn="ctr"/>
              <a:endParaRPr lang="it-IT"/>
            </a:p>
          </p:txBody>
        </p:sp>
        <p:sp>
          <p:nvSpPr>
            <p:cNvPr id="20" name="Text 18"/>
            <p:cNvSpPr/>
            <p:nvPr/>
          </p:nvSpPr>
          <p:spPr>
            <a:xfrm>
              <a:off x="1426568" y="5831483"/>
              <a:ext cx="230584" cy="28823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792"/>
                </a:lnSpc>
              </a:pPr>
              <a:r>
                <a:rPr lang="en-US" b="1" dirty="0">
                  <a:solidFill>
                    <a:srgbClr val="4C4C4D"/>
                  </a:solidFill>
                  <a:latin typeface="Cormorant Garamond Bold" pitchFamily="34" charset="0"/>
                  <a:ea typeface="Cormorant Garamond Bold" pitchFamily="34" charset="-122"/>
                  <a:cs typeface="Cormorant Garamond Bold" pitchFamily="34" charset="-120"/>
                </a:rPr>
                <a:t>5</a:t>
              </a:r>
              <a:endParaRPr lang="en-US" dirty="0"/>
            </a:p>
          </p:txBody>
        </p:sp>
      </p:grpSp>
      <p:sp>
        <p:nvSpPr>
          <p:cNvPr id="21" name="Text 19"/>
          <p:cNvSpPr/>
          <p:nvPr/>
        </p:nvSpPr>
        <p:spPr>
          <a:xfrm>
            <a:off x="2003029" y="5668169"/>
            <a:ext cx="2351583" cy="240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b="1" dirty="0">
                <a:solidFill>
                  <a:srgbClr val="4C4C4D"/>
                </a:solidFill>
                <a:latin typeface="Cormorant Garamond Bold" pitchFamily="34" charset="0"/>
                <a:ea typeface="Cormorant Garamond Bold" pitchFamily="34" charset="-122"/>
                <a:cs typeface="Cormorant Garamond Bold" pitchFamily="34" charset="-120"/>
              </a:rPr>
              <a:t>Prediction Result Perturbation</a:t>
            </a: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2003029" y="6000552"/>
            <a:ext cx="8954393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dirty="0">
                <a:solidFill>
                  <a:srgbClr val="4C4C4D"/>
                </a:solidFill>
                <a:latin typeface="Cormorant Garamond" pitchFamily="34" charset="0"/>
                <a:ea typeface="Cormorant Garamond" pitchFamily="34" charset="-122"/>
                <a:cs typeface="Cormorant Garamond" pitchFamily="34" charset="-120"/>
              </a:rPr>
              <a:t>Computes Discontinuity Probability by perturbing Default Descriptors with Risk Matrix.</a:t>
            </a:r>
            <a:endParaRPr lang="en-US" dirty="0"/>
          </a:p>
        </p:txBody>
      </p:sp>
      <p:sp>
        <p:nvSpPr>
          <p:cNvPr id="23" name="Titolo 22">
            <a:extLst>
              <a:ext uri="{FF2B5EF4-FFF2-40B4-BE49-F238E27FC236}">
                <a16:creationId xmlns:a16="http://schemas.microsoft.com/office/drawing/2014/main" id="{0FBBBD5A-D4DD-9F2E-7353-B44D7C56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AI Module </a:t>
            </a:r>
            <a:r>
              <a:rPr lang="it-IT" dirty="0" err="1"/>
              <a:t>Functionalities</a:t>
            </a:r>
            <a:br>
              <a:rPr lang="it-IT" dirty="0"/>
            </a:br>
            <a:endParaRPr lang="it-IT" dirty="0"/>
          </a:p>
        </p:txBody>
      </p:sp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38BDA31E-5158-7EAB-517B-16FBF324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FCD04682-98BD-DE39-32F9-B64032C6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900DD2F8-3B18-5862-B6E4-AFCF9FFF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78" y="624110"/>
            <a:ext cx="10721734" cy="879013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Assessment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Module (CUI-CAP)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A0936B09-C706-4C49-43F6-F6F82F26BE37}"/>
              </a:ext>
            </a:extLst>
          </p:cNvPr>
          <p:cNvSpPr/>
          <p:nvPr/>
        </p:nvSpPr>
        <p:spPr>
          <a:xfrm>
            <a:off x="7372348" y="2288487"/>
            <a:ext cx="457262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The Company Assessment and Prediction module serves as the foundational component for evaluating organizational performance. This composite AIM integrates multiple data sources and analytical approaches to generate comprehensive company assessments.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37B80AC8-0236-4A47-058E-05E620ABB583}"/>
              </a:ext>
            </a:extLst>
          </p:cNvPr>
          <p:cNvSpPr/>
          <p:nvPr/>
        </p:nvSpPr>
        <p:spPr>
          <a:xfrm>
            <a:off x="7372348" y="4285404"/>
            <a:ext cx="387519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It processes financial data, operational metrics, and market indicators to produce actionable predictions about company trajectory and performance outcomes.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49">
            <a:extLst>
              <a:ext uri="{FF2B5EF4-FFF2-40B4-BE49-F238E27FC236}">
                <a16:creationId xmlns:a16="http://schemas.microsoft.com/office/drawing/2014/main" id="{C04CDE3E-5A2C-0B07-3939-E2D6B190785F}"/>
              </a:ext>
            </a:extLst>
          </p:cNvPr>
          <p:cNvSpPr/>
          <p:nvPr/>
        </p:nvSpPr>
        <p:spPr>
          <a:xfrm>
            <a:off x="2870835" y="2125984"/>
            <a:ext cx="1720217" cy="4570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56">
            <a:extLst>
              <a:ext uri="{FF2B5EF4-FFF2-40B4-BE49-F238E27FC236}">
                <a16:creationId xmlns:a16="http://schemas.microsoft.com/office/drawing/2014/main" id="{29834633-9C02-2206-E2FA-F6BD05442812}"/>
              </a:ext>
            </a:extLst>
          </p:cNvPr>
          <p:cNvSpPr/>
          <p:nvPr/>
        </p:nvSpPr>
        <p:spPr>
          <a:xfrm>
            <a:off x="2962970" y="4605172"/>
            <a:ext cx="1506160" cy="1979229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Discontinuity Prediction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56">
            <a:extLst>
              <a:ext uri="{FF2B5EF4-FFF2-40B4-BE49-F238E27FC236}">
                <a16:creationId xmlns:a16="http://schemas.microsoft.com/office/drawing/2014/main" id="{431F02DD-CAA8-D615-BD3D-A88D65F563DB}"/>
              </a:ext>
            </a:extLst>
          </p:cNvPr>
          <p:cNvSpPr/>
          <p:nvPr/>
        </p:nvSpPr>
        <p:spPr>
          <a:xfrm>
            <a:off x="2952765" y="3222375"/>
            <a:ext cx="1506160" cy="1278869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Organisation</a:t>
            </a:r>
            <a:r>
              <a:rPr lang="en-US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Model Assessment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03006-815C-25C5-D116-5E8F626AEF5B}"/>
              </a:ext>
            </a:extLst>
          </p:cNvPr>
          <p:cNvCxnSpPr>
            <a:cxnSpLocks/>
          </p:cNvCxnSpPr>
          <p:nvPr/>
        </p:nvCxnSpPr>
        <p:spPr>
          <a:xfrm>
            <a:off x="351710" y="3925203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7ACBD2-94AD-2317-AFF8-82BBA1F46FEC}"/>
              </a:ext>
            </a:extLst>
          </p:cNvPr>
          <p:cNvCxnSpPr>
            <a:cxnSpLocks/>
          </p:cNvCxnSpPr>
          <p:nvPr/>
        </p:nvCxnSpPr>
        <p:spPr>
          <a:xfrm>
            <a:off x="366950" y="4306203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" name="CasellaDiTesto 16">
            <a:extLst>
              <a:ext uri="{FF2B5EF4-FFF2-40B4-BE49-F238E27FC236}">
                <a16:creationId xmlns:a16="http://schemas.microsoft.com/office/drawing/2014/main" id="{43525B62-957B-0A9E-78D6-699DB233C2B5}"/>
              </a:ext>
            </a:extLst>
          </p:cNvPr>
          <p:cNvSpPr/>
          <p:nvPr/>
        </p:nvSpPr>
        <p:spPr>
          <a:xfrm>
            <a:off x="505458" y="3553355"/>
            <a:ext cx="245491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Governance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16">
            <a:extLst>
              <a:ext uri="{FF2B5EF4-FFF2-40B4-BE49-F238E27FC236}">
                <a16:creationId xmlns:a16="http://schemas.microsoft.com/office/drawing/2014/main" id="{CB24BEBC-A60B-89CF-EE0F-1D84368572EA}"/>
              </a:ext>
            </a:extLst>
          </p:cNvPr>
          <p:cNvSpPr/>
          <p:nvPr/>
        </p:nvSpPr>
        <p:spPr>
          <a:xfrm>
            <a:off x="817878" y="3934355"/>
            <a:ext cx="214675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Financial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3EF58E-B811-AB13-DEB4-796EB66598ED}"/>
              </a:ext>
            </a:extLst>
          </p:cNvPr>
          <p:cNvCxnSpPr>
            <a:cxnSpLocks/>
          </p:cNvCxnSpPr>
          <p:nvPr/>
        </p:nvCxnSpPr>
        <p:spPr>
          <a:xfrm>
            <a:off x="4432220" y="3913773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0" name="CasellaDiTesto 15">
            <a:extLst>
              <a:ext uri="{FF2B5EF4-FFF2-40B4-BE49-F238E27FC236}">
                <a16:creationId xmlns:a16="http://schemas.microsoft.com/office/drawing/2014/main" id="{00F2E897-0C2D-5296-2BA0-9CE5F59DA6FB}"/>
              </a:ext>
            </a:extLst>
          </p:cNvPr>
          <p:cNvSpPr/>
          <p:nvPr/>
        </p:nvSpPr>
        <p:spPr>
          <a:xfrm>
            <a:off x="4474792" y="3547645"/>
            <a:ext cx="2613473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-US" b="0" strike="noStrike" spc="-1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Organisation</a:t>
            </a: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F5F3BB-3DEA-B401-4F27-890A97AA86F7}"/>
              </a:ext>
            </a:extLst>
          </p:cNvPr>
          <p:cNvCxnSpPr>
            <a:cxnSpLocks/>
          </p:cNvCxnSpPr>
          <p:nvPr/>
        </p:nvCxnSpPr>
        <p:spPr>
          <a:xfrm>
            <a:off x="405050" y="600355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2" name="CasellaDiTesto 16">
            <a:extLst>
              <a:ext uri="{FF2B5EF4-FFF2-40B4-BE49-F238E27FC236}">
                <a16:creationId xmlns:a16="http://schemas.microsoft.com/office/drawing/2014/main" id="{CDC74345-70DD-D172-DC68-7435D872F401}"/>
              </a:ext>
            </a:extLst>
          </p:cNvPr>
          <p:cNvSpPr/>
          <p:nvPr/>
        </p:nvSpPr>
        <p:spPr>
          <a:xfrm>
            <a:off x="373480" y="5631710"/>
            <a:ext cx="249727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Governance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A6A11C-874B-5222-E187-6C2701C4EDCE}"/>
              </a:ext>
            </a:extLst>
          </p:cNvPr>
          <p:cNvCxnSpPr>
            <a:cxnSpLocks/>
          </p:cNvCxnSpPr>
          <p:nvPr/>
        </p:nvCxnSpPr>
        <p:spPr>
          <a:xfrm>
            <a:off x="386000" y="638455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5" name="CasellaDiTesto 16">
            <a:extLst>
              <a:ext uri="{FF2B5EF4-FFF2-40B4-BE49-F238E27FC236}">
                <a16:creationId xmlns:a16="http://schemas.microsoft.com/office/drawing/2014/main" id="{3819F1FA-7BFB-6029-EC75-06F451F8A0EA}"/>
              </a:ext>
            </a:extLst>
          </p:cNvPr>
          <p:cNvSpPr/>
          <p:nvPr/>
        </p:nvSpPr>
        <p:spPr>
          <a:xfrm>
            <a:off x="723804" y="6012710"/>
            <a:ext cx="214675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Financial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0C0C9A-B4D8-9DEB-BC8D-1457A042FF2E}"/>
              </a:ext>
            </a:extLst>
          </p:cNvPr>
          <p:cNvCxnSpPr>
            <a:cxnSpLocks/>
          </p:cNvCxnSpPr>
          <p:nvPr/>
        </p:nvCxnSpPr>
        <p:spPr>
          <a:xfrm>
            <a:off x="374570" y="528727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DE83877D-847E-5227-C7A8-8BB9D15923F8}"/>
              </a:ext>
            </a:extLst>
          </p:cNvPr>
          <p:cNvSpPr/>
          <p:nvPr/>
        </p:nvSpPr>
        <p:spPr>
          <a:xfrm>
            <a:off x="262052" y="4922691"/>
            <a:ext cx="261347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Climate Ri</a:t>
            </a: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sk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2BC600-ED42-4423-9F1B-7FEA4957F9EA}"/>
              </a:ext>
            </a:extLst>
          </p:cNvPr>
          <p:cNvCxnSpPr>
            <a:cxnSpLocks/>
          </p:cNvCxnSpPr>
          <p:nvPr/>
        </p:nvCxnSpPr>
        <p:spPr>
          <a:xfrm>
            <a:off x="4447460" y="561112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1" name="CasellaDiTesto 64">
            <a:extLst>
              <a:ext uri="{FF2B5EF4-FFF2-40B4-BE49-F238E27FC236}">
                <a16:creationId xmlns:a16="http://schemas.microsoft.com/office/drawing/2014/main" id="{2954A921-EEB2-44DE-20E3-6BAE9FC41389}"/>
              </a:ext>
            </a:extLst>
          </p:cNvPr>
          <p:cNvSpPr/>
          <p:nvPr/>
        </p:nvSpPr>
        <p:spPr>
          <a:xfrm>
            <a:off x="4603111" y="5291889"/>
            <a:ext cx="2243459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Discontinuity </a:t>
            </a:r>
          </a:p>
          <a:p>
            <a:pPr algn="ctr"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Descriptors</a:t>
            </a:r>
            <a:endParaRPr lang="it-IT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tangolo 56">
            <a:extLst>
              <a:ext uri="{FF2B5EF4-FFF2-40B4-BE49-F238E27FC236}">
                <a16:creationId xmlns:a16="http://schemas.microsoft.com/office/drawing/2014/main" id="{7819ADC1-751C-5DC7-BCEA-7E5B03CF8719}"/>
              </a:ext>
            </a:extLst>
          </p:cNvPr>
          <p:cNvSpPr/>
          <p:nvPr/>
        </p:nvSpPr>
        <p:spPr>
          <a:xfrm>
            <a:off x="2964740" y="2220072"/>
            <a:ext cx="1506160" cy="891961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Default Prediction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CF6747-4D04-4F91-C16F-2067F5AE0782}"/>
              </a:ext>
            </a:extLst>
          </p:cNvPr>
          <p:cNvCxnSpPr>
            <a:cxnSpLocks/>
          </p:cNvCxnSpPr>
          <p:nvPr/>
        </p:nvCxnSpPr>
        <p:spPr>
          <a:xfrm>
            <a:off x="4436030" y="272314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4" name="CasellaDiTesto 64">
            <a:extLst>
              <a:ext uri="{FF2B5EF4-FFF2-40B4-BE49-F238E27FC236}">
                <a16:creationId xmlns:a16="http://schemas.microsoft.com/office/drawing/2014/main" id="{FA2A7265-57FA-0962-7B64-44216DEC5084}"/>
              </a:ext>
            </a:extLst>
          </p:cNvPr>
          <p:cNvSpPr/>
          <p:nvPr/>
        </p:nvSpPr>
        <p:spPr>
          <a:xfrm>
            <a:off x="4469130" y="2347845"/>
            <a:ext cx="290321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Default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E8972B-C0B8-A10A-6CF4-2FA436851F79}"/>
              </a:ext>
            </a:extLst>
          </p:cNvPr>
          <p:cNvCxnSpPr>
            <a:cxnSpLocks/>
          </p:cNvCxnSpPr>
          <p:nvPr/>
        </p:nvCxnSpPr>
        <p:spPr>
          <a:xfrm>
            <a:off x="370760" y="297841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6" name="CasellaDiTesto 16">
            <a:extLst>
              <a:ext uri="{FF2B5EF4-FFF2-40B4-BE49-F238E27FC236}">
                <a16:creationId xmlns:a16="http://schemas.microsoft.com/office/drawing/2014/main" id="{FCF52D7F-F131-909C-11E0-229D016AFCBC}"/>
              </a:ext>
            </a:extLst>
          </p:cNvPr>
          <p:cNvSpPr/>
          <p:nvPr/>
        </p:nvSpPr>
        <p:spPr>
          <a:xfrm>
            <a:off x="821688" y="2618000"/>
            <a:ext cx="214675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Financial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74108B-6EDE-5664-BBF2-583393EAB8A4}"/>
              </a:ext>
            </a:extLst>
          </p:cNvPr>
          <p:cNvCxnSpPr>
            <a:cxnSpLocks/>
          </p:cNvCxnSpPr>
          <p:nvPr/>
        </p:nvCxnSpPr>
        <p:spPr>
          <a:xfrm>
            <a:off x="378380" y="564541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8" name="TextBox 2">
            <a:extLst>
              <a:ext uri="{FF2B5EF4-FFF2-40B4-BE49-F238E27FC236}">
                <a16:creationId xmlns:a16="http://schemas.microsoft.com/office/drawing/2014/main" id="{25810647-DD90-12D0-9C74-FC5E217FD2A0}"/>
              </a:ext>
            </a:extLst>
          </p:cNvPr>
          <p:cNvSpPr/>
          <p:nvPr/>
        </p:nvSpPr>
        <p:spPr>
          <a:xfrm>
            <a:off x="265862" y="5280831"/>
            <a:ext cx="261347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Cyber Ri</a:t>
            </a: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sk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A90FF3-D326-4CB4-7327-2DD10F468679}"/>
              </a:ext>
            </a:extLst>
          </p:cNvPr>
          <p:cNvCxnSpPr>
            <a:cxnSpLocks/>
          </p:cNvCxnSpPr>
          <p:nvPr/>
        </p:nvCxnSpPr>
        <p:spPr>
          <a:xfrm>
            <a:off x="374570" y="261646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1CE44504-DC1C-5D45-FC72-D34F505915A3}"/>
              </a:ext>
            </a:extLst>
          </p:cNvPr>
          <p:cNvSpPr/>
          <p:nvPr/>
        </p:nvSpPr>
        <p:spPr>
          <a:xfrm>
            <a:off x="932798" y="2245330"/>
            <a:ext cx="193387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4DDB61-36E4-915D-3A17-CDBE9F3E32B1}"/>
              </a:ext>
            </a:extLst>
          </p:cNvPr>
          <p:cNvCxnSpPr>
            <a:cxnSpLocks/>
          </p:cNvCxnSpPr>
          <p:nvPr/>
        </p:nvCxnSpPr>
        <p:spPr>
          <a:xfrm>
            <a:off x="378380" y="354610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2" name="TextBox 2">
            <a:extLst>
              <a:ext uri="{FF2B5EF4-FFF2-40B4-BE49-F238E27FC236}">
                <a16:creationId xmlns:a16="http://schemas.microsoft.com/office/drawing/2014/main" id="{9D86755E-F913-5B01-0F62-6257D6EC1A31}"/>
              </a:ext>
            </a:extLst>
          </p:cNvPr>
          <p:cNvSpPr/>
          <p:nvPr/>
        </p:nvSpPr>
        <p:spPr>
          <a:xfrm>
            <a:off x="936608" y="3174970"/>
            <a:ext cx="193387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599B3A-79CB-3EB3-5D4B-F58551D1736F}"/>
              </a:ext>
            </a:extLst>
          </p:cNvPr>
          <p:cNvCxnSpPr>
            <a:cxnSpLocks/>
          </p:cNvCxnSpPr>
          <p:nvPr/>
        </p:nvCxnSpPr>
        <p:spPr>
          <a:xfrm>
            <a:off x="378380" y="491770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4" name="TextBox 2">
            <a:extLst>
              <a:ext uri="{FF2B5EF4-FFF2-40B4-BE49-F238E27FC236}">
                <a16:creationId xmlns:a16="http://schemas.microsoft.com/office/drawing/2014/main" id="{618ED78F-361C-6FB0-EDBB-6683D0C25F31}"/>
              </a:ext>
            </a:extLst>
          </p:cNvPr>
          <p:cNvSpPr/>
          <p:nvPr/>
        </p:nvSpPr>
        <p:spPr>
          <a:xfrm>
            <a:off x="936608" y="4546570"/>
            <a:ext cx="193387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egnaposto data 36">
            <a:extLst>
              <a:ext uri="{FF2B5EF4-FFF2-40B4-BE49-F238E27FC236}">
                <a16:creationId xmlns:a16="http://schemas.microsoft.com/office/drawing/2014/main" id="{BBECC33C-CAA8-5E05-6F58-6E349D11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38" name="Segnaposto numero diapositiva 37">
            <a:extLst>
              <a:ext uri="{FF2B5EF4-FFF2-40B4-BE49-F238E27FC236}">
                <a16:creationId xmlns:a16="http://schemas.microsoft.com/office/drawing/2014/main" id="{110C86BB-308F-F8A0-F18E-FFA7A520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1364876" y="1589434"/>
            <a:ext cx="321974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Primary Default Prediction (CUI-CDP)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64876" y="1947118"/>
            <a:ext cx="533112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Analyzes financial indicators and market conditions to predict potential company defaults, enabling proactive risk management.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364876" y="4081045"/>
            <a:ext cx="3698280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Primary Discontinuity Prediction (CUI-PDP)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364876" y="4438729"/>
            <a:ext cx="5331222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Identifies potential business discontinuities and operational disruptions before they occur, supporting strategic planning due to risks for which a proper AIM is available.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5C87F796-27DB-41D3-E267-D0513C67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85" y="624110"/>
            <a:ext cx="4950876" cy="1280890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it-IT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  <a:endParaRPr lang="it-IT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F9CE5412-ED7D-9B9F-936C-396CBA4685F7}"/>
              </a:ext>
            </a:extLst>
          </p:cNvPr>
          <p:cNvSpPr/>
          <p:nvPr/>
        </p:nvSpPr>
        <p:spPr>
          <a:xfrm>
            <a:off x="1364876" y="2870324"/>
            <a:ext cx="3698280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Organization Model Assessment (CUI-OMA)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19E1CB1B-4829-6FCD-724A-5E1988A3934C}"/>
              </a:ext>
            </a:extLst>
          </p:cNvPr>
          <p:cNvSpPr/>
          <p:nvPr/>
        </p:nvSpPr>
        <p:spPr>
          <a:xfrm>
            <a:off x="1364876" y="3228008"/>
            <a:ext cx="5331222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Evaluates organizational structure, hierarchy, and reporting relationships to identify efficiency opportunities and potential bottlenecks.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49">
            <a:extLst>
              <a:ext uri="{FF2B5EF4-FFF2-40B4-BE49-F238E27FC236}">
                <a16:creationId xmlns:a16="http://schemas.microsoft.com/office/drawing/2014/main" id="{911B8A24-A98A-B7F2-16D6-4273E156EF49}"/>
              </a:ext>
            </a:extLst>
          </p:cNvPr>
          <p:cNvSpPr/>
          <p:nvPr/>
        </p:nvSpPr>
        <p:spPr>
          <a:xfrm>
            <a:off x="9111615" y="742954"/>
            <a:ext cx="1720217" cy="4570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56">
            <a:extLst>
              <a:ext uri="{FF2B5EF4-FFF2-40B4-BE49-F238E27FC236}">
                <a16:creationId xmlns:a16="http://schemas.microsoft.com/office/drawing/2014/main" id="{AA72F575-E245-02E3-178C-D6759335EE7A}"/>
              </a:ext>
            </a:extLst>
          </p:cNvPr>
          <p:cNvSpPr/>
          <p:nvPr/>
        </p:nvSpPr>
        <p:spPr>
          <a:xfrm>
            <a:off x="9203750" y="3222142"/>
            <a:ext cx="1506160" cy="1979229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Discontinuity Prediction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6">
            <a:extLst>
              <a:ext uri="{FF2B5EF4-FFF2-40B4-BE49-F238E27FC236}">
                <a16:creationId xmlns:a16="http://schemas.microsoft.com/office/drawing/2014/main" id="{7D8CCECF-EA27-E123-472A-EC6FA3AF3E79}"/>
              </a:ext>
            </a:extLst>
          </p:cNvPr>
          <p:cNvSpPr/>
          <p:nvPr/>
        </p:nvSpPr>
        <p:spPr>
          <a:xfrm>
            <a:off x="9193545" y="1839345"/>
            <a:ext cx="1506160" cy="1278869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Organisation</a:t>
            </a:r>
            <a:r>
              <a:rPr lang="en-US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Model Assessment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ACE08C-C05F-9621-7EC2-EA62F8A918EE}"/>
              </a:ext>
            </a:extLst>
          </p:cNvPr>
          <p:cNvCxnSpPr>
            <a:cxnSpLocks/>
          </p:cNvCxnSpPr>
          <p:nvPr/>
        </p:nvCxnSpPr>
        <p:spPr>
          <a:xfrm>
            <a:off x="6592490" y="2542173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A984C3-A135-3A80-299C-E4B0321D1BB3}"/>
              </a:ext>
            </a:extLst>
          </p:cNvPr>
          <p:cNvCxnSpPr>
            <a:cxnSpLocks/>
          </p:cNvCxnSpPr>
          <p:nvPr/>
        </p:nvCxnSpPr>
        <p:spPr>
          <a:xfrm>
            <a:off x="6607730" y="2923173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5" name="CasellaDiTesto 16">
            <a:extLst>
              <a:ext uri="{FF2B5EF4-FFF2-40B4-BE49-F238E27FC236}">
                <a16:creationId xmlns:a16="http://schemas.microsoft.com/office/drawing/2014/main" id="{8C8344C6-153F-4ADF-9C2B-C305A409B96E}"/>
              </a:ext>
            </a:extLst>
          </p:cNvPr>
          <p:cNvSpPr/>
          <p:nvPr/>
        </p:nvSpPr>
        <p:spPr>
          <a:xfrm>
            <a:off x="6746238" y="2170325"/>
            <a:ext cx="245491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Governance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16">
            <a:extLst>
              <a:ext uri="{FF2B5EF4-FFF2-40B4-BE49-F238E27FC236}">
                <a16:creationId xmlns:a16="http://schemas.microsoft.com/office/drawing/2014/main" id="{8411D253-54F7-B9E5-902A-A108609F01EA}"/>
              </a:ext>
            </a:extLst>
          </p:cNvPr>
          <p:cNvSpPr/>
          <p:nvPr/>
        </p:nvSpPr>
        <p:spPr>
          <a:xfrm>
            <a:off x="7058658" y="2551325"/>
            <a:ext cx="214675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Financial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5">
            <a:extLst>
              <a:ext uri="{FF2B5EF4-FFF2-40B4-BE49-F238E27FC236}">
                <a16:creationId xmlns:a16="http://schemas.microsoft.com/office/drawing/2014/main" id="{BDB256C6-670B-40BA-09EF-30E52F787931}"/>
              </a:ext>
            </a:extLst>
          </p:cNvPr>
          <p:cNvSpPr/>
          <p:nvPr/>
        </p:nvSpPr>
        <p:spPr>
          <a:xfrm>
            <a:off x="10715573" y="2164615"/>
            <a:ext cx="160075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Organisation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Descriptors</a:t>
            </a:r>
            <a:endParaRPr lang="it-IT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0E24E5-A329-9E7E-5517-7D961A555FB5}"/>
              </a:ext>
            </a:extLst>
          </p:cNvPr>
          <p:cNvCxnSpPr>
            <a:cxnSpLocks/>
          </p:cNvCxnSpPr>
          <p:nvPr/>
        </p:nvCxnSpPr>
        <p:spPr>
          <a:xfrm>
            <a:off x="6645830" y="462052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0" name="CasellaDiTesto 16">
            <a:extLst>
              <a:ext uri="{FF2B5EF4-FFF2-40B4-BE49-F238E27FC236}">
                <a16:creationId xmlns:a16="http://schemas.microsoft.com/office/drawing/2014/main" id="{44881608-9044-84EE-3DC7-C76B0BD872A6}"/>
              </a:ext>
            </a:extLst>
          </p:cNvPr>
          <p:cNvSpPr/>
          <p:nvPr/>
        </p:nvSpPr>
        <p:spPr>
          <a:xfrm>
            <a:off x="6614260" y="4248680"/>
            <a:ext cx="249727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Governance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1A0C08-C132-99E3-D8FB-4612A5E7825C}"/>
              </a:ext>
            </a:extLst>
          </p:cNvPr>
          <p:cNvCxnSpPr>
            <a:cxnSpLocks/>
          </p:cNvCxnSpPr>
          <p:nvPr/>
        </p:nvCxnSpPr>
        <p:spPr>
          <a:xfrm>
            <a:off x="6626780" y="500152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2" name="CasellaDiTesto 16">
            <a:extLst>
              <a:ext uri="{FF2B5EF4-FFF2-40B4-BE49-F238E27FC236}">
                <a16:creationId xmlns:a16="http://schemas.microsoft.com/office/drawing/2014/main" id="{453D2480-B4A6-21D1-10C3-928924C1C60C}"/>
              </a:ext>
            </a:extLst>
          </p:cNvPr>
          <p:cNvSpPr/>
          <p:nvPr/>
        </p:nvSpPr>
        <p:spPr>
          <a:xfrm>
            <a:off x="6964584" y="4629680"/>
            <a:ext cx="214675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Financial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D5FA7E-F10E-D3E6-5A86-E994C12D10B0}"/>
              </a:ext>
            </a:extLst>
          </p:cNvPr>
          <p:cNvCxnSpPr>
            <a:cxnSpLocks/>
          </p:cNvCxnSpPr>
          <p:nvPr/>
        </p:nvCxnSpPr>
        <p:spPr>
          <a:xfrm>
            <a:off x="6615350" y="390424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4" name="TextBox 2">
            <a:extLst>
              <a:ext uri="{FF2B5EF4-FFF2-40B4-BE49-F238E27FC236}">
                <a16:creationId xmlns:a16="http://schemas.microsoft.com/office/drawing/2014/main" id="{27B1986D-3C96-012E-4F6A-3C70C7BDBF5F}"/>
              </a:ext>
            </a:extLst>
          </p:cNvPr>
          <p:cNvSpPr/>
          <p:nvPr/>
        </p:nvSpPr>
        <p:spPr>
          <a:xfrm>
            <a:off x="6502832" y="3539661"/>
            <a:ext cx="261347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Climate Ri</a:t>
            </a: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sk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asellaDiTesto 64">
            <a:extLst>
              <a:ext uri="{FF2B5EF4-FFF2-40B4-BE49-F238E27FC236}">
                <a16:creationId xmlns:a16="http://schemas.microsoft.com/office/drawing/2014/main" id="{6F70F7CC-5A7F-1387-A77E-109151CB9559}"/>
              </a:ext>
            </a:extLst>
          </p:cNvPr>
          <p:cNvSpPr/>
          <p:nvPr/>
        </p:nvSpPr>
        <p:spPr>
          <a:xfrm>
            <a:off x="10798171" y="4114599"/>
            <a:ext cx="1472431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</a:t>
            </a:r>
          </a:p>
          <a:p>
            <a:pPr algn="ctr"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Discontinuity </a:t>
            </a:r>
          </a:p>
          <a:p>
            <a:pPr algn="ctr"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Descriptors</a:t>
            </a:r>
            <a:endParaRPr lang="it-IT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ttangolo 56">
            <a:extLst>
              <a:ext uri="{FF2B5EF4-FFF2-40B4-BE49-F238E27FC236}">
                <a16:creationId xmlns:a16="http://schemas.microsoft.com/office/drawing/2014/main" id="{AA9A2130-CEC6-E6ED-11E5-44B81069AA6B}"/>
              </a:ext>
            </a:extLst>
          </p:cNvPr>
          <p:cNvSpPr/>
          <p:nvPr/>
        </p:nvSpPr>
        <p:spPr>
          <a:xfrm>
            <a:off x="9205520" y="837042"/>
            <a:ext cx="1506160" cy="891961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Default Prediction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915E62-F7D2-4873-A5A3-890AB9A72348}"/>
              </a:ext>
            </a:extLst>
          </p:cNvPr>
          <p:cNvCxnSpPr>
            <a:cxnSpLocks/>
          </p:cNvCxnSpPr>
          <p:nvPr/>
        </p:nvCxnSpPr>
        <p:spPr>
          <a:xfrm>
            <a:off x="10673000" y="2530743"/>
            <a:ext cx="1528686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FFA515-45DF-0B30-608B-35BDBEFA95F6}"/>
              </a:ext>
            </a:extLst>
          </p:cNvPr>
          <p:cNvCxnSpPr>
            <a:cxnSpLocks/>
          </p:cNvCxnSpPr>
          <p:nvPr/>
        </p:nvCxnSpPr>
        <p:spPr>
          <a:xfrm>
            <a:off x="10681914" y="4445268"/>
            <a:ext cx="1528686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CBB2FF-0C39-4E90-FE46-EF31C5F65CEF}"/>
              </a:ext>
            </a:extLst>
          </p:cNvPr>
          <p:cNvCxnSpPr>
            <a:cxnSpLocks/>
          </p:cNvCxnSpPr>
          <p:nvPr/>
        </p:nvCxnSpPr>
        <p:spPr>
          <a:xfrm>
            <a:off x="10675229" y="1340118"/>
            <a:ext cx="1528686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9" name="CasellaDiTesto 64">
            <a:extLst>
              <a:ext uri="{FF2B5EF4-FFF2-40B4-BE49-F238E27FC236}">
                <a16:creationId xmlns:a16="http://schemas.microsoft.com/office/drawing/2014/main" id="{53B92262-552F-0681-7E11-08202C5BB197}"/>
              </a:ext>
            </a:extLst>
          </p:cNvPr>
          <p:cNvSpPr/>
          <p:nvPr/>
        </p:nvSpPr>
        <p:spPr>
          <a:xfrm>
            <a:off x="10709911" y="999105"/>
            <a:ext cx="1606412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</a:t>
            </a:r>
          </a:p>
          <a:p>
            <a:pPr algn="ctr"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Default </a:t>
            </a:r>
          </a:p>
          <a:p>
            <a:pPr algn="ctr"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Descriptors</a:t>
            </a:r>
            <a:endParaRPr lang="it-IT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A25E55-F8CC-9FC3-A9A0-E375B4439E47}"/>
              </a:ext>
            </a:extLst>
          </p:cNvPr>
          <p:cNvCxnSpPr>
            <a:cxnSpLocks/>
          </p:cNvCxnSpPr>
          <p:nvPr/>
        </p:nvCxnSpPr>
        <p:spPr>
          <a:xfrm>
            <a:off x="6611540" y="159538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1" name="CasellaDiTesto 16">
            <a:extLst>
              <a:ext uri="{FF2B5EF4-FFF2-40B4-BE49-F238E27FC236}">
                <a16:creationId xmlns:a16="http://schemas.microsoft.com/office/drawing/2014/main" id="{00A06353-A7BA-CEAC-A840-83D89B9447A4}"/>
              </a:ext>
            </a:extLst>
          </p:cNvPr>
          <p:cNvSpPr/>
          <p:nvPr/>
        </p:nvSpPr>
        <p:spPr>
          <a:xfrm>
            <a:off x="7062468" y="1234970"/>
            <a:ext cx="214675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Financial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4410F2-880E-F525-AFAA-F177FAAFE7FF}"/>
              </a:ext>
            </a:extLst>
          </p:cNvPr>
          <p:cNvCxnSpPr>
            <a:cxnSpLocks/>
          </p:cNvCxnSpPr>
          <p:nvPr/>
        </p:nvCxnSpPr>
        <p:spPr>
          <a:xfrm>
            <a:off x="6619160" y="426238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3" name="TextBox 2">
            <a:extLst>
              <a:ext uri="{FF2B5EF4-FFF2-40B4-BE49-F238E27FC236}">
                <a16:creationId xmlns:a16="http://schemas.microsoft.com/office/drawing/2014/main" id="{BC558575-A2B9-BD10-F79D-CC7BD23045D4}"/>
              </a:ext>
            </a:extLst>
          </p:cNvPr>
          <p:cNvSpPr/>
          <p:nvPr/>
        </p:nvSpPr>
        <p:spPr>
          <a:xfrm>
            <a:off x="6506642" y="3897801"/>
            <a:ext cx="261347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Cyber Ri</a:t>
            </a: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sk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275A9B8-9125-AEF6-A379-A6A6DE689226}"/>
              </a:ext>
            </a:extLst>
          </p:cNvPr>
          <p:cNvCxnSpPr>
            <a:cxnSpLocks/>
          </p:cNvCxnSpPr>
          <p:nvPr/>
        </p:nvCxnSpPr>
        <p:spPr>
          <a:xfrm>
            <a:off x="6615350" y="123343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5" name="TextBox 2">
            <a:extLst>
              <a:ext uri="{FF2B5EF4-FFF2-40B4-BE49-F238E27FC236}">
                <a16:creationId xmlns:a16="http://schemas.microsoft.com/office/drawing/2014/main" id="{52AEE1F5-3E66-A2F7-8067-B52561FB2826}"/>
              </a:ext>
            </a:extLst>
          </p:cNvPr>
          <p:cNvSpPr/>
          <p:nvPr/>
        </p:nvSpPr>
        <p:spPr>
          <a:xfrm>
            <a:off x="7173578" y="862300"/>
            <a:ext cx="193387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94DD7A-2ACB-B118-574E-48D404DAFF03}"/>
              </a:ext>
            </a:extLst>
          </p:cNvPr>
          <p:cNvCxnSpPr>
            <a:cxnSpLocks/>
          </p:cNvCxnSpPr>
          <p:nvPr/>
        </p:nvCxnSpPr>
        <p:spPr>
          <a:xfrm>
            <a:off x="6619160" y="216307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7" name="TextBox 2">
            <a:extLst>
              <a:ext uri="{FF2B5EF4-FFF2-40B4-BE49-F238E27FC236}">
                <a16:creationId xmlns:a16="http://schemas.microsoft.com/office/drawing/2014/main" id="{9C9B0985-71EA-B560-79C4-4D407C25C32E}"/>
              </a:ext>
            </a:extLst>
          </p:cNvPr>
          <p:cNvSpPr/>
          <p:nvPr/>
        </p:nvSpPr>
        <p:spPr>
          <a:xfrm>
            <a:off x="7177388" y="1791940"/>
            <a:ext cx="193387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63B0F7-4BAD-CDF6-6F02-FEFBA4E98255}"/>
              </a:ext>
            </a:extLst>
          </p:cNvPr>
          <p:cNvCxnSpPr>
            <a:cxnSpLocks/>
          </p:cNvCxnSpPr>
          <p:nvPr/>
        </p:nvCxnSpPr>
        <p:spPr>
          <a:xfrm>
            <a:off x="6619160" y="3534678"/>
            <a:ext cx="2613474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9" name="TextBox 2">
            <a:extLst>
              <a:ext uri="{FF2B5EF4-FFF2-40B4-BE49-F238E27FC236}">
                <a16:creationId xmlns:a16="http://schemas.microsoft.com/office/drawing/2014/main" id="{F20E7440-6B4D-719B-F9EF-7425975DDB14}"/>
              </a:ext>
            </a:extLst>
          </p:cNvPr>
          <p:cNvSpPr/>
          <p:nvPr/>
        </p:nvSpPr>
        <p:spPr>
          <a:xfrm>
            <a:off x="7177388" y="3163540"/>
            <a:ext cx="193387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Segnaposto data 40">
            <a:extLst>
              <a:ext uri="{FF2B5EF4-FFF2-40B4-BE49-F238E27FC236}">
                <a16:creationId xmlns:a16="http://schemas.microsoft.com/office/drawing/2014/main" id="{3A8CC357-7570-C426-7932-41789C51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2000">
                <a:latin typeface="Calibri" panose="020F0502020204030204" pitchFamily="34" charset="0"/>
                <a:cs typeface="Calibri" panose="020F0502020204030204" pitchFamily="34" charset="0"/>
              </a:rPr>
              <a:t>30/01/26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Segnaposto numero diapositiva 41">
            <a:extLst>
              <a:ext uri="{FF2B5EF4-FFF2-40B4-BE49-F238E27FC236}">
                <a16:creationId xmlns:a16="http://schemas.microsoft.com/office/drawing/2014/main" id="{388A2AC5-50CF-E424-74F7-60451A58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F58B4-E600-21D3-A05A-6D7E295F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40" y="624110"/>
            <a:ext cx="9927271" cy="1280890"/>
          </a:xfrm>
        </p:spPr>
        <p:txBody>
          <a:bodyPr>
            <a:norm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CUI-PDP –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ttangolo 56">
            <a:extLst>
              <a:ext uri="{FF2B5EF4-FFF2-40B4-BE49-F238E27FC236}">
                <a16:creationId xmlns:a16="http://schemas.microsoft.com/office/drawing/2014/main" id="{A304D271-BA2D-7E7F-73AD-CD98578795EB}"/>
              </a:ext>
            </a:extLst>
          </p:cNvPr>
          <p:cNvSpPr/>
          <p:nvPr/>
        </p:nvSpPr>
        <p:spPr>
          <a:xfrm>
            <a:off x="5111617" y="2479192"/>
            <a:ext cx="1677803" cy="1979229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Discontinuity Prediction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1D42D1-3283-8B0E-4DD3-3104B605A72B}"/>
              </a:ext>
            </a:extLst>
          </p:cNvPr>
          <p:cNvCxnSpPr>
            <a:cxnSpLocks/>
          </p:cNvCxnSpPr>
          <p:nvPr/>
        </p:nvCxnSpPr>
        <p:spPr>
          <a:xfrm>
            <a:off x="2221766" y="3877578"/>
            <a:ext cx="2911308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7" name="CasellaDiTesto 16">
            <a:extLst>
              <a:ext uri="{FF2B5EF4-FFF2-40B4-BE49-F238E27FC236}">
                <a16:creationId xmlns:a16="http://schemas.microsoft.com/office/drawing/2014/main" id="{93D07902-54DE-8DDF-452E-7D8E8327256B}"/>
              </a:ext>
            </a:extLst>
          </p:cNvPr>
          <p:cNvSpPr/>
          <p:nvPr/>
        </p:nvSpPr>
        <p:spPr>
          <a:xfrm>
            <a:off x="2203439" y="3505730"/>
            <a:ext cx="2781863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Governance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E60768-E23D-93E3-4142-F217A56EE089}"/>
              </a:ext>
            </a:extLst>
          </p:cNvPr>
          <p:cNvCxnSpPr>
            <a:cxnSpLocks/>
          </p:cNvCxnSpPr>
          <p:nvPr/>
        </p:nvCxnSpPr>
        <p:spPr>
          <a:xfrm>
            <a:off x="2202716" y="4258578"/>
            <a:ext cx="2911308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9" name="CasellaDiTesto 16">
            <a:extLst>
              <a:ext uri="{FF2B5EF4-FFF2-40B4-BE49-F238E27FC236}">
                <a16:creationId xmlns:a16="http://schemas.microsoft.com/office/drawing/2014/main" id="{12B5A283-1A39-D14A-D989-2AA9C9C07B0F}"/>
              </a:ext>
            </a:extLst>
          </p:cNvPr>
          <p:cNvSpPr/>
          <p:nvPr/>
        </p:nvSpPr>
        <p:spPr>
          <a:xfrm>
            <a:off x="2593708" y="3886730"/>
            <a:ext cx="239139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Financial Descriptors</a:t>
            </a:r>
            <a:endParaRPr lang="it-IT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25CB3B-B557-647B-47CB-86DE8E3D8A45}"/>
              </a:ext>
            </a:extLst>
          </p:cNvPr>
          <p:cNvCxnSpPr>
            <a:cxnSpLocks/>
          </p:cNvCxnSpPr>
          <p:nvPr/>
        </p:nvCxnSpPr>
        <p:spPr>
          <a:xfrm>
            <a:off x="2191286" y="3161298"/>
            <a:ext cx="2911308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1" name="TextBox 2">
            <a:extLst>
              <a:ext uri="{FF2B5EF4-FFF2-40B4-BE49-F238E27FC236}">
                <a16:creationId xmlns:a16="http://schemas.microsoft.com/office/drawing/2014/main" id="{8EBA39F1-7F3F-5C61-75B8-70F6202931AF}"/>
              </a:ext>
            </a:extLst>
          </p:cNvPr>
          <p:cNvSpPr/>
          <p:nvPr/>
        </p:nvSpPr>
        <p:spPr>
          <a:xfrm>
            <a:off x="2078768" y="2796711"/>
            <a:ext cx="291130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Climate Ri</a:t>
            </a: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sk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CEE2FE-D27B-F8E0-B070-237FC450856A}"/>
              </a:ext>
            </a:extLst>
          </p:cNvPr>
          <p:cNvCxnSpPr>
            <a:cxnSpLocks/>
          </p:cNvCxnSpPr>
          <p:nvPr/>
        </p:nvCxnSpPr>
        <p:spPr>
          <a:xfrm>
            <a:off x="6469916" y="3702318"/>
            <a:ext cx="2911308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3" name="CasellaDiTesto 64">
            <a:extLst>
              <a:ext uri="{FF2B5EF4-FFF2-40B4-BE49-F238E27FC236}">
                <a16:creationId xmlns:a16="http://schemas.microsoft.com/office/drawing/2014/main" id="{CFE5FEA6-BA9B-AB03-2211-7EAECB97B52F}"/>
              </a:ext>
            </a:extLst>
          </p:cNvPr>
          <p:cNvSpPr/>
          <p:nvPr/>
        </p:nvSpPr>
        <p:spPr>
          <a:xfrm>
            <a:off x="6540444" y="3325929"/>
            <a:ext cx="3743377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Primary Discontinuity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2B3937-3A6E-2A94-C285-079169E5DCE6}"/>
              </a:ext>
            </a:extLst>
          </p:cNvPr>
          <p:cNvCxnSpPr>
            <a:cxnSpLocks/>
          </p:cNvCxnSpPr>
          <p:nvPr/>
        </p:nvCxnSpPr>
        <p:spPr>
          <a:xfrm>
            <a:off x="2195096" y="3519438"/>
            <a:ext cx="2911308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5" name="TextBox 2">
            <a:extLst>
              <a:ext uri="{FF2B5EF4-FFF2-40B4-BE49-F238E27FC236}">
                <a16:creationId xmlns:a16="http://schemas.microsoft.com/office/drawing/2014/main" id="{30369A44-8FC5-F4CD-37A5-031DC38D3BD9}"/>
              </a:ext>
            </a:extLst>
          </p:cNvPr>
          <p:cNvSpPr/>
          <p:nvPr/>
        </p:nvSpPr>
        <p:spPr>
          <a:xfrm>
            <a:off x="2082578" y="3154851"/>
            <a:ext cx="291130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Cyber Ri</a:t>
            </a: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sk Descriptors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AC2F3F-92BD-3227-0C06-1AE46F72A7D6}"/>
              </a:ext>
            </a:extLst>
          </p:cNvPr>
          <p:cNvCxnSpPr>
            <a:cxnSpLocks/>
          </p:cNvCxnSpPr>
          <p:nvPr/>
        </p:nvCxnSpPr>
        <p:spPr>
          <a:xfrm>
            <a:off x="2195096" y="2791728"/>
            <a:ext cx="2911308" cy="0"/>
          </a:xfrm>
          <a:prstGeom prst="line">
            <a:avLst/>
          </a:prstGeom>
          <a:noFill/>
          <a:ln w="3175"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D641A000-52A0-534C-9616-9AA07475054C}"/>
              </a:ext>
            </a:extLst>
          </p:cNvPr>
          <p:cNvSpPr/>
          <p:nvPr/>
        </p:nvSpPr>
        <p:spPr>
          <a:xfrm>
            <a:off x="2830772" y="2420590"/>
            <a:ext cx="215426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GB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Prediction Horizon</a:t>
            </a:r>
            <a:endParaRPr lang="it-IT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F5C70F0D-AC93-664B-2CB5-A133E201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3B8638B9-74F6-AD97-21D8-5479DA53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91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1492" y="2617887"/>
            <a:ext cx="2835275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074A95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Cyber Risks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661492" y="3285332"/>
            <a:ext cx="94457" cy="94457"/>
          </a:xfrm>
          <a:prstGeom prst="roundRect">
            <a:avLst>
              <a:gd name="adj" fmla="val 403360"/>
            </a:avLst>
          </a:prstGeom>
          <a:solidFill>
            <a:srgbClr val="7E98F4"/>
          </a:solidFill>
          <a:ln/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44960" y="318492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Embedded Systems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61492" y="3958630"/>
            <a:ext cx="94457" cy="94457"/>
          </a:xfrm>
          <a:prstGeom prst="roundRect">
            <a:avLst>
              <a:gd name="adj" fmla="val 403360"/>
            </a:avLst>
          </a:prstGeom>
          <a:solidFill>
            <a:srgbClr val="7E98F4"/>
          </a:solidFill>
          <a:ln/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44960" y="385822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IoT Vulnerabilities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44959" y="4342507"/>
            <a:ext cx="263445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Data/backup loss, credential loss, unauthorized access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661492" y="5425777"/>
            <a:ext cx="94457" cy="94457"/>
          </a:xfrm>
          <a:prstGeom prst="roundRect">
            <a:avLst>
              <a:gd name="adj" fmla="val 403360"/>
            </a:avLst>
          </a:prstGeom>
          <a:solidFill>
            <a:srgbClr val="7E98F4"/>
          </a:solidFill>
          <a:ln/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944960" y="532536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Remote Access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44959" y="5809656"/>
            <a:ext cx="26344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ICT infrastructure security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4046934" y="2617887"/>
            <a:ext cx="2835275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074A95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Digitisation Risks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4046934" y="3285332"/>
            <a:ext cx="94457" cy="94457"/>
          </a:xfrm>
          <a:prstGeom prst="roundRect">
            <a:avLst>
              <a:gd name="adj" fmla="val 403360"/>
            </a:avLst>
          </a:prstGeom>
          <a:solidFill>
            <a:srgbClr val="7E98F4"/>
          </a:solidFill>
          <a:ln/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4330403" y="318492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Credential Loss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4046934" y="3958630"/>
            <a:ext cx="94457" cy="94457"/>
          </a:xfrm>
          <a:prstGeom prst="roundRect">
            <a:avLst>
              <a:gd name="adj" fmla="val 403360"/>
            </a:avLst>
          </a:prstGeom>
          <a:solidFill>
            <a:srgbClr val="7E98F4"/>
          </a:solidFill>
          <a:ln/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4330403" y="385822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Software Updates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4046934" y="4631928"/>
            <a:ext cx="94457" cy="94457"/>
          </a:xfrm>
          <a:prstGeom prst="roundRect">
            <a:avLst>
              <a:gd name="adj" fmla="val 403360"/>
            </a:avLst>
          </a:prstGeom>
          <a:solidFill>
            <a:srgbClr val="7E98F4"/>
          </a:solidFill>
          <a:ln/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4330403" y="453151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Data &amp; Backup Loss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hape 19"/>
          <p:cNvSpPr/>
          <p:nvPr/>
        </p:nvSpPr>
        <p:spPr>
          <a:xfrm>
            <a:off x="4046934" y="5305227"/>
            <a:ext cx="94457" cy="94457"/>
          </a:xfrm>
          <a:prstGeom prst="roundRect">
            <a:avLst>
              <a:gd name="adj" fmla="val 403360"/>
            </a:avLst>
          </a:prstGeom>
          <a:solidFill>
            <a:srgbClr val="7E98F4"/>
          </a:solidFill>
          <a:ln/>
        </p:spPr>
        <p:txBody>
          <a:bodyPr/>
          <a:lstStyle/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4330403" y="520481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Malicious Actions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olo 24">
            <a:extLst>
              <a:ext uri="{FF2B5EF4-FFF2-40B4-BE49-F238E27FC236}">
                <a16:creationId xmlns:a16="http://schemas.microsoft.com/office/drawing/2014/main" id="{43C9A778-B832-00E8-252E-BBB431A0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365" y="284956"/>
            <a:ext cx="8911687" cy="1280890"/>
          </a:xfrm>
        </p:spPr>
        <p:txBody>
          <a:bodyPr/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Vertical Risks: Cyber &amp;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Digitisation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69B82F-D8A5-246C-0C64-C5C614B3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62FFCE-B7FD-31A7-0575-7D06DC4F2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5233492" y="2248495"/>
            <a:ext cx="3053953" cy="2047181"/>
          </a:xfrm>
          <a:prstGeom prst="roundRect">
            <a:avLst>
              <a:gd name="adj" fmla="val 1385"/>
            </a:avLst>
          </a:prstGeom>
          <a:solidFill>
            <a:srgbClr val="FFFFFF"/>
          </a:solidFill>
          <a:ln w="30480">
            <a:solidFill>
              <a:srgbClr val="B6BFE1"/>
            </a:solidFill>
            <a:prstDash val="solid"/>
          </a:ln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447904" y="246290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Physical Risks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447903" y="2871589"/>
            <a:ext cx="2625130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Direct impacts from climate events and environmental changes affecting operations.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8476457" y="2248495"/>
            <a:ext cx="3054053" cy="2047181"/>
          </a:xfrm>
          <a:prstGeom prst="roundRect">
            <a:avLst>
              <a:gd name="adj" fmla="val 1385"/>
            </a:avLst>
          </a:prstGeom>
          <a:solidFill>
            <a:srgbClr val="FFFFFF"/>
          </a:solidFill>
          <a:ln w="30480">
            <a:solidFill>
              <a:srgbClr val="B6BFE1"/>
            </a:solidFill>
            <a:prstDash val="solid"/>
          </a:ln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690869" y="246290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Transition Risks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690869" y="2871589"/>
            <a:ext cx="262522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Forced reduction of emissions, energy creation changes, climate impact on product portfolio and market.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233492" y="4484688"/>
            <a:ext cx="6297018" cy="1442343"/>
          </a:xfrm>
          <a:prstGeom prst="roundRect">
            <a:avLst>
              <a:gd name="adj" fmla="val 1966"/>
            </a:avLst>
          </a:prstGeom>
          <a:solidFill>
            <a:srgbClr val="FFFFFF"/>
          </a:solidFill>
          <a:ln w="30480">
            <a:solidFill>
              <a:srgbClr val="B6BFE1"/>
            </a:solidFill>
            <a:prstDash val="solid"/>
          </a:ln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447904" y="469909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ESG Factors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5447904" y="5107782"/>
            <a:ext cx="586819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Environment-Social-Governance considerations affecting company performance and sustainability.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B5283976-16BD-8A59-F2A2-5EECC3A32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Climate</a:t>
            </a:r>
            <a:r>
              <a:rPr lang="it-IT" dirty="0"/>
              <a:t> &amp; ESG Risks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E6CCF1-7A7F-5005-1032-D3A2EB11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B6CFD1-9BC6-7F8F-C55E-8B05FAFD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878662" y="2808784"/>
            <a:ext cx="10869018" cy="1391543"/>
          </a:xfrm>
          <a:prstGeom prst="roundRect">
            <a:avLst>
              <a:gd name="adj" fmla="val 2038"/>
            </a:avLst>
          </a:prstGeom>
          <a:solidFill>
            <a:srgbClr val="D0D9FB"/>
          </a:solidFill>
          <a:ln/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78662" y="2808784"/>
            <a:ext cx="3622973" cy="1391543"/>
          </a:xfrm>
          <a:prstGeom prst="roundRect">
            <a:avLst>
              <a:gd name="adj" fmla="val 2038"/>
            </a:avLst>
          </a:prstGeom>
          <a:solidFill>
            <a:srgbClr val="D0D9FB"/>
          </a:solidFill>
          <a:ln/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67674" y="299779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Default Descriptors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67673" y="3406478"/>
            <a:ext cx="296148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Initial default probability calculations with explainability data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501634" y="2808784"/>
            <a:ext cx="3622973" cy="1391543"/>
          </a:xfrm>
          <a:prstGeom prst="rect">
            <a:avLst/>
          </a:prstGeom>
          <a:solidFill>
            <a:srgbClr val="D0D9FB"/>
          </a:solidFill>
          <a:ln/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501634" y="2808784"/>
            <a:ext cx="25400" cy="1391543"/>
          </a:xfrm>
          <a:prstGeom prst="roundRect">
            <a:avLst>
              <a:gd name="adj" fmla="val 111628"/>
            </a:avLst>
          </a:prstGeom>
          <a:solidFill>
            <a:srgbClr val="B6BFE1"/>
          </a:solidFill>
          <a:ln/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974115" y="299779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Risk Matrix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974114" y="3406478"/>
            <a:ext cx="26780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Comprehensive risk assessment matrix for perturbation analysis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265394" y="3268266"/>
            <a:ext cx="472480" cy="472480"/>
          </a:xfrm>
          <a:prstGeom prst="roundRect">
            <a:avLst>
              <a:gd name="adj" fmla="val 6001"/>
            </a:avLst>
          </a:prstGeom>
          <a:solidFill>
            <a:srgbClr val="FFFFFF"/>
          </a:solidFill>
          <a:ln w="30480">
            <a:solidFill>
              <a:srgbClr val="B6BFE1"/>
            </a:solidFill>
            <a:prstDash val="solid"/>
          </a:ln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464" y="3386336"/>
            <a:ext cx="236240" cy="236240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8124607" y="2808784"/>
            <a:ext cx="3622973" cy="1391543"/>
          </a:xfrm>
          <a:prstGeom prst="rect">
            <a:avLst/>
          </a:prstGeom>
          <a:solidFill>
            <a:srgbClr val="D0D9FB"/>
          </a:solidFill>
          <a:ln/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8124607" y="2808784"/>
            <a:ext cx="25400" cy="1391543"/>
          </a:xfrm>
          <a:prstGeom prst="roundRect">
            <a:avLst>
              <a:gd name="adj" fmla="val 111628"/>
            </a:avLst>
          </a:prstGeom>
          <a:solidFill>
            <a:srgbClr val="B6BFE1"/>
          </a:solidFill>
          <a:ln/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597087" y="2997795"/>
            <a:ext cx="236993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Discontinuity Probability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597087" y="3406478"/>
            <a:ext cx="296148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Final business discontinuity probability after risk perturbation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888367" y="3268266"/>
            <a:ext cx="472480" cy="472480"/>
          </a:xfrm>
          <a:prstGeom prst="roundRect">
            <a:avLst>
              <a:gd name="adj" fmla="val 6001"/>
            </a:avLst>
          </a:prstGeom>
          <a:solidFill>
            <a:srgbClr val="FFFFFF"/>
          </a:solidFill>
          <a:ln w="30480">
            <a:solidFill>
              <a:srgbClr val="B6BFE1"/>
            </a:solidFill>
            <a:prstDash val="solid"/>
          </a:ln>
        </p:spPr>
        <p:txBody>
          <a:bodyPr/>
          <a:lstStyle/>
          <a:p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6438" y="3386336"/>
            <a:ext cx="236240" cy="23624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878662" y="4412953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This module perturbs Default Descriptors using the Risk Matrix to produce final Discontinuity Probability</a:t>
            </a:r>
          </a:p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Useful when specific AIMs are unavailable or incompatible with use case regulations.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itolo 19">
            <a:extLst>
              <a:ext uri="{FF2B5EF4-FFF2-40B4-BE49-F238E27FC236}">
                <a16:creationId xmlns:a16="http://schemas.microsoft.com/office/drawing/2014/main" id="{44138344-3EBF-86CF-E06B-2FCCFCE1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330" y="624110"/>
            <a:ext cx="10007281" cy="1280890"/>
          </a:xfrm>
        </p:spPr>
        <p:txBody>
          <a:bodyPr/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Perturbation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069D8396-40F2-D293-556B-F07C9E0B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7E4E8DCD-7C1D-6DB6-C423-16A8E1E1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95E8E-DB14-49FD-B092-155F803F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771" y="624110"/>
            <a:ext cx="9915842" cy="1280890"/>
          </a:xfrm>
        </p:spPr>
        <p:txBody>
          <a:bodyPr/>
          <a:lstStyle/>
          <a:p>
            <a:r>
              <a:rPr lang="en-US" dirty="0"/>
              <a:t>The MPAI way to AI-based data coding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3702-3563-B7A4-BEBD-2370A5992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5" y="1904999"/>
            <a:ext cx="10298095" cy="4505739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MPAI Application Standards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break up monolithic AI applications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into a set of interacting components.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semantics of the data exchanged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between components is known (as far as possible).</a:t>
            </a:r>
          </a:p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Developers compete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by offering “standard” components with “improved” performance.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MPAI AI Framework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makes possible a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“Lego-type” approach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“Applications”, called AI Workflows – AIWs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Composed of AI Modules called AIMs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Executed in AI Frameworks called AIFs. 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5AE44EF-702F-CE03-6070-EC902201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B129F3-6419-A7F5-A9F7-F874F9B6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21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1986161" y="1384002"/>
            <a:ext cx="1949252" cy="243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2000" b="1" dirty="0">
                <a:solidFill>
                  <a:srgbClr val="074A95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Input Data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1967111" y="1773833"/>
            <a:ext cx="3989388" cy="38100"/>
          </a:xfrm>
          <a:prstGeom prst="rect">
            <a:avLst/>
          </a:prstGeom>
          <a:solidFill>
            <a:srgbClr val="7E98F4"/>
          </a:solidFill>
          <a:ln/>
        </p:spPr>
        <p:txBody>
          <a:bodyPr/>
          <a:lstStyle/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986161" y="1941810"/>
            <a:ext cx="1624409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Prediction Horizon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986161" y="2274689"/>
            <a:ext cx="3951288" cy="207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Number of months for prediction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1967111" y="2742506"/>
            <a:ext cx="3989388" cy="38100"/>
          </a:xfrm>
          <a:prstGeom prst="rect">
            <a:avLst/>
          </a:prstGeom>
          <a:solidFill>
            <a:srgbClr val="7E98F4"/>
          </a:solidFill>
          <a:ln/>
        </p:spPr>
        <p:txBody>
          <a:bodyPr/>
          <a:lstStyle/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986161" y="2910482"/>
            <a:ext cx="1624409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Risk Data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986161" y="3243362"/>
            <a:ext cx="3951288" cy="207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Comprehensive risk information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967111" y="3711178"/>
            <a:ext cx="3989388" cy="38100"/>
          </a:xfrm>
          <a:prstGeom prst="rect">
            <a:avLst/>
          </a:prstGeom>
          <a:solidFill>
            <a:srgbClr val="7E98F4"/>
          </a:solidFill>
          <a:ln/>
        </p:spPr>
        <p:txBody>
          <a:bodyPr/>
          <a:lstStyle/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986161" y="3879156"/>
            <a:ext cx="1624409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Governance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986161" y="4212034"/>
            <a:ext cx="3951288" cy="207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V1.1 extensions and proposals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967111" y="4679851"/>
            <a:ext cx="3989388" cy="38100"/>
          </a:xfrm>
          <a:prstGeom prst="rect">
            <a:avLst/>
          </a:prstGeom>
          <a:solidFill>
            <a:srgbClr val="7E98F4"/>
          </a:solidFill>
          <a:ln/>
        </p:spPr>
        <p:txBody>
          <a:bodyPr/>
          <a:lstStyle/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986161" y="4847828"/>
            <a:ext cx="1624409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Financial Statement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986161" y="5180707"/>
            <a:ext cx="3951288" cy="207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V1.1 extensions and proposals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1967111" y="5648523"/>
            <a:ext cx="3989388" cy="38100"/>
          </a:xfrm>
          <a:prstGeom prst="rect">
            <a:avLst/>
          </a:prstGeom>
          <a:solidFill>
            <a:srgbClr val="7E98F4"/>
          </a:solidFill>
          <a:ln/>
        </p:spPr>
        <p:txBody>
          <a:bodyPr/>
          <a:lstStyle/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986161" y="5816501"/>
            <a:ext cx="1624409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Risk Assessment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986161" y="6149380"/>
            <a:ext cx="3951288" cy="207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V1.1 extensions and proposals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260703" y="1384002"/>
            <a:ext cx="1949252" cy="243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2000" b="1" dirty="0">
                <a:solidFill>
                  <a:srgbClr val="074A95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Output Data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6241654" y="1773833"/>
            <a:ext cx="3989388" cy="38100"/>
          </a:xfrm>
          <a:prstGeom prst="rect">
            <a:avLst/>
          </a:prstGeom>
          <a:solidFill>
            <a:srgbClr val="7E98F4"/>
          </a:solidFill>
          <a:ln/>
        </p:spPr>
        <p:txBody>
          <a:bodyPr/>
          <a:lstStyle/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260704" y="1941810"/>
            <a:ext cx="1624409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Organisation Descriptors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260704" y="2274689"/>
            <a:ext cx="3951288" cy="207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Comprehensive organizational analysis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241654" y="2742506"/>
            <a:ext cx="3989388" cy="38100"/>
          </a:xfrm>
          <a:prstGeom prst="rect">
            <a:avLst/>
          </a:prstGeom>
          <a:solidFill>
            <a:srgbClr val="7E98F4"/>
          </a:solidFill>
          <a:ln/>
        </p:spPr>
        <p:txBody>
          <a:bodyPr/>
          <a:lstStyle/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260704" y="2910482"/>
            <a:ext cx="1624409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Default Descriptors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260704" y="3243362"/>
            <a:ext cx="3951288" cy="207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Default probability with explainability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6241654" y="3711178"/>
            <a:ext cx="3989388" cy="38100"/>
          </a:xfrm>
          <a:prstGeom prst="rect">
            <a:avLst/>
          </a:prstGeom>
          <a:solidFill>
            <a:srgbClr val="7E98F4"/>
          </a:solidFill>
          <a:ln/>
        </p:spPr>
        <p:txBody>
          <a:bodyPr/>
          <a:lstStyle/>
          <a:p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6260703" y="3879156"/>
            <a:ext cx="1657350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4C4C4D"/>
                </a:solidFill>
                <a:latin typeface="Calibri" panose="020F0502020204030204" pitchFamily="34" charset="0"/>
                <a:ea typeface="Cormorant Garamond Bold" pitchFamily="34" charset="-122"/>
                <a:cs typeface="Calibri" panose="020F0502020204030204" pitchFamily="34" charset="0"/>
              </a:rPr>
              <a:t>Discontinuity Descriptors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6260704" y="4212034"/>
            <a:ext cx="3951288" cy="207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dirty="0">
                <a:solidFill>
                  <a:srgbClr val="4C4C4D"/>
                </a:solidFill>
                <a:latin typeface="Calibri" panose="020F0502020204030204" pitchFamily="34" charset="0"/>
                <a:ea typeface="Cormorant Garamond" pitchFamily="34" charset="-122"/>
                <a:cs typeface="Calibri" panose="020F0502020204030204" pitchFamily="34" charset="0"/>
              </a:rPr>
              <a:t>Business discontinuity analysis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itolo 30">
            <a:extLst>
              <a:ext uri="{FF2B5EF4-FFF2-40B4-BE49-F238E27FC236}">
                <a16:creationId xmlns:a16="http://schemas.microsoft.com/office/drawing/2014/main" id="{4116D89D-E227-A87E-F93C-219189687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112" y="401066"/>
            <a:ext cx="9476944" cy="1280890"/>
          </a:xfrm>
        </p:spPr>
        <p:txBody>
          <a:bodyPr/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AIW Input/Output Data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5559F2-DF68-1F4D-9010-6F9A96A6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CCAD1D38-5826-1D7F-1D49-758525F5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FD8F5D-3303-6104-8C7B-CD4BB0D4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08128"/>
          </a:xfrm>
        </p:spPr>
        <p:txBody>
          <a:bodyPr/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Output: the new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descriptors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7103CA-E8EF-1451-8B6E-1B43DAB31BB1}"/>
              </a:ext>
            </a:extLst>
          </p:cNvPr>
          <p:cNvSpPr txBox="1"/>
          <p:nvPr/>
        </p:nvSpPr>
        <p:spPr>
          <a:xfrm>
            <a:off x="838200" y="1471910"/>
            <a:ext cx="1035988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Impact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impact of a specific risk as a real number between 0 and 1.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DescriptorsImpacts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Vector of the impacts of the input descriptors.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DescriptorID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ID of Descriptor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DescriptorImpact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Impact of a descriptor expressed as a real number between 0 and 1.</a:t>
            </a:r>
          </a:p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</a:p>
          <a:p>
            <a:pPr lvl="1" algn="just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9F7818BA-9AAD-CE0B-0DCA-3140C573C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93225"/>
              </p:ext>
            </p:extLst>
          </p:nvPr>
        </p:nvGraphicFramePr>
        <p:xfrm>
          <a:off x="1421842" y="4197293"/>
          <a:ext cx="9348316" cy="1747243"/>
        </p:xfrm>
        <a:graphic>
          <a:graphicData uri="http://schemas.openxmlformats.org/drawingml/2006/table">
            <a:tbl>
              <a:tblPr/>
              <a:tblGrid>
                <a:gridCol w="3515918">
                  <a:extLst>
                    <a:ext uri="{9D8B030D-6E8A-4147-A177-3AD203B41FA5}">
                      <a16:colId xmlns:a16="http://schemas.microsoft.com/office/drawing/2014/main" val="86843739"/>
                    </a:ext>
                  </a:extLst>
                </a:gridCol>
                <a:gridCol w="5832398">
                  <a:extLst>
                    <a:ext uri="{9D8B030D-6E8A-4147-A177-3AD203B41FA5}">
                      <a16:colId xmlns:a16="http://schemas.microsoft.com/office/drawing/2014/main" val="3397149029"/>
                    </a:ext>
                  </a:extLst>
                </a:gridCol>
              </a:tblGrid>
              <a:tr h="3389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ClimateRiskImpact</a:t>
                      </a:r>
                    </a:p>
                  </a:txBody>
                  <a:tcPr marL="52127" marR="52127" marT="26063" marB="26063" anchor="ctr">
                    <a:lnL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Impact of Climate Risk.</a:t>
                      </a:r>
                    </a:p>
                  </a:txBody>
                  <a:tcPr marL="52127" marR="52127" marT="26063" marB="26063" anchor="ctr">
                    <a:lnL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502478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dirty="0" err="1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ClimateRiskDescriptorsImpacts</a:t>
                      </a:r>
                      <a:r>
                        <a:rPr lang="it-IT" sz="2000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[]</a:t>
                      </a:r>
                    </a:p>
                  </a:txBody>
                  <a:tcPr marL="52127" marR="52127" marT="26063" marB="26063" anchor="ctr">
                    <a:lnL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 of Financial Descriptors.</a:t>
                      </a:r>
                    </a:p>
                  </a:txBody>
                  <a:tcPr marL="52127" marR="52127" marT="26063" marB="26063" anchor="ctr">
                    <a:lnL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8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391902"/>
                  </a:ext>
                </a:extLst>
              </a:tr>
              <a:tr h="371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it-IT" sz="2000" dirty="0" err="1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ClimateRiskDescriptorID</a:t>
                      </a:r>
                      <a:endParaRPr lang="it-IT" sz="200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127" marR="52127" marT="26063" marB="26063" anchor="ctr">
                    <a:lnL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 of Climate Risk Descriptor.</a:t>
                      </a:r>
                    </a:p>
                  </a:txBody>
                  <a:tcPr marL="52127" marR="52127" marT="26063" marB="26063" anchor="ctr">
                    <a:lnL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058578"/>
                  </a:ext>
                </a:extLst>
              </a:tr>
              <a:tr h="62956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it-IT" sz="2000" dirty="0" err="1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ClimateRiskDescriptorImpact</a:t>
                      </a:r>
                      <a:endParaRPr lang="it-IT" sz="2000" dirty="0">
                        <a:solidFill>
                          <a:srgbClr val="6A6A6A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127" marR="52127" marT="26063" marB="26063" anchor="ctr">
                    <a:lnL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rgbClr val="6A6A6A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Impact of Climate Risk Descriptor expressed as a real number between 0 and 1.</a:t>
                      </a:r>
                    </a:p>
                  </a:txBody>
                  <a:tcPr marL="52127" marR="52127" marT="26063" marB="26063" anchor="ctr">
                    <a:lnL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85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023250"/>
                  </a:ext>
                </a:extLst>
              </a:tr>
            </a:tbl>
          </a:graphicData>
        </a:graphic>
      </p:graphicFrame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A1FBAE-1F1D-AD8B-BC14-2D2944CF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3DEF89B-107E-D2AD-615E-ED128A0E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68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8112-8F1A-4F6D-98D0-685C6EA1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0975"/>
            <a:ext cx="10692935" cy="914399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Standard development process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AFA2126-AEF6-4CCD-B45C-1916FF164B18}"/>
              </a:ext>
            </a:extLst>
          </p:cNvPr>
          <p:cNvCxnSpPr>
            <a:cxnSpLocks/>
            <a:stCxn id="133" idx="3"/>
          </p:cNvCxnSpPr>
          <p:nvPr/>
        </p:nvCxnSpPr>
        <p:spPr>
          <a:xfrm>
            <a:off x="3460914" y="1922827"/>
            <a:ext cx="851126" cy="11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0B2EFE06-025F-4BB2-BF86-E570B54B5465}"/>
              </a:ext>
            </a:extLst>
          </p:cNvPr>
          <p:cNvSpPr/>
          <p:nvPr/>
        </p:nvSpPr>
        <p:spPr>
          <a:xfrm>
            <a:off x="2067525" y="1237504"/>
            <a:ext cx="1395872" cy="1382813"/>
          </a:xfrm>
          <a:prstGeom prst="ellipse">
            <a:avLst/>
          </a:prstGeom>
          <a:solidFill>
            <a:srgbClr val="CDFF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F0BC350-438D-457E-B79C-6D20E15671E0}"/>
              </a:ext>
            </a:extLst>
          </p:cNvPr>
          <p:cNvSpPr/>
          <p:nvPr/>
        </p:nvSpPr>
        <p:spPr>
          <a:xfrm>
            <a:off x="8761000" y="3319745"/>
            <a:ext cx="1395872" cy="1382813"/>
          </a:xfrm>
          <a:prstGeom prst="ellipse">
            <a:avLst/>
          </a:prstGeom>
          <a:solidFill>
            <a:srgbClr val="00D6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D01480E-CBAE-43B0-A4FC-98FADE0C717F}"/>
              </a:ext>
            </a:extLst>
          </p:cNvPr>
          <p:cNvSpPr/>
          <p:nvPr/>
        </p:nvSpPr>
        <p:spPr>
          <a:xfrm>
            <a:off x="6514744" y="3327573"/>
            <a:ext cx="1395872" cy="1382813"/>
          </a:xfrm>
          <a:prstGeom prst="ellipse">
            <a:avLst/>
          </a:prstGeom>
          <a:solidFill>
            <a:srgbClr val="00F6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BB8258-293A-47A2-93D1-799CB475343E}"/>
              </a:ext>
            </a:extLst>
          </p:cNvPr>
          <p:cNvSpPr txBox="1"/>
          <p:nvPr/>
        </p:nvSpPr>
        <p:spPr>
          <a:xfrm>
            <a:off x="8769282" y="3688781"/>
            <a:ext cx="139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Call for</a:t>
            </a:r>
          </a:p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1C8751F-6BBA-4092-A556-753765F2B098}"/>
              </a:ext>
            </a:extLst>
          </p:cNvPr>
          <p:cNvSpPr/>
          <p:nvPr/>
        </p:nvSpPr>
        <p:spPr>
          <a:xfrm>
            <a:off x="2077857" y="2710680"/>
            <a:ext cx="1395872" cy="605668"/>
          </a:xfrm>
          <a:prstGeom prst="ellipse">
            <a:avLst/>
          </a:prstGeom>
          <a:solidFill>
            <a:srgbClr val="009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9D9090-A605-492F-AF5A-5F79C3081028}"/>
              </a:ext>
            </a:extLst>
          </p:cNvPr>
          <p:cNvSpPr txBox="1"/>
          <p:nvPr/>
        </p:nvSpPr>
        <p:spPr>
          <a:xfrm>
            <a:off x="6491559" y="3693631"/>
            <a:ext cx="1451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</a:p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4C79E3E-7134-4AB1-80E9-956FC2153436}"/>
              </a:ext>
            </a:extLst>
          </p:cNvPr>
          <p:cNvSpPr txBox="1"/>
          <p:nvPr/>
        </p:nvSpPr>
        <p:spPr>
          <a:xfrm>
            <a:off x="2147902" y="2720370"/>
            <a:ext cx="1243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8EDFC47-E169-4C48-8479-41FE79131D93}"/>
              </a:ext>
            </a:extLst>
          </p:cNvPr>
          <p:cNvCxnSpPr>
            <a:endCxn id="72" idx="1"/>
          </p:cNvCxnSpPr>
          <p:nvPr/>
        </p:nvCxnSpPr>
        <p:spPr>
          <a:xfrm>
            <a:off x="8615631" y="3071882"/>
            <a:ext cx="349789" cy="45037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D934F86-8485-405D-8CA2-5DBE95AB84EF}"/>
              </a:ext>
            </a:extLst>
          </p:cNvPr>
          <p:cNvCxnSpPr>
            <a:cxnSpLocks/>
          </p:cNvCxnSpPr>
          <p:nvPr/>
        </p:nvCxnSpPr>
        <p:spPr>
          <a:xfrm flipH="1">
            <a:off x="9940752" y="3108860"/>
            <a:ext cx="361488" cy="45037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F66A4FE-9D11-405E-8D41-01B5682835FF}"/>
              </a:ext>
            </a:extLst>
          </p:cNvPr>
          <p:cNvCxnSpPr>
            <a:cxnSpLocks/>
            <a:endCxn id="72" idx="3"/>
          </p:cNvCxnSpPr>
          <p:nvPr/>
        </p:nvCxnSpPr>
        <p:spPr>
          <a:xfrm flipV="1">
            <a:off x="8583235" y="4500052"/>
            <a:ext cx="382187" cy="41339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6BEDF9D-1E88-4C23-B078-6D31D863BE7B}"/>
              </a:ext>
            </a:extLst>
          </p:cNvPr>
          <p:cNvCxnSpPr>
            <a:stCxn id="72" idx="5"/>
          </p:cNvCxnSpPr>
          <p:nvPr/>
        </p:nvCxnSpPr>
        <p:spPr>
          <a:xfrm>
            <a:off x="9952451" y="4500052"/>
            <a:ext cx="349789" cy="41339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22DF36B-F005-40DC-898A-FE3AC62F494C}"/>
              </a:ext>
            </a:extLst>
          </p:cNvPr>
          <p:cNvCxnSpPr>
            <a:endCxn id="73" idx="1"/>
          </p:cNvCxnSpPr>
          <p:nvPr/>
        </p:nvCxnSpPr>
        <p:spPr>
          <a:xfrm>
            <a:off x="6369376" y="3079710"/>
            <a:ext cx="349789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5B52CE51-2105-4C7D-BA2A-CE11A113545D}"/>
              </a:ext>
            </a:extLst>
          </p:cNvPr>
          <p:cNvCxnSpPr>
            <a:cxnSpLocks/>
          </p:cNvCxnSpPr>
          <p:nvPr/>
        </p:nvCxnSpPr>
        <p:spPr>
          <a:xfrm flipH="1">
            <a:off x="7705996" y="3104946"/>
            <a:ext cx="361488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21D3F91-8749-4BC4-99F7-C1B246BE6581}"/>
              </a:ext>
            </a:extLst>
          </p:cNvPr>
          <p:cNvCxnSpPr>
            <a:cxnSpLocks/>
            <a:endCxn id="73" idx="3"/>
          </p:cNvCxnSpPr>
          <p:nvPr/>
        </p:nvCxnSpPr>
        <p:spPr>
          <a:xfrm flipV="1">
            <a:off x="6336978" y="4507878"/>
            <a:ext cx="382187" cy="41339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2B279CC-7AA2-4FB6-A801-869D1778F5F1}"/>
              </a:ext>
            </a:extLst>
          </p:cNvPr>
          <p:cNvCxnSpPr>
            <a:stCxn id="73" idx="5"/>
          </p:cNvCxnSpPr>
          <p:nvPr/>
        </p:nvCxnSpPr>
        <p:spPr>
          <a:xfrm>
            <a:off x="7706194" y="4507878"/>
            <a:ext cx="349789" cy="41339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F19BD015-A8D7-490E-82F5-3208D440D5F5}"/>
              </a:ext>
            </a:extLst>
          </p:cNvPr>
          <p:cNvSpPr/>
          <p:nvPr/>
        </p:nvSpPr>
        <p:spPr>
          <a:xfrm>
            <a:off x="4305216" y="3315294"/>
            <a:ext cx="1395872" cy="1382813"/>
          </a:xfrm>
          <a:prstGeom prst="ellipse">
            <a:avLst/>
          </a:prstGeom>
          <a:solidFill>
            <a:srgbClr val="00B4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21E17B9-225C-43E3-A0FD-326AC5591A7E}"/>
              </a:ext>
            </a:extLst>
          </p:cNvPr>
          <p:cNvSpPr txBox="1"/>
          <p:nvPr/>
        </p:nvSpPr>
        <p:spPr>
          <a:xfrm>
            <a:off x="4368989" y="3691500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</a:p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Comments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9931965-85D3-479B-9604-E16E14E4DDE2}"/>
              </a:ext>
            </a:extLst>
          </p:cNvPr>
          <p:cNvCxnSpPr>
            <a:endCxn id="105" idx="1"/>
          </p:cNvCxnSpPr>
          <p:nvPr/>
        </p:nvCxnSpPr>
        <p:spPr>
          <a:xfrm>
            <a:off x="4159848" y="3067430"/>
            <a:ext cx="349789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94810FB-D092-4F1E-9B0E-959726032E95}"/>
              </a:ext>
            </a:extLst>
          </p:cNvPr>
          <p:cNvCxnSpPr>
            <a:cxnSpLocks/>
          </p:cNvCxnSpPr>
          <p:nvPr/>
        </p:nvCxnSpPr>
        <p:spPr>
          <a:xfrm flipH="1">
            <a:off x="5484968" y="3104408"/>
            <a:ext cx="361488" cy="4503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F54A65B-0078-4894-9626-15577BF57F22}"/>
              </a:ext>
            </a:extLst>
          </p:cNvPr>
          <p:cNvCxnSpPr>
            <a:cxnSpLocks/>
            <a:endCxn id="105" idx="3"/>
          </p:cNvCxnSpPr>
          <p:nvPr/>
        </p:nvCxnSpPr>
        <p:spPr>
          <a:xfrm flipV="1">
            <a:off x="4127451" y="4495600"/>
            <a:ext cx="382187" cy="41339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795E8B47-9224-400C-B6AF-8693FB76AEC4}"/>
              </a:ext>
            </a:extLst>
          </p:cNvPr>
          <p:cNvCxnSpPr>
            <a:stCxn id="105" idx="5"/>
          </p:cNvCxnSpPr>
          <p:nvPr/>
        </p:nvCxnSpPr>
        <p:spPr>
          <a:xfrm>
            <a:off x="5496667" y="4495600"/>
            <a:ext cx="349789" cy="41339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Oval 115">
            <a:extLst>
              <a:ext uri="{FF2B5EF4-FFF2-40B4-BE49-F238E27FC236}">
                <a16:creationId xmlns:a16="http://schemas.microsoft.com/office/drawing/2014/main" id="{802E86F4-A89E-4DCE-A557-C3A804C4131B}"/>
              </a:ext>
            </a:extLst>
          </p:cNvPr>
          <p:cNvSpPr/>
          <p:nvPr/>
        </p:nvSpPr>
        <p:spPr>
          <a:xfrm>
            <a:off x="4296087" y="1233362"/>
            <a:ext cx="1395872" cy="1382813"/>
          </a:xfrm>
          <a:prstGeom prst="ellipse">
            <a:avLst/>
          </a:prstGeom>
          <a:solidFill>
            <a:srgbClr val="8BF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Cases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C127855-E007-4750-828E-ED209AA77972}"/>
              </a:ext>
            </a:extLst>
          </p:cNvPr>
          <p:cNvSpPr/>
          <p:nvPr/>
        </p:nvSpPr>
        <p:spPr>
          <a:xfrm>
            <a:off x="6524649" y="1236425"/>
            <a:ext cx="1395872" cy="1382813"/>
          </a:xfrm>
          <a:prstGeom prst="ellipse">
            <a:avLst/>
          </a:prstGeom>
          <a:solidFill>
            <a:srgbClr val="57FF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A94B5E9-B8D1-4E8C-8115-AF658C9CB3B5}"/>
              </a:ext>
            </a:extLst>
          </p:cNvPr>
          <p:cNvSpPr/>
          <p:nvPr/>
        </p:nvSpPr>
        <p:spPr>
          <a:xfrm>
            <a:off x="8753213" y="1239998"/>
            <a:ext cx="1395872" cy="1382813"/>
          </a:xfrm>
          <a:prstGeom prst="ellipse">
            <a:avLst/>
          </a:prstGeom>
          <a:solidFill>
            <a:srgbClr val="21FF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16A70B8-8124-4879-A80B-3F5235C2B32A}"/>
              </a:ext>
            </a:extLst>
          </p:cNvPr>
          <p:cNvSpPr txBox="1"/>
          <p:nvPr/>
        </p:nvSpPr>
        <p:spPr>
          <a:xfrm>
            <a:off x="6492441" y="1609374"/>
            <a:ext cx="149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</a:p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DA3DC73-8839-4F19-9E9B-6E3E602F23DB}"/>
              </a:ext>
            </a:extLst>
          </p:cNvPr>
          <p:cNvSpPr txBox="1"/>
          <p:nvPr/>
        </p:nvSpPr>
        <p:spPr>
          <a:xfrm>
            <a:off x="8702788" y="1612600"/>
            <a:ext cx="149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Commercial</a:t>
            </a:r>
          </a:p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0F16B338-1214-4652-9DB0-057371C05595}"/>
              </a:ext>
            </a:extLst>
          </p:cNvPr>
          <p:cNvCxnSpPr>
            <a:cxnSpLocks/>
            <a:endCxn id="71" idx="3"/>
          </p:cNvCxnSpPr>
          <p:nvPr/>
        </p:nvCxnSpPr>
        <p:spPr>
          <a:xfrm flipV="1">
            <a:off x="1889760" y="2417809"/>
            <a:ext cx="382187" cy="41339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467F1D9-7924-4BB5-A78F-BF26277D345C}"/>
              </a:ext>
            </a:extLst>
          </p:cNvPr>
          <p:cNvCxnSpPr>
            <a:stCxn id="71" idx="5"/>
          </p:cNvCxnSpPr>
          <p:nvPr/>
        </p:nvCxnSpPr>
        <p:spPr>
          <a:xfrm>
            <a:off x="3258976" y="2417809"/>
            <a:ext cx="349789" cy="41339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6054B77C-7089-4B51-850E-BAE51D52784B}"/>
              </a:ext>
            </a:extLst>
          </p:cNvPr>
          <p:cNvCxnSpPr>
            <a:stCxn id="118" idx="4"/>
            <a:endCxn id="72" idx="0"/>
          </p:cNvCxnSpPr>
          <p:nvPr/>
        </p:nvCxnSpPr>
        <p:spPr>
          <a:xfrm>
            <a:off x="9451149" y="2622811"/>
            <a:ext cx="7787" cy="69693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72101EE-D31F-48F1-BB1D-B55BC0777063}"/>
              </a:ext>
            </a:extLst>
          </p:cNvPr>
          <p:cNvSpPr txBox="1"/>
          <p:nvPr/>
        </p:nvSpPr>
        <p:spPr>
          <a:xfrm>
            <a:off x="2136269" y="1599661"/>
            <a:ext cx="132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</a:p>
          <a:p>
            <a:pPr algn="ctr"/>
            <a:r>
              <a:rPr lang="en-GB" sz="18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3AF36EB-E47B-4EB9-A44A-4F07C2A839F5}"/>
              </a:ext>
            </a:extLst>
          </p:cNvPr>
          <p:cNvCxnSpPr>
            <a:cxnSpLocks/>
          </p:cNvCxnSpPr>
          <p:nvPr/>
        </p:nvCxnSpPr>
        <p:spPr>
          <a:xfrm flipV="1">
            <a:off x="1066800" y="1922941"/>
            <a:ext cx="985520" cy="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572B4A08-E44E-4DBD-ADFF-A8BB3660CACA}"/>
              </a:ext>
            </a:extLst>
          </p:cNvPr>
          <p:cNvCxnSpPr>
            <a:cxnSpLocks/>
          </p:cNvCxnSpPr>
          <p:nvPr/>
        </p:nvCxnSpPr>
        <p:spPr>
          <a:xfrm>
            <a:off x="5685954" y="1922827"/>
            <a:ext cx="851126" cy="11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71C82C0-0F8A-4DD8-B5D0-2389DD486977}"/>
              </a:ext>
            </a:extLst>
          </p:cNvPr>
          <p:cNvCxnSpPr>
            <a:cxnSpLocks/>
          </p:cNvCxnSpPr>
          <p:nvPr/>
        </p:nvCxnSpPr>
        <p:spPr>
          <a:xfrm>
            <a:off x="7921154" y="1922827"/>
            <a:ext cx="851126" cy="11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2CA68D8C-2374-4768-8587-B7DD25257CB5}"/>
              </a:ext>
            </a:extLst>
          </p:cNvPr>
          <p:cNvCxnSpPr>
            <a:cxnSpLocks/>
          </p:cNvCxnSpPr>
          <p:nvPr/>
        </p:nvCxnSpPr>
        <p:spPr>
          <a:xfrm>
            <a:off x="7910994" y="4016179"/>
            <a:ext cx="851126" cy="1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84F519D1-B9F8-43B6-AEF5-0EED1EFEA3F7}"/>
              </a:ext>
            </a:extLst>
          </p:cNvPr>
          <p:cNvCxnSpPr>
            <a:cxnSpLocks/>
          </p:cNvCxnSpPr>
          <p:nvPr/>
        </p:nvCxnSpPr>
        <p:spPr>
          <a:xfrm>
            <a:off x="5685954" y="4016179"/>
            <a:ext cx="851126" cy="11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7F4BE73E-91A5-444C-8993-0BA2E8926E87}"/>
              </a:ext>
            </a:extLst>
          </p:cNvPr>
          <p:cNvCxnSpPr>
            <a:cxnSpLocks/>
            <a:stCxn id="59" idx="6"/>
            <a:endCxn id="105" idx="2"/>
          </p:cNvCxnSpPr>
          <p:nvPr/>
        </p:nvCxnSpPr>
        <p:spPr>
          <a:xfrm>
            <a:off x="3492779" y="3632639"/>
            <a:ext cx="812437" cy="37406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E499953E-415A-4843-A2E5-72AE003A7BA5}"/>
              </a:ext>
            </a:extLst>
          </p:cNvPr>
          <p:cNvCxnSpPr>
            <a:cxnSpLocks/>
          </p:cNvCxnSpPr>
          <p:nvPr/>
        </p:nvCxnSpPr>
        <p:spPr>
          <a:xfrm flipV="1">
            <a:off x="1066800" y="2979361"/>
            <a:ext cx="98552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3317B01D-8EED-D017-D8FC-6B0BA10AFC28}"/>
              </a:ext>
            </a:extLst>
          </p:cNvPr>
          <p:cNvSpPr/>
          <p:nvPr/>
        </p:nvSpPr>
        <p:spPr>
          <a:xfrm>
            <a:off x="2096907" y="3329805"/>
            <a:ext cx="1395872" cy="605668"/>
          </a:xfrm>
          <a:prstGeom prst="ellipse">
            <a:avLst/>
          </a:prstGeom>
          <a:solidFill>
            <a:srgbClr val="009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78A627F-3B32-03EA-BDFF-4D9BADE36237}"/>
              </a:ext>
            </a:extLst>
          </p:cNvPr>
          <p:cNvSpPr txBox="1"/>
          <p:nvPr/>
        </p:nvSpPr>
        <p:spPr>
          <a:xfrm>
            <a:off x="2277531" y="3351608"/>
            <a:ext cx="102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80A78DD-69EC-4423-67BE-50F89F196253}"/>
              </a:ext>
            </a:extLst>
          </p:cNvPr>
          <p:cNvCxnSpPr>
            <a:cxnSpLocks/>
          </p:cNvCxnSpPr>
          <p:nvPr/>
        </p:nvCxnSpPr>
        <p:spPr>
          <a:xfrm flipV="1">
            <a:off x="1085850" y="3598486"/>
            <a:ext cx="98552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4CF3E7FF-E449-F72A-8F8B-18D261F1C032}"/>
              </a:ext>
            </a:extLst>
          </p:cNvPr>
          <p:cNvCxnSpPr>
            <a:cxnSpLocks/>
            <a:stCxn id="75" idx="6"/>
            <a:endCxn id="105" idx="2"/>
          </p:cNvCxnSpPr>
          <p:nvPr/>
        </p:nvCxnSpPr>
        <p:spPr>
          <a:xfrm>
            <a:off x="3473729" y="3013514"/>
            <a:ext cx="831487" cy="99318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03AE205A-016E-D33F-CF98-0D1D1C5A4712}"/>
              </a:ext>
            </a:extLst>
          </p:cNvPr>
          <p:cNvSpPr txBox="1"/>
          <p:nvPr/>
        </p:nvSpPr>
        <p:spPr>
          <a:xfrm>
            <a:off x="2244516" y="4087621"/>
            <a:ext cx="1126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</a:p>
          <a:p>
            <a:pPr algn="ctr"/>
            <a:r>
              <a:rPr lang="en-GB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C67D3E6-71E4-03E4-6BC7-42797A72AE74}"/>
              </a:ext>
            </a:extLst>
          </p:cNvPr>
          <p:cNvSpPr/>
          <p:nvPr/>
        </p:nvSpPr>
        <p:spPr>
          <a:xfrm>
            <a:off x="2105971" y="3946152"/>
            <a:ext cx="1395872" cy="605668"/>
          </a:xfrm>
          <a:prstGeom prst="ellipse">
            <a:avLst/>
          </a:prstGeom>
          <a:solidFill>
            <a:srgbClr val="009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5CB9FA-DBA9-4DCB-8D11-3C8125CC5971}"/>
              </a:ext>
            </a:extLst>
          </p:cNvPr>
          <p:cNvSpPr txBox="1"/>
          <p:nvPr/>
        </p:nvSpPr>
        <p:spPr>
          <a:xfrm>
            <a:off x="2121644" y="3973598"/>
            <a:ext cx="1352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Conformance 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17037C6-DDEE-C7C4-4A0A-235F31D34E5F}"/>
              </a:ext>
            </a:extLst>
          </p:cNvPr>
          <p:cNvCxnSpPr>
            <a:cxnSpLocks/>
          </p:cNvCxnSpPr>
          <p:nvPr/>
        </p:nvCxnSpPr>
        <p:spPr>
          <a:xfrm flipV="1">
            <a:off x="1094914" y="4214833"/>
            <a:ext cx="98552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BEB041E5-3DB3-BC9B-24FD-0FF4ADDBC1D3}"/>
              </a:ext>
            </a:extLst>
          </p:cNvPr>
          <p:cNvSpPr/>
          <p:nvPr/>
        </p:nvSpPr>
        <p:spPr>
          <a:xfrm>
            <a:off x="2125021" y="4565277"/>
            <a:ext cx="1395872" cy="605668"/>
          </a:xfrm>
          <a:prstGeom prst="ellipse">
            <a:avLst/>
          </a:prstGeom>
          <a:solidFill>
            <a:srgbClr val="009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CDD36B-BEA3-281F-6D8B-31F1B6010781}"/>
              </a:ext>
            </a:extLst>
          </p:cNvPr>
          <p:cNvSpPr txBox="1"/>
          <p:nvPr/>
        </p:nvSpPr>
        <p:spPr>
          <a:xfrm>
            <a:off x="2187826" y="4587080"/>
            <a:ext cx="1258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E4B2915-134F-33B8-5DCC-A4AE626B2525}"/>
              </a:ext>
            </a:extLst>
          </p:cNvPr>
          <p:cNvCxnSpPr>
            <a:cxnSpLocks/>
          </p:cNvCxnSpPr>
          <p:nvPr/>
        </p:nvCxnSpPr>
        <p:spPr>
          <a:xfrm flipV="1">
            <a:off x="1113964" y="4833958"/>
            <a:ext cx="98552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97577D7-E1A5-CE63-78B1-A6B04E77B2E6}"/>
              </a:ext>
            </a:extLst>
          </p:cNvPr>
          <p:cNvCxnSpPr>
            <a:cxnSpLocks/>
            <a:stCxn id="83" idx="6"/>
            <a:endCxn id="105" idx="2"/>
          </p:cNvCxnSpPr>
          <p:nvPr/>
        </p:nvCxnSpPr>
        <p:spPr>
          <a:xfrm flipV="1">
            <a:off x="3501843" y="4006701"/>
            <a:ext cx="803373" cy="24228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F3FA278-C330-2119-6C5B-0152F67223A9}"/>
              </a:ext>
            </a:extLst>
          </p:cNvPr>
          <p:cNvCxnSpPr>
            <a:cxnSpLocks/>
            <a:stCxn id="86" idx="6"/>
            <a:endCxn id="105" idx="2"/>
          </p:cNvCxnSpPr>
          <p:nvPr/>
        </p:nvCxnSpPr>
        <p:spPr>
          <a:xfrm flipV="1">
            <a:off x="3520893" y="4006701"/>
            <a:ext cx="784323" cy="86141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umetto 2 3">
            <a:extLst>
              <a:ext uri="{FF2B5EF4-FFF2-40B4-BE49-F238E27FC236}">
                <a16:creationId xmlns:a16="http://schemas.microsoft.com/office/drawing/2014/main" id="{6CD1CE80-F628-5B34-DC7F-566B767359FE}"/>
              </a:ext>
            </a:extLst>
          </p:cNvPr>
          <p:cNvSpPr/>
          <p:nvPr/>
        </p:nvSpPr>
        <p:spPr>
          <a:xfrm>
            <a:off x="1979272" y="4505406"/>
            <a:ext cx="9974190" cy="2390866"/>
          </a:xfrm>
          <a:prstGeom prst="wedgeRoundRectCallout">
            <a:avLst>
              <a:gd name="adj1" fmla="val 16138"/>
              <a:gd name="adj2" fmla="val -38613"/>
              <a:gd name="adj3" fmla="val 16667"/>
            </a:avLst>
          </a:prstGeom>
          <a:noFill/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next? </a:t>
            </a:r>
          </a:p>
          <a:p>
            <a:pPr algn="just"/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versions with more a more structured Risk Taxonomy.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9508E27-79B9-741C-6E91-6BEC29FD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71519F-E0AA-6FB1-EB30-F9B42E02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18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21FC4D-AF39-4972-8741-8705893A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895088"/>
            <a:ext cx="8915399" cy="1468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MPAI-CUI standard: Applications</a:t>
            </a:r>
            <a:endParaRPr lang="en-US" sz="4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BE1710-A427-43B0-8285-80071B78B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4366467"/>
            <a:ext cx="8915399" cy="860400"/>
          </a:xfrm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3E685183-8103-235F-3201-FEAF7788D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70176C1-C7B9-F9C3-9FF1-E25B0FEB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20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7341-F0D0-41EF-9432-DD93FE58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226"/>
            <a:ext cx="10515600" cy="955293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How is MPAI-CUI going to be used?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08309C8B-C5A8-4E02-9F33-4AD31DDF56A7}"/>
              </a:ext>
            </a:extLst>
          </p:cNvPr>
          <p:cNvSpPr/>
          <p:nvPr/>
        </p:nvSpPr>
        <p:spPr>
          <a:xfrm>
            <a:off x="1176562" y="1295464"/>
            <a:ext cx="2759978" cy="5160200"/>
          </a:xfrm>
          <a:prstGeom prst="roundRect">
            <a:avLst/>
          </a:prstGeom>
          <a:solidFill>
            <a:srgbClr val="EDF1F9"/>
          </a:solidFill>
          <a:ln>
            <a:solidFill>
              <a:srgbClr val="91A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BOARDS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efficient strategies.</a:t>
            </a:r>
          </a:p>
          <a:p>
            <a:endParaRPr lang="en-GB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dentify clues to crisis or bankruptcy years in advance.</a:t>
            </a:r>
          </a:p>
          <a:p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  path to recovery,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onduct what-if analysis,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Devise efficient strategies.</a:t>
            </a:r>
          </a:p>
          <a:p>
            <a:pPr algn="ctr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9F65AC57-B6A2-453B-9C12-90E3748EDCE6}"/>
              </a:ext>
            </a:extLst>
          </p:cNvPr>
          <p:cNvSpPr/>
          <p:nvPr/>
        </p:nvSpPr>
        <p:spPr>
          <a:xfrm>
            <a:off x="8280132" y="1266801"/>
            <a:ext cx="2759978" cy="5160200"/>
          </a:xfrm>
          <a:prstGeom prst="roundRect">
            <a:avLst/>
          </a:prstGeom>
          <a:solidFill>
            <a:srgbClr val="EDF1F9"/>
          </a:solidFill>
          <a:ln>
            <a:solidFill>
              <a:srgbClr val="91A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AUTHORITIES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 public policies in advance</a:t>
            </a: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scenarios of public interventions</a:t>
            </a: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proactive actions to increase resiliency of industrial sectors.</a:t>
            </a:r>
          </a:p>
          <a:p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0EA44470-8E03-4A19-84B7-1EEF7A9F8888}"/>
              </a:ext>
            </a:extLst>
          </p:cNvPr>
          <p:cNvSpPr/>
          <p:nvPr/>
        </p:nvSpPr>
        <p:spPr>
          <a:xfrm>
            <a:off x="4720693" y="1295464"/>
            <a:ext cx="2759978" cy="5160200"/>
          </a:xfrm>
          <a:prstGeom prst="roundRect">
            <a:avLst/>
          </a:prstGeom>
          <a:solidFill>
            <a:srgbClr val="EDF1F9"/>
          </a:solidFill>
          <a:ln>
            <a:solidFill>
              <a:srgbClr val="91A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BANKS/FINANCIAL INSTITUTIONS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 the financial health of companies</a:t>
            </a: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Aids the financial institution to make the right decision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funding or not funding that company,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a broad vision of its situation.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C1905B-CEDA-6D26-D673-07192DA4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E4802A-EAD3-5ADB-9220-21D675C2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51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7341-F0D0-41EF-9432-DD93FE58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330480"/>
            <a:ext cx="10360414" cy="1548423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real example: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Evaluate the effects of a public policy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 descr="Immagine che contiene testo, tastiera, scuro&#10;&#10;Descrizione generata automaticamente">
            <a:extLst>
              <a:ext uri="{FF2B5EF4-FFF2-40B4-BE49-F238E27FC236}">
                <a16:creationId xmlns:a16="http://schemas.microsoft.com/office/drawing/2014/main" id="{FCA43963-6D28-4439-994B-5D2E32619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" b="6285"/>
          <a:stretch/>
        </p:blipFill>
        <p:spPr>
          <a:xfrm>
            <a:off x="624253" y="2636831"/>
            <a:ext cx="2755510" cy="1852513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822709D-ECBB-4618-8E70-4C673B093E99}"/>
              </a:ext>
            </a:extLst>
          </p:cNvPr>
          <p:cNvSpPr/>
          <p:nvPr/>
        </p:nvSpPr>
        <p:spPr>
          <a:xfrm>
            <a:off x="1107831" y="5416322"/>
            <a:ext cx="10792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en-GB" dirty="0">
                <a:solidFill>
                  <a:srgbClr val="2323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further details in G. Perboli et al. Using machine learning to assess public policies: a real case study for supporting SMEs development in Italy. TEMSCON 2021</a:t>
            </a:r>
            <a:endParaRPr lang="en-US" dirty="0">
              <a:solidFill>
                <a:srgbClr val="23232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BA2791-DE93-4131-B347-27512EBD2E07}"/>
              </a:ext>
            </a:extLst>
          </p:cNvPr>
          <p:cNvSpPr txBox="1"/>
          <p:nvPr/>
        </p:nvSpPr>
        <p:spPr>
          <a:xfrm>
            <a:off x="3557392" y="2048737"/>
            <a:ext cx="81187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Evaluate the impact of funds made available to SMEs in the Piedmont region by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analysing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probability of default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before and after public intervention.</a:t>
            </a:r>
          </a:p>
          <a:p>
            <a:pPr>
              <a:buClr>
                <a:schemeClr val="tx2"/>
              </a:buClr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study 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confirmed the effectiveness of the public intervention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put in place by showing that public intervention improved the default probability.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7CE388-35A3-A995-417B-7B3149349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3D98CD-4F8D-4F52-0BF7-CF54CB9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71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21FC4D-AF39-4972-8741-8705893A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326375"/>
            <a:ext cx="8915399" cy="1468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MPAI-CUI –  Demo</a:t>
            </a:r>
            <a:endParaRPr lang="en-US" sz="4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B70E0-D6EC-400D-9D81-C95FB3FED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797754"/>
            <a:ext cx="8915399" cy="860400"/>
          </a:xfrm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08FDB690-1EB1-4ACD-48A3-FF94590C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E316DB6-EEC0-E77A-1C88-3367FEE0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68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4CBF9-FD22-4E0C-8B20-54284D73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387" y="624110"/>
            <a:ext cx="10127225" cy="1280890"/>
          </a:xfrm>
        </p:spPr>
        <p:txBody>
          <a:bodyPr>
            <a:normAutofit/>
          </a:bodyPr>
          <a:lstStyle/>
          <a:p>
            <a:pPr algn="l"/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What is the demo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1178B8-807E-4587-B324-53314E2E3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899" y="1984248"/>
            <a:ext cx="10203713" cy="4249642"/>
          </a:xfrm>
        </p:spPr>
        <p:txBody>
          <a:bodyPr>
            <a:normAutofit/>
          </a:bodyPr>
          <a:lstStyle/>
          <a:p>
            <a:pPr marL="342900" indent="-34290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Illustrate a real application by applying an AI-based Company Performance Prediction (CPP)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support system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instantaneously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Default Probability and the Organizational Model Index after entering the company VAT number.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E8F8B39D-930B-C794-CB03-9BF166E9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30/01/26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B1DDF44-EE18-8C9E-641C-9A537B55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61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4CBF9-FD22-4E0C-8B20-54284D73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724" y="669302"/>
            <a:ext cx="8911687" cy="1069053"/>
          </a:xfrm>
        </p:spPr>
        <p:txBody>
          <a:bodyPr>
            <a:normAutofit/>
          </a:bodyPr>
          <a:lstStyle/>
          <a:p>
            <a:pPr algn="l"/>
            <a:r>
              <a:rPr lang="it-IT" sz="4000" dirty="0"/>
              <a:t>Demo - Home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5BB03A-7B1D-4A05-8C80-84876B1E9292}"/>
              </a:ext>
            </a:extLst>
          </p:cNvPr>
          <p:cNvSpPr txBox="1"/>
          <p:nvPr/>
        </p:nvSpPr>
        <p:spPr>
          <a:xfrm>
            <a:off x="1413333" y="1645916"/>
            <a:ext cx="9504926" cy="419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Actions possible in the Action section:</a:t>
            </a:r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algn="just">
              <a:lnSpc>
                <a:spcPct val="150000"/>
              </a:lnSpc>
            </a:pPr>
            <a:r>
              <a:rPr lang="en-US" dirty="0"/>
              <a:t>	</a:t>
            </a:r>
            <a:r>
              <a:rPr lang="en-US" b="1" dirty="0"/>
              <a:t>View report</a:t>
            </a:r>
            <a:r>
              <a:rPr lang="en-US" dirty="0"/>
              <a:t>, view the complete report of the selected company.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    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	</a:t>
            </a:r>
            <a:r>
              <a:rPr lang="en-US" b="1" dirty="0"/>
              <a:t>Fill out survey</a:t>
            </a:r>
            <a:r>
              <a:rPr lang="en-US" dirty="0"/>
              <a:t>, view the parts to be filled in, (e.g., the input of risk data).</a:t>
            </a:r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algn="just">
              <a:lnSpc>
                <a:spcPct val="150000"/>
              </a:lnSpc>
            </a:pPr>
            <a:r>
              <a:rPr lang="en-US" dirty="0"/>
              <a:t>	</a:t>
            </a:r>
            <a:r>
              <a:rPr lang="en-US" b="1" dirty="0"/>
              <a:t>Delete,</a:t>
            </a:r>
            <a:r>
              <a:rPr lang="en-US" dirty="0"/>
              <a:t> delete the selected company.</a:t>
            </a:r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algn="just">
              <a:lnSpc>
                <a:spcPct val="150000"/>
              </a:lnSpc>
            </a:pPr>
            <a:r>
              <a:rPr lang="en-US" dirty="0"/>
              <a:t>	</a:t>
            </a:r>
            <a:r>
              <a:rPr lang="en-US" b="1" dirty="0"/>
              <a:t>Change Company registry</a:t>
            </a:r>
            <a:r>
              <a:rPr lang="en-US" dirty="0"/>
              <a:t>, change or update company data (e.g., Ateco 	Code).</a:t>
            </a:r>
            <a:endParaRPr lang="it-IT" dirty="0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FB3691ED-7543-4F28-B2D2-903BC5A2A762}"/>
              </a:ext>
            </a:extLst>
          </p:cNvPr>
          <p:cNvSpPr/>
          <p:nvPr/>
        </p:nvSpPr>
        <p:spPr>
          <a:xfrm>
            <a:off x="1393335" y="3342592"/>
            <a:ext cx="504000" cy="50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F097A339-7C50-49E9-ABE6-0097A63447A5}"/>
              </a:ext>
            </a:extLst>
          </p:cNvPr>
          <p:cNvSpPr/>
          <p:nvPr/>
        </p:nvSpPr>
        <p:spPr>
          <a:xfrm>
            <a:off x="1393335" y="4105435"/>
            <a:ext cx="504000" cy="50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F70F9D0E-D48C-47F4-B20F-9736C7DE8235}"/>
              </a:ext>
            </a:extLst>
          </p:cNvPr>
          <p:cNvSpPr/>
          <p:nvPr/>
        </p:nvSpPr>
        <p:spPr>
          <a:xfrm>
            <a:off x="1393335" y="4980169"/>
            <a:ext cx="504000" cy="504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pic>
        <p:nvPicPr>
          <p:cNvPr id="35" name="Elemento grafico 10" descr="Elenco con riempimento a tinta unita">
            <a:extLst>
              <a:ext uri="{FF2B5EF4-FFF2-40B4-BE49-F238E27FC236}">
                <a16:creationId xmlns:a16="http://schemas.microsoft.com/office/drawing/2014/main" id="{B0466DB9-9D3D-47FB-B6AE-5A07C0C301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7335" y="3396592"/>
            <a:ext cx="396000" cy="396000"/>
          </a:xfrm>
          <a:prstGeom prst="rect">
            <a:avLst/>
          </a:prstGeom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2850936D-FAD3-48F4-94B5-FAC860B950C7}"/>
              </a:ext>
            </a:extLst>
          </p:cNvPr>
          <p:cNvSpPr/>
          <p:nvPr/>
        </p:nvSpPr>
        <p:spPr>
          <a:xfrm>
            <a:off x="1393335" y="2466636"/>
            <a:ext cx="504000" cy="50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pic>
        <p:nvPicPr>
          <p:cNvPr id="31" name="Elemento grafico 5" descr="Occhio con riempimento a tinta unita">
            <a:extLst>
              <a:ext uri="{FF2B5EF4-FFF2-40B4-BE49-F238E27FC236}">
                <a16:creationId xmlns:a16="http://schemas.microsoft.com/office/drawing/2014/main" id="{616BFBB3-45B8-4AA0-A6A8-DF8AC11A5E4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430036" y="2516083"/>
            <a:ext cx="432000" cy="432000"/>
          </a:xfrm>
          <a:prstGeom prst="rect">
            <a:avLst/>
          </a:prstGeom>
        </p:spPr>
      </p:pic>
      <p:pic>
        <p:nvPicPr>
          <p:cNvPr id="38" name="Elemento grafico 11" descr="Chiudi con riempimento a tinta unita">
            <a:extLst>
              <a:ext uri="{FF2B5EF4-FFF2-40B4-BE49-F238E27FC236}">
                <a16:creationId xmlns:a16="http://schemas.microsoft.com/office/drawing/2014/main" id="{09C19EEC-5CD8-4ED3-B704-CC59DBE695F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465691" y="4195000"/>
            <a:ext cx="360000" cy="360000"/>
          </a:xfrm>
          <a:prstGeom prst="rect">
            <a:avLst/>
          </a:prstGeom>
        </p:spPr>
      </p:pic>
      <p:pic>
        <p:nvPicPr>
          <p:cNvPr id="39" name="Elemento grafico 12" descr="Matita con riempimento a tinta unita">
            <a:extLst>
              <a:ext uri="{FF2B5EF4-FFF2-40B4-BE49-F238E27FC236}">
                <a16:creationId xmlns:a16="http://schemas.microsoft.com/office/drawing/2014/main" id="{A29D5880-F0C6-4080-8B15-29E31423BE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74946" y="5060558"/>
            <a:ext cx="360000" cy="360000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E2694B41-91B0-73CE-199A-D22F74468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0B9C87-00CB-8D9A-EDF9-20137031B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75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0A43A93D-E115-4B00-BEED-E6E6E86D8502}"/>
              </a:ext>
            </a:extLst>
          </p:cNvPr>
          <p:cNvSpPr/>
          <p:nvPr/>
        </p:nvSpPr>
        <p:spPr>
          <a:xfrm>
            <a:off x="513463" y="4657151"/>
            <a:ext cx="3060000" cy="1800000"/>
          </a:xfrm>
          <a:prstGeom prst="roundRect">
            <a:avLst/>
          </a:prstGeom>
          <a:solidFill>
            <a:srgbClr val="EDF1F9">
              <a:alpha val="60000"/>
            </a:srgbClr>
          </a:solidFill>
          <a:ln>
            <a:solidFill>
              <a:srgbClr val="91A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KPIs</a:t>
            </a:r>
            <a:r>
              <a:rPr kumimoji="0" lang="en-GB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this section the main financial KPIs of the company are collected and presented in tabular form.</a:t>
            </a:r>
            <a:endParaRPr kumimoji="0" lang="en-GB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9402E029-F5FD-4318-BC08-D9B52BC6046D}"/>
              </a:ext>
            </a:extLst>
          </p:cNvPr>
          <p:cNvSpPr/>
          <p:nvPr/>
        </p:nvSpPr>
        <p:spPr>
          <a:xfrm>
            <a:off x="4454013" y="4662812"/>
            <a:ext cx="3261987" cy="1800000"/>
          </a:xfrm>
          <a:prstGeom prst="roundRect">
            <a:avLst/>
          </a:prstGeom>
          <a:solidFill>
            <a:srgbClr val="EDF1F9">
              <a:alpha val="60000"/>
            </a:srgbClr>
          </a:solidFill>
          <a:ln>
            <a:solidFill>
              <a:srgbClr val="91A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Analysis, 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section in which it is possible to see the risk analysis compiled in the survey section in graphic format. </a:t>
            </a:r>
            <a:endParaRPr 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604CBF9-FD22-4E0C-8B20-54284D737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Demo- Dashboard Menu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4A6D2D5-F33E-41A7-BD73-8D68C09E3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62" y="3916977"/>
            <a:ext cx="113450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report includes various information, the most important are:</a:t>
            </a:r>
            <a:endParaRPr kumimoji="0" lang="en-GB" altLang="it-IT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67B3698E-419A-48AA-B7A8-23A21ED29930}"/>
              </a:ext>
            </a:extLst>
          </p:cNvPr>
          <p:cNvSpPr/>
          <p:nvPr/>
        </p:nvSpPr>
        <p:spPr>
          <a:xfrm>
            <a:off x="8798537" y="4657151"/>
            <a:ext cx="3060000" cy="1800000"/>
          </a:xfrm>
          <a:prstGeom prst="roundRect">
            <a:avLst/>
          </a:prstGeom>
          <a:solidFill>
            <a:srgbClr val="EDF1F9">
              <a:alpha val="60000"/>
            </a:srgbClr>
          </a:solidFill>
          <a:ln>
            <a:solidFill>
              <a:srgbClr val="91A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Flags,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section presents the instantly computed scores that satisfy a condition.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0294229F-86AF-469C-93C4-4C74EED92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r="2087" b="65437"/>
          <a:stretch/>
        </p:blipFill>
        <p:spPr>
          <a:xfrm>
            <a:off x="181286" y="1431330"/>
            <a:ext cx="11902580" cy="208017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13A818-3CF7-44C4-91F5-EA4DA2B7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30/01/26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A7FCDA-851B-18B7-1024-B1783AD7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1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FA4D0-7D40-BDA6-610D-2F5C73190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61" y="624110"/>
            <a:ext cx="10337879" cy="1280890"/>
          </a:xfrm>
        </p:spPr>
        <p:txBody>
          <a:bodyPr anchor="t"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Technical Specification: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MPAI AI Framework (MPAI-AIF)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 descr="CPU with binary numbers and blueprint">
            <a:extLst>
              <a:ext uri="{FF2B5EF4-FFF2-40B4-BE49-F238E27FC236}">
                <a16:creationId xmlns:a16="http://schemas.microsoft.com/office/drawing/2014/main" id="{5A48F9FF-2225-FC70-8120-B68B28D88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3" r="15800" b="-2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697A2-EE29-3367-8F71-9B263F376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1904999"/>
            <a:ext cx="5123689" cy="455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Enables dynamic configuration, initialisation, and control of AI Workflows in a standard AI Framework.</a:t>
            </a:r>
          </a:p>
          <a:p>
            <a:pPr lvl="1"/>
            <a:r>
              <a:rPr lang="en-GB" sz="2400" i="0" u="sng" dirty="0">
                <a:solidFill>
                  <a:srgbClr val="00A7D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Architecture</a:t>
            </a:r>
            <a:endParaRPr lang="en-GB" sz="2400" i="0" u="sng" dirty="0">
              <a:solidFill>
                <a:srgbClr val="00A7D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2400" i="0" u="sng" dirty="0">
                <a:solidFill>
                  <a:srgbClr val="00A7D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Metadata</a:t>
            </a:r>
            <a:endParaRPr lang="en-GB" sz="2400" i="0" u="sng" dirty="0">
              <a:solidFill>
                <a:srgbClr val="00A7D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2400" i="0" u="sng" dirty="0">
                <a:solidFill>
                  <a:srgbClr val="00A7D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Common API Features</a:t>
            </a:r>
            <a:endParaRPr lang="en-GB" sz="2400" i="0" u="sng" dirty="0">
              <a:solidFill>
                <a:srgbClr val="00A7D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2400" i="0" u="sng" dirty="0">
                <a:solidFill>
                  <a:srgbClr val="00A7D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Basic API</a:t>
            </a:r>
            <a:endParaRPr lang="en-GB" sz="2400" i="0" u="sng" dirty="0">
              <a:solidFill>
                <a:srgbClr val="00A7D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2400" i="0" u="sng" dirty="0">
                <a:solidFill>
                  <a:srgbClr val="00A7D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Security API</a:t>
            </a:r>
            <a:endParaRPr lang="en-GB" sz="2400" i="0" u="sng" dirty="0">
              <a:solidFill>
                <a:srgbClr val="00A7D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2400" i="0" u="sng" dirty="0">
                <a:solidFill>
                  <a:srgbClr val="00A7D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Profiles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50562-7E2B-FD8F-7491-F827AD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40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600004C-B9F2-E784-1040-2BBCC366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86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A991878-1011-4029-B338-7F24D2336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29926" r="36122" b="12766"/>
          <a:stretch/>
        </p:blipFill>
        <p:spPr>
          <a:xfrm>
            <a:off x="1096477" y="861646"/>
            <a:ext cx="9600285" cy="563918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604CBF9-FD22-4E0C-8B20-54284D73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075" y="175702"/>
            <a:ext cx="8911687" cy="1280890"/>
          </a:xfrm>
        </p:spPr>
        <p:txBody>
          <a:bodyPr>
            <a:normAutofit/>
          </a:bodyPr>
          <a:lstStyle/>
          <a:p>
            <a:pPr algn="l"/>
            <a:r>
              <a:rPr lang="en-GB" sz="4000" dirty="0"/>
              <a:t>Demo- Risk Analysis - Example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7FDCFD4E-3988-353C-BE23-CBE7BA9C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9C0207F-6912-96F5-09C3-AB46F584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6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26C428F7-CC39-454D-BF65-42C04805A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44560" r="79028" b="34308"/>
          <a:stretch/>
        </p:blipFill>
        <p:spPr>
          <a:xfrm>
            <a:off x="8794374" y="1773595"/>
            <a:ext cx="1653955" cy="145285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5091D9A-CCEA-47EF-9793-6A84E798D1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20857" r="78915" b="59441"/>
          <a:stretch/>
        </p:blipFill>
        <p:spPr>
          <a:xfrm>
            <a:off x="1479729" y="1871910"/>
            <a:ext cx="1653955" cy="135453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EF6FC40-DB73-4A61-A79C-46BC4E0BB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68960" r="79061" b="9908"/>
          <a:stretch/>
        </p:blipFill>
        <p:spPr>
          <a:xfrm>
            <a:off x="5137051" y="1889307"/>
            <a:ext cx="1653955" cy="1452851"/>
          </a:xfrm>
          <a:prstGeom prst="rect">
            <a:avLst/>
          </a:prstGeom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07CE53F-B5AD-473F-A65B-07D68D810298}"/>
              </a:ext>
            </a:extLst>
          </p:cNvPr>
          <p:cNvSpPr/>
          <p:nvPr/>
        </p:nvSpPr>
        <p:spPr>
          <a:xfrm>
            <a:off x="1275119" y="1827934"/>
            <a:ext cx="5712568" cy="4514213"/>
          </a:xfrm>
          <a:prstGeom prst="roundRect">
            <a:avLst/>
          </a:prstGeom>
          <a:solidFill>
            <a:schemeClr val="bg2">
              <a:alpha val="1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604CBF9-FD22-4E0C-8B20-54284D73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301" y="350047"/>
            <a:ext cx="7738321" cy="1161328"/>
          </a:xfrm>
        </p:spPr>
        <p:txBody>
          <a:bodyPr>
            <a:normAutofit/>
          </a:bodyPr>
          <a:lstStyle/>
          <a:p>
            <a:pPr algn="l"/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Demo – Instant Score - </a:t>
            </a: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68A2EF-8C2B-4254-9CA4-D9C89213306F}"/>
              </a:ext>
            </a:extLst>
          </p:cNvPr>
          <p:cNvSpPr txBox="1"/>
          <p:nvPr/>
        </p:nvSpPr>
        <p:spPr>
          <a:xfrm>
            <a:off x="2957630" y="5958306"/>
            <a:ext cx="234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INSTANT SCORE</a:t>
            </a:r>
          </a:p>
        </p:txBody>
      </p:sp>
      <p:sp>
        <p:nvSpPr>
          <p:cNvPr id="12" name="CasellaDiTesto 13">
            <a:extLst>
              <a:ext uri="{FF2B5EF4-FFF2-40B4-BE49-F238E27FC236}">
                <a16:creationId xmlns:a16="http://schemas.microsoft.com/office/drawing/2014/main" id="{D4527F6C-B24A-49FA-801B-947E99B5D640}"/>
              </a:ext>
            </a:extLst>
          </p:cNvPr>
          <p:cNvSpPr txBox="1"/>
          <p:nvPr/>
        </p:nvSpPr>
        <p:spPr>
          <a:xfrm>
            <a:off x="1388094" y="1308046"/>
            <a:ext cx="971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Flags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 section but one of the most important of the report.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C26BD3-C3CC-441C-9F8F-38D204F63995}"/>
              </a:ext>
            </a:extLst>
          </p:cNvPr>
          <p:cNvSpPr txBox="1"/>
          <p:nvPr/>
        </p:nvSpPr>
        <p:spPr>
          <a:xfrm>
            <a:off x="1328238" y="6286454"/>
            <a:ext cx="9344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2323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ML/AI used in this DEMO Software is indicative of the MPAI-CUI potential.</a:t>
            </a:r>
            <a:endParaRPr lang="en-US" sz="1600" b="0" i="1" dirty="0">
              <a:solidFill>
                <a:srgbClr val="23232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rgbClr val="23232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demo is a work by Arisk Srl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llaDiTesto 13">
            <a:extLst>
              <a:ext uri="{FF2B5EF4-FFF2-40B4-BE49-F238E27FC236}">
                <a16:creationId xmlns:a16="http://schemas.microsoft.com/office/drawing/2014/main" id="{953AAC97-E790-4057-8B24-2EC3EBBF82B2}"/>
              </a:ext>
            </a:extLst>
          </p:cNvPr>
          <p:cNvSpPr txBox="1"/>
          <p:nvPr/>
        </p:nvSpPr>
        <p:spPr>
          <a:xfrm>
            <a:off x="1216152" y="4260086"/>
            <a:ext cx="2198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22% chance of default in the next 36 months</a:t>
            </a:r>
          </a:p>
          <a:p>
            <a:pPr algn="ctr"/>
            <a:endParaRPr lang="en-US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RISK</a:t>
            </a:r>
            <a:endParaRPr lang="en-GB" sz="1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A0426AA-1F7A-4C1A-8001-02722AFD52C8}"/>
              </a:ext>
            </a:extLst>
          </p:cNvPr>
          <p:cNvSpPr txBox="1"/>
          <p:nvPr/>
        </p:nvSpPr>
        <p:spPr>
          <a:xfrm>
            <a:off x="1132933" y="3270422"/>
            <a:ext cx="234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Primary Default</a:t>
            </a:r>
          </a:p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(%)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D999030-43DF-489E-8B4F-97B865C3EDEF}"/>
              </a:ext>
            </a:extLst>
          </p:cNvPr>
          <p:cNvSpPr txBox="1"/>
          <p:nvPr/>
        </p:nvSpPr>
        <p:spPr>
          <a:xfrm>
            <a:off x="8447578" y="3270422"/>
            <a:ext cx="234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Primary Discontinuity</a:t>
            </a:r>
          </a:p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(%)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BDF5BA5-3467-46AC-ADC8-112F66A45D27}"/>
              </a:ext>
            </a:extLst>
          </p:cNvPr>
          <p:cNvSpPr txBox="1"/>
          <p:nvPr/>
        </p:nvSpPr>
        <p:spPr>
          <a:xfrm>
            <a:off x="4721015" y="3271578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Organisational Model (%)</a:t>
            </a:r>
          </a:p>
        </p:txBody>
      </p:sp>
      <p:sp>
        <p:nvSpPr>
          <p:cNvPr id="31" name="CasellaDiTesto 13">
            <a:extLst>
              <a:ext uri="{FF2B5EF4-FFF2-40B4-BE49-F238E27FC236}">
                <a16:creationId xmlns:a16="http://schemas.microsoft.com/office/drawing/2014/main" id="{65B6AB38-C1AB-4443-869E-E79C4C2AD090}"/>
              </a:ext>
            </a:extLst>
          </p:cNvPr>
          <p:cNvSpPr txBox="1"/>
          <p:nvPr/>
        </p:nvSpPr>
        <p:spPr>
          <a:xfrm>
            <a:off x="4789303" y="4245288"/>
            <a:ext cx="2198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24% the risk of inadequacy of the organizational model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STRUCTURE</a:t>
            </a:r>
            <a:endParaRPr lang="en-GB" sz="1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asellaDiTesto 13">
            <a:extLst>
              <a:ext uri="{FF2B5EF4-FFF2-40B4-BE49-F238E27FC236}">
                <a16:creationId xmlns:a16="http://schemas.microsoft.com/office/drawing/2014/main" id="{29CF92EB-5CAF-4DE9-A603-7EDE42DD6463}"/>
              </a:ext>
            </a:extLst>
          </p:cNvPr>
          <p:cNvSpPr txBox="1"/>
          <p:nvPr/>
        </p:nvSpPr>
        <p:spPr>
          <a:xfrm>
            <a:off x="8596740" y="4245288"/>
            <a:ext cx="2198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the risk of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 discontinuity</a:t>
            </a:r>
          </a:p>
          <a:p>
            <a:pPr algn="ctr"/>
            <a:endParaRPr lang="en-US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RISK MANAGEMENT</a:t>
            </a:r>
            <a:endParaRPr lang="en-GB" sz="1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A592B23-D2A7-1588-A12C-C14C32462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30/01/26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57B4B68-7219-E15A-61D4-397D1435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848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CD5E7B-BE78-F112-3137-9C1096275893}"/>
              </a:ext>
            </a:extLst>
          </p:cNvPr>
          <p:cNvSpPr txBox="1"/>
          <p:nvPr/>
        </p:nvSpPr>
        <p:spPr>
          <a:xfrm>
            <a:off x="1526128" y="2750201"/>
            <a:ext cx="69855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endParaRPr lang="en-GB" sz="4000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look forward to working </a:t>
            </a:r>
          </a:p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you </a:t>
            </a:r>
          </a:p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this exciting MPAI project!</a:t>
            </a:r>
            <a:endParaRPr lang="en-150" sz="4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C0D7677-CE82-E909-A440-A2B1FEF1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44CF8B-83F9-B1B2-D750-A6B29DD4138A}"/>
              </a:ext>
            </a:extLst>
          </p:cNvPr>
          <p:cNvGrpSpPr/>
          <p:nvPr/>
        </p:nvGrpSpPr>
        <p:grpSpPr>
          <a:xfrm>
            <a:off x="9250325" y="2316472"/>
            <a:ext cx="2970611" cy="4541528"/>
            <a:chOff x="9126271" y="1904998"/>
            <a:chExt cx="3094666" cy="4953002"/>
          </a:xfrm>
        </p:grpSpPr>
        <p:sp>
          <p:nvSpPr>
            <p:cNvPr id="4" name="Slide Number Placeholder 4">
              <a:extLst>
                <a:ext uri="{FF2B5EF4-FFF2-40B4-BE49-F238E27FC236}">
                  <a16:creationId xmlns:a16="http://schemas.microsoft.com/office/drawing/2014/main" id="{8FF036AA-156A-82C5-5477-ECEF27916333}"/>
                </a:ext>
              </a:extLst>
            </p:cNvPr>
            <p:cNvSpPr txBox="1">
              <a:spLocks/>
            </p:cNvSpPr>
            <p:nvPr/>
          </p:nvSpPr>
          <p:spPr>
            <a:xfrm>
              <a:off x="10624443" y="6563216"/>
              <a:ext cx="558914" cy="45719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600"/>
                </a:spcAft>
              </a:pPr>
              <a:fld id="{D57F1E4F-1CFF-5643-939E-217C01CDF565}" type="slidenum">
                <a:rPr lang="en-US" sz="400" smtClean="0"/>
                <a:pPr>
                  <a:lnSpc>
                    <a:spcPct val="90000"/>
                  </a:lnSpc>
                  <a:spcAft>
                    <a:spcPts val="600"/>
                  </a:spcAft>
                </a:pPr>
                <a:t>32</a:t>
              </a:fld>
              <a:endParaRPr lang="en-US" sz="400"/>
            </a:p>
          </p:txBody>
        </p:sp>
        <p:sp>
          <p:nvSpPr>
            <p:cNvPr id="5" name="Slide Number Placeholder 5">
              <a:extLst>
                <a:ext uri="{FF2B5EF4-FFF2-40B4-BE49-F238E27FC236}">
                  <a16:creationId xmlns:a16="http://schemas.microsoft.com/office/drawing/2014/main" id="{50958117-BFA8-2346-1354-F35034FFC4DD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mtClean="0"/>
                <a:pPr/>
                <a:t>32</a:t>
              </a:fld>
              <a:endParaRPr lang="en-US" dirty="0"/>
            </a:p>
          </p:txBody>
        </p:sp>
        <p:sp>
          <p:nvSpPr>
            <p:cNvPr id="6" name="Slide Number Placeholder 4">
              <a:extLst>
                <a:ext uri="{FF2B5EF4-FFF2-40B4-BE49-F238E27FC236}">
                  <a16:creationId xmlns:a16="http://schemas.microsoft.com/office/drawing/2014/main" id="{DB6AEE71-EA3F-59FE-ECD2-A0DBB7422800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/>
                <a:t>32</a:t>
              </a:fld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Slide Number Placeholder 4">
              <a:extLst>
                <a:ext uri="{FF2B5EF4-FFF2-40B4-BE49-F238E27FC236}">
                  <a16:creationId xmlns:a16="http://schemas.microsoft.com/office/drawing/2014/main" id="{4062A52F-1C97-ECF1-EAA6-61A6AB799737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mtClean="0"/>
                <a:pPr/>
                <a:t>32</a:t>
              </a:fld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2A9FEE-4F46-D72A-FFD0-6D26F5E31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6271" y="1904998"/>
              <a:ext cx="3094666" cy="49530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8CEC8E-71F9-DA8E-7DF5-7D391263E8F1}"/>
                </a:ext>
              </a:extLst>
            </p:cNvPr>
            <p:cNvSpPr txBox="1"/>
            <p:nvPr/>
          </p:nvSpPr>
          <p:spPr>
            <a:xfrm>
              <a:off x="9137661" y="2606272"/>
              <a:ext cx="3047831" cy="150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Join MPAI</a:t>
              </a:r>
            </a:p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Share the fun</a:t>
              </a:r>
            </a:p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 the future</a:t>
              </a:r>
              <a:endPara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 descr="A logo of a brain&#10;&#10;Description automatically generated with low confidence">
              <a:extLst>
                <a:ext uri="{FF2B5EF4-FFF2-40B4-BE49-F238E27FC236}">
                  <a16:creationId xmlns:a16="http://schemas.microsoft.com/office/drawing/2014/main" id="{BBAB7329-2E2E-0F33-854C-E90B8D2D9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5903" y="4217764"/>
              <a:ext cx="2228417" cy="2096387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F3DA7D-9F51-8D5A-26D2-137CB93BA287}"/>
              </a:ext>
            </a:extLst>
          </p:cNvPr>
          <p:cNvSpPr txBox="1">
            <a:spLocks/>
          </p:cNvSpPr>
          <p:nvPr/>
        </p:nvSpPr>
        <p:spPr>
          <a:xfrm>
            <a:off x="926043" y="5714977"/>
            <a:ext cx="8223522" cy="9146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rgbClr val="353535"/>
              </a:buClr>
              <a:buNone/>
              <a:defRPr/>
            </a:pPr>
            <a:r>
              <a:rPr lang="en-US" sz="3200" dirty="0">
                <a:solidFill>
                  <a:srgbClr val="265991">
                    <a:lumMod val="75000"/>
                  </a:srgbClr>
                </a:solidFill>
                <a:ea typeface="Calibri" panose="020F0502020204030204" pitchFamily="34" charset="0"/>
                <a:hlinkClick r:id="rId4"/>
              </a:rPr>
              <a:t>https://mpai.community/standards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75000"/>
                  </a:srgbClr>
                </a:solidFill>
                <a:effectLst/>
                <a:uLnTx/>
                <a:uFillTx/>
                <a:ea typeface="Calibri" panose="020F0502020204030204" pitchFamily="34" charset="0"/>
                <a:hlinkClick r:id="rId4"/>
              </a:rPr>
              <a:t>/mpai-cui/cpp/v2-2  </a:t>
            </a:r>
            <a:endParaRPr kumimoji="0" lang="en-150" sz="3200" b="0" i="0" u="none" strike="noStrike" kern="1200" cap="none" spc="0" normalizeH="0" baseline="0" noProof="0" dirty="0">
              <a:ln>
                <a:noFill/>
              </a:ln>
              <a:solidFill>
                <a:srgbClr val="265991">
                  <a:lumMod val="75000"/>
                </a:srgbClr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2EFCA1D9-8281-D347-7EE5-EF956CE7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043" y="6130437"/>
            <a:ext cx="1146283" cy="370396"/>
          </a:xfrm>
        </p:spPr>
        <p:txBody>
          <a:bodyPr/>
          <a:lstStyle/>
          <a:p>
            <a:r>
              <a:rPr lang="it-IT" dirty="0"/>
              <a:t>30/01/26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DB952C-E6E3-C2D3-24E1-CE1C3BAB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520" y="624110"/>
            <a:ext cx="9459091" cy="128089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MPAI-AIF Reference Model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55">
            <a:extLst>
              <a:ext uri="{FF2B5EF4-FFF2-40B4-BE49-F238E27FC236}">
                <a16:creationId xmlns:a16="http://schemas.microsoft.com/office/drawing/2014/main" id="{D607BB77-3324-0A3E-16E8-0C5DDDB7CFBE}"/>
              </a:ext>
            </a:extLst>
          </p:cNvPr>
          <p:cNvSpPr/>
          <p:nvPr/>
        </p:nvSpPr>
        <p:spPr>
          <a:xfrm>
            <a:off x="4158360" y="2281999"/>
            <a:ext cx="5383080" cy="2216160"/>
          </a:xfrm>
          <a:prstGeom prst="rect">
            <a:avLst/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z="1800" b="0" strike="noStrike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en-GB" spc="-1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8E53935-7D9C-6BF1-5F06-277704951FB1}"/>
              </a:ext>
            </a:extLst>
          </p:cNvPr>
          <p:cNvSpPr/>
          <p:nvPr/>
        </p:nvSpPr>
        <p:spPr>
          <a:xfrm>
            <a:off x="2045520" y="2302873"/>
            <a:ext cx="941760" cy="2171880"/>
          </a:xfrm>
          <a:prstGeom prst="rect">
            <a:avLst/>
          </a:prstGeom>
          <a:solidFill>
            <a:srgbClr val="FF669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User Agent</a:t>
            </a:r>
            <a:endParaRPr lang="it-IT" sz="18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ight Brace 40">
            <a:extLst>
              <a:ext uri="{FF2B5EF4-FFF2-40B4-BE49-F238E27FC236}">
                <a16:creationId xmlns:a16="http://schemas.microsoft.com/office/drawing/2014/main" id="{08AFF98E-B4EB-3909-A7B7-D0F274CD8D16}"/>
              </a:ext>
            </a:extLst>
          </p:cNvPr>
          <p:cNvSpPr/>
          <p:nvPr/>
        </p:nvSpPr>
        <p:spPr>
          <a:xfrm>
            <a:off x="10142305" y="2302873"/>
            <a:ext cx="158040" cy="21218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ight Brace 72">
            <a:extLst>
              <a:ext uri="{FF2B5EF4-FFF2-40B4-BE49-F238E27FC236}">
                <a16:creationId xmlns:a16="http://schemas.microsoft.com/office/drawing/2014/main" id="{00494C02-A20B-91E3-CF73-A4CE084D5394}"/>
              </a:ext>
            </a:extLst>
          </p:cNvPr>
          <p:cNvSpPr/>
          <p:nvPr/>
        </p:nvSpPr>
        <p:spPr>
          <a:xfrm rot="10800000">
            <a:off x="3440989" y="2307193"/>
            <a:ext cx="158040" cy="21218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FBE89C-81B9-C316-B193-EB1701D38554}"/>
              </a:ext>
            </a:extLst>
          </p:cNvPr>
          <p:cNvGrpSpPr/>
          <p:nvPr/>
        </p:nvGrpSpPr>
        <p:grpSpPr>
          <a:xfrm>
            <a:off x="5806574" y="2518090"/>
            <a:ext cx="1660358" cy="615204"/>
            <a:chOff x="1478768" y="3118317"/>
            <a:chExt cx="5014301" cy="1870924"/>
          </a:xfrm>
        </p:grpSpPr>
        <p:sp>
          <p:nvSpPr>
            <p:cNvPr id="15" name="Rectangle 42">
              <a:extLst>
                <a:ext uri="{FF2B5EF4-FFF2-40B4-BE49-F238E27FC236}">
                  <a16:creationId xmlns:a16="http://schemas.microsoft.com/office/drawing/2014/main" id="{F522DB80-2B8F-BB4B-0E7B-59DBB216839E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AI Module (AIM)</a:t>
              </a:r>
              <a:endPara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3D0A92-4CB5-7456-0B11-F53EE20E1B66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B48E1B-16D0-2213-7FAB-015695810969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EE0311-6994-3542-BFC1-2D2556C7B2DC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F00C857-0055-D25D-2765-BDF71538CA07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3284A1-8468-9362-93B5-D0A89817DD9D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91257E-4FBF-51D7-F15B-E1FD4291B220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FF6F9E-12B8-355F-A095-6B74C4602428}"/>
              </a:ext>
            </a:extLst>
          </p:cNvPr>
          <p:cNvGrpSpPr/>
          <p:nvPr/>
        </p:nvGrpSpPr>
        <p:grpSpPr>
          <a:xfrm>
            <a:off x="7596767" y="2621785"/>
            <a:ext cx="1660358" cy="615204"/>
            <a:chOff x="1478768" y="3118317"/>
            <a:chExt cx="5014301" cy="1870924"/>
          </a:xfrm>
        </p:grpSpPr>
        <p:sp>
          <p:nvSpPr>
            <p:cNvPr id="23" name="Rectangle 42">
              <a:extLst>
                <a:ext uri="{FF2B5EF4-FFF2-40B4-BE49-F238E27FC236}">
                  <a16:creationId xmlns:a16="http://schemas.microsoft.com/office/drawing/2014/main" id="{203E5A2E-C3D5-3DBB-FE4D-5B6D1F083FF6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AI Module (AIM)</a:t>
              </a:r>
              <a:endPara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B7FC7D-4FCD-9F23-8F84-35EA58090029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D287E5-0A86-B53F-BC06-05EBA5FF861F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676116E-FA65-F0EF-983C-8E91EBFD3B6C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730B23F-C19E-E449-7515-8C37F37C8B5A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699661B-C2D9-BEEA-F3AF-04F571C162DB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F955863-0CB5-7F3D-964B-FA1EA795C1CB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72E0E8-F69A-CDCE-E8C6-3A5B9CC513F3}"/>
              </a:ext>
            </a:extLst>
          </p:cNvPr>
          <p:cNvGrpSpPr/>
          <p:nvPr/>
        </p:nvGrpSpPr>
        <p:grpSpPr>
          <a:xfrm>
            <a:off x="5810078" y="3412020"/>
            <a:ext cx="1660358" cy="615204"/>
            <a:chOff x="1478768" y="3118317"/>
            <a:chExt cx="5014301" cy="1870924"/>
          </a:xfrm>
        </p:grpSpPr>
        <p:sp>
          <p:nvSpPr>
            <p:cNvPr id="31" name="Rectangle 42">
              <a:extLst>
                <a:ext uri="{FF2B5EF4-FFF2-40B4-BE49-F238E27FC236}">
                  <a16:creationId xmlns:a16="http://schemas.microsoft.com/office/drawing/2014/main" id="{209D27EC-D343-980D-982E-B7C073F057DB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AI Module (AIM)</a:t>
              </a:r>
              <a:endPara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E4FF8D8-70D8-CDAF-1F38-73E3A47A8DB6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68269DF-264E-724F-236D-A301F792C0A8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3EFFA79-9222-2D61-CCB5-0B32EF02C314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72DBCB6-2C1A-3EF7-803E-6D188B865F62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152CF2F-D1A7-C97F-2EB5-D9158FEC80E6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369F067-D927-1127-63D4-E720A63589B2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53C60B-77F4-5587-DF5A-24669CD5BBEC}"/>
              </a:ext>
            </a:extLst>
          </p:cNvPr>
          <p:cNvGrpSpPr/>
          <p:nvPr/>
        </p:nvGrpSpPr>
        <p:grpSpPr>
          <a:xfrm>
            <a:off x="7615621" y="3762431"/>
            <a:ext cx="1660358" cy="615204"/>
            <a:chOff x="1478768" y="3118317"/>
            <a:chExt cx="5014301" cy="1870924"/>
          </a:xfrm>
        </p:grpSpPr>
        <p:sp>
          <p:nvSpPr>
            <p:cNvPr id="39" name="Rectangle 42">
              <a:extLst>
                <a:ext uri="{FF2B5EF4-FFF2-40B4-BE49-F238E27FC236}">
                  <a16:creationId xmlns:a16="http://schemas.microsoft.com/office/drawing/2014/main" id="{F5E7251B-F401-E3D0-95E9-E9657B9A4469}"/>
                </a:ext>
              </a:extLst>
            </p:cNvPr>
            <p:cNvSpPr/>
            <p:nvPr/>
          </p:nvSpPr>
          <p:spPr>
            <a:xfrm>
              <a:off x="2711697" y="3118317"/>
              <a:ext cx="2548492" cy="187092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AI Module (AIM)</a:t>
              </a:r>
              <a:endParaRPr lang="it-IT" sz="1400" b="0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0EC7AAE-8888-E096-3656-9AFE30855521}"/>
                </a:ext>
              </a:extLst>
            </p:cNvPr>
            <p:cNvCxnSpPr>
              <a:cxnSpLocks/>
            </p:cNvCxnSpPr>
            <p:nvPr/>
          </p:nvCxnSpPr>
          <p:spPr>
            <a:xfrm>
              <a:off x="5257347" y="3544519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326FCA1-CF03-48F0-7C12-E864FDD2671A}"/>
                </a:ext>
              </a:extLst>
            </p:cNvPr>
            <p:cNvCxnSpPr>
              <a:cxnSpLocks/>
            </p:cNvCxnSpPr>
            <p:nvPr/>
          </p:nvCxnSpPr>
          <p:spPr>
            <a:xfrm>
              <a:off x="5258915" y="406457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DCAB248-B724-1A36-7388-8D2C8048D5D1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83" y="4584620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5E3EDE-1BF1-6C65-6CA3-E7CA74CA22A6}"/>
                </a:ext>
              </a:extLst>
            </p:cNvPr>
            <p:cNvCxnSpPr>
              <a:cxnSpLocks/>
            </p:cNvCxnSpPr>
            <p:nvPr/>
          </p:nvCxnSpPr>
          <p:spPr>
            <a:xfrm>
              <a:off x="1478768" y="3546087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D4FD32F-6833-BCF5-FAA5-D59705A4A4F3}"/>
                </a:ext>
              </a:extLst>
            </p:cNvPr>
            <p:cNvCxnSpPr>
              <a:cxnSpLocks/>
            </p:cNvCxnSpPr>
            <p:nvPr/>
          </p:nvCxnSpPr>
          <p:spPr>
            <a:xfrm>
              <a:off x="1480336" y="406613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E58A3D-5F88-F04B-AB2F-A9A234C7D4CF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4586188"/>
              <a:ext cx="1232586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DE1ED2-75D3-04F5-3043-98B5D8B253B2}"/>
              </a:ext>
            </a:extLst>
          </p:cNvPr>
          <p:cNvGrpSpPr/>
          <p:nvPr/>
        </p:nvGrpSpPr>
        <p:grpSpPr>
          <a:xfrm>
            <a:off x="9539599" y="2413381"/>
            <a:ext cx="582135" cy="1952367"/>
            <a:chOff x="2969117" y="1271600"/>
            <a:chExt cx="582135" cy="21634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AAF30D7-1928-A7CE-222C-DB1A43C815D0}"/>
                </a:ext>
              </a:extLst>
            </p:cNvPr>
            <p:cNvCxnSpPr>
              <a:cxnSpLocks/>
            </p:cNvCxnSpPr>
            <p:nvPr/>
          </p:nvCxnSpPr>
          <p:spPr>
            <a:xfrm>
              <a:off x="2976972" y="1271600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7D10D4A-359E-827C-A192-A99A1D25F45C}"/>
                </a:ext>
              </a:extLst>
            </p:cNvPr>
            <p:cNvCxnSpPr>
              <a:cxnSpLocks/>
            </p:cNvCxnSpPr>
            <p:nvPr/>
          </p:nvCxnSpPr>
          <p:spPr>
            <a:xfrm>
              <a:off x="2987970" y="1989614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D82F684-4F8B-F3AC-2367-DF954D2C13A4}"/>
                </a:ext>
              </a:extLst>
            </p:cNvPr>
            <p:cNvCxnSpPr>
              <a:cxnSpLocks/>
            </p:cNvCxnSpPr>
            <p:nvPr/>
          </p:nvCxnSpPr>
          <p:spPr>
            <a:xfrm>
              <a:off x="2969117" y="2706056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CAB0E73-6CD2-CC44-EB09-DC7589D1DAF6}"/>
                </a:ext>
              </a:extLst>
            </p:cNvPr>
            <p:cNvCxnSpPr>
              <a:cxnSpLocks/>
            </p:cNvCxnSpPr>
            <p:nvPr/>
          </p:nvCxnSpPr>
          <p:spPr>
            <a:xfrm>
              <a:off x="2980115" y="3433495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3BEFF7A-D72F-41B2-153D-7CC4BC2A690D}"/>
              </a:ext>
            </a:extLst>
          </p:cNvPr>
          <p:cNvGrpSpPr/>
          <p:nvPr/>
        </p:nvGrpSpPr>
        <p:grpSpPr>
          <a:xfrm>
            <a:off x="3581862" y="2413381"/>
            <a:ext cx="582135" cy="1952367"/>
            <a:chOff x="2969117" y="1271600"/>
            <a:chExt cx="582135" cy="216346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939DC16-F576-2A37-D567-6100CBB110C7}"/>
                </a:ext>
              </a:extLst>
            </p:cNvPr>
            <p:cNvCxnSpPr>
              <a:cxnSpLocks/>
            </p:cNvCxnSpPr>
            <p:nvPr/>
          </p:nvCxnSpPr>
          <p:spPr>
            <a:xfrm>
              <a:off x="2976972" y="1271600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FDC56B7-5EC4-7B50-356A-725D6E8EC271}"/>
                </a:ext>
              </a:extLst>
            </p:cNvPr>
            <p:cNvCxnSpPr>
              <a:cxnSpLocks/>
            </p:cNvCxnSpPr>
            <p:nvPr/>
          </p:nvCxnSpPr>
          <p:spPr>
            <a:xfrm>
              <a:off x="2987970" y="1989614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3738CF8-C0BD-FEC4-6160-EA45F9DC0D4E}"/>
                </a:ext>
              </a:extLst>
            </p:cNvPr>
            <p:cNvCxnSpPr>
              <a:cxnSpLocks/>
            </p:cNvCxnSpPr>
            <p:nvPr/>
          </p:nvCxnSpPr>
          <p:spPr>
            <a:xfrm>
              <a:off x="2969117" y="2706056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C6CBF75-3068-743D-FDF9-C5E252B396E1}"/>
                </a:ext>
              </a:extLst>
            </p:cNvPr>
            <p:cNvCxnSpPr>
              <a:cxnSpLocks/>
            </p:cNvCxnSpPr>
            <p:nvPr/>
          </p:nvCxnSpPr>
          <p:spPr>
            <a:xfrm>
              <a:off x="2980115" y="3433495"/>
              <a:ext cx="563282" cy="1568"/>
            </a:xfrm>
            <a:prstGeom prst="line">
              <a:avLst/>
            </a:prstGeom>
            <a:solidFill>
              <a:srgbClr val="92D050"/>
            </a:solidFill>
            <a:ln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</p:grpSp>
      <p:sp>
        <p:nvSpPr>
          <p:cNvPr id="56" name="Rectangle 56">
            <a:extLst>
              <a:ext uri="{FF2B5EF4-FFF2-40B4-BE49-F238E27FC236}">
                <a16:creationId xmlns:a16="http://schemas.microsoft.com/office/drawing/2014/main" id="{108EC05B-D4B4-DFA9-572B-6BC7EF5DF7A7}"/>
              </a:ext>
            </a:extLst>
          </p:cNvPr>
          <p:cNvSpPr/>
          <p:nvPr/>
        </p:nvSpPr>
        <p:spPr>
          <a:xfrm>
            <a:off x="2045520" y="4704191"/>
            <a:ext cx="5570101" cy="399953"/>
          </a:xfrm>
          <a:prstGeom prst="rect">
            <a:avLst/>
          </a:prstGeom>
          <a:solidFill>
            <a:srgbClr val="FFDF79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Controller (Non-secure/Secure) 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Straight Connector 57">
            <a:extLst>
              <a:ext uri="{FF2B5EF4-FFF2-40B4-BE49-F238E27FC236}">
                <a16:creationId xmlns:a16="http://schemas.microsoft.com/office/drawing/2014/main" id="{7E523E9D-91E7-D65F-1049-03CC959A5420}"/>
              </a:ext>
            </a:extLst>
          </p:cNvPr>
          <p:cNvSpPr/>
          <p:nvPr/>
        </p:nvSpPr>
        <p:spPr>
          <a:xfrm>
            <a:off x="2060910" y="4606238"/>
            <a:ext cx="5554711" cy="3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1">
            <a:extLst>
              <a:ext uri="{FF2B5EF4-FFF2-40B4-BE49-F238E27FC236}">
                <a16:creationId xmlns:a16="http://schemas.microsoft.com/office/drawing/2014/main" id="{C8AA40C0-A1F3-0602-56EB-5EAD9AB80915}"/>
              </a:ext>
            </a:extLst>
          </p:cNvPr>
          <p:cNvSpPr/>
          <p:nvPr/>
        </p:nvSpPr>
        <p:spPr>
          <a:xfrm>
            <a:off x="3992001" y="5288265"/>
            <a:ext cx="750190" cy="526388"/>
          </a:xfrm>
          <a:prstGeom prst="rect">
            <a:avLst/>
          </a:prstGeom>
          <a:solidFill>
            <a:srgbClr val="D8BEEC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Global Storage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564AE415-DE2B-E54A-073C-32417E180BE0}"/>
              </a:ext>
            </a:extLst>
          </p:cNvPr>
          <p:cNvSpPr/>
          <p:nvPr/>
        </p:nvSpPr>
        <p:spPr>
          <a:xfrm>
            <a:off x="2116114" y="5286266"/>
            <a:ext cx="681155" cy="526380"/>
          </a:xfrm>
          <a:prstGeom prst="rect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MPAI Store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52">
            <a:extLst>
              <a:ext uri="{FF2B5EF4-FFF2-40B4-BE49-F238E27FC236}">
                <a16:creationId xmlns:a16="http://schemas.microsoft.com/office/drawing/2014/main" id="{F3AD15FA-4190-2BAC-005C-128E5BAD3CEB}"/>
              </a:ext>
            </a:extLst>
          </p:cNvPr>
          <p:cNvSpPr/>
          <p:nvPr/>
        </p:nvSpPr>
        <p:spPr>
          <a:xfrm>
            <a:off x="4844597" y="5287743"/>
            <a:ext cx="681155" cy="5275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Access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52">
            <a:extLst>
              <a:ext uri="{FF2B5EF4-FFF2-40B4-BE49-F238E27FC236}">
                <a16:creationId xmlns:a16="http://schemas.microsoft.com/office/drawing/2014/main" id="{1A40B274-403F-9D20-C8C0-104C1B00CD6D}"/>
              </a:ext>
            </a:extLst>
          </p:cNvPr>
          <p:cNvSpPr/>
          <p:nvPr/>
        </p:nvSpPr>
        <p:spPr>
          <a:xfrm>
            <a:off x="2952453" y="3056847"/>
            <a:ext cx="461665" cy="6822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Inputs</a:t>
            </a:r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53">
            <a:extLst>
              <a:ext uri="{FF2B5EF4-FFF2-40B4-BE49-F238E27FC236}">
                <a16:creationId xmlns:a16="http://schemas.microsoft.com/office/drawing/2014/main" id="{B6E94F3B-EEAB-03A2-5050-FA27985F0614}"/>
              </a:ext>
            </a:extLst>
          </p:cNvPr>
          <p:cNvSpPr/>
          <p:nvPr/>
        </p:nvSpPr>
        <p:spPr>
          <a:xfrm>
            <a:off x="10180196" y="2918370"/>
            <a:ext cx="461665" cy="853760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Outputs</a:t>
            </a:r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865F2A-0265-0983-BCF6-E19AD9EEAEE4}"/>
              </a:ext>
            </a:extLst>
          </p:cNvPr>
          <p:cNvSpPr txBox="1"/>
          <p:nvPr/>
        </p:nvSpPr>
        <p:spPr>
          <a:xfrm>
            <a:off x="9629866" y="5036658"/>
            <a:ext cx="85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SAL</a:t>
            </a:r>
          </a:p>
        </p:txBody>
      </p:sp>
      <p:sp>
        <p:nvSpPr>
          <p:cNvPr id="64" name="Rectangle 5">
            <a:extLst>
              <a:ext uri="{FF2B5EF4-FFF2-40B4-BE49-F238E27FC236}">
                <a16:creationId xmlns:a16="http://schemas.microsoft.com/office/drawing/2014/main" id="{EAA37D1B-4C9A-8665-0573-F6CC01C68CEF}"/>
              </a:ext>
            </a:extLst>
          </p:cNvPr>
          <p:cNvSpPr/>
          <p:nvPr/>
        </p:nvSpPr>
        <p:spPr>
          <a:xfrm>
            <a:off x="2864234" y="5286266"/>
            <a:ext cx="1027145" cy="5292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Communi</a:t>
            </a: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-cation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E2EA97E-FDB3-3291-2D61-F66A654D7D63}"/>
              </a:ext>
            </a:extLst>
          </p:cNvPr>
          <p:cNvCxnSpPr>
            <a:cxnSpLocks/>
          </p:cNvCxnSpPr>
          <p:nvPr/>
        </p:nvCxnSpPr>
        <p:spPr>
          <a:xfrm>
            <a:off x="2864234" y="5201677"/>
            <a:ext cx="1034629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DC72FE6-C083-57E3-FB94-88BE32D09377}"/>
              </a:ext>
            </a:extLst>
          </p:cNvPr>
          <p:cNvCxnSpPr/>
          <p:nvPr/>
        </p:nvCxnSpPr>
        <p:spPr>
          <a:xfrm flipV="1">
            <a:off x="4034046" y="5202284"/>
            <a:ext cx="695892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96E08D3-F3B2-E0D8-A3C0-68907B9D911F}"/>
              </a:ext>
            </a:extLst>
          </p:cNvPr>
          <p:cNvCxnSpPr/>
          <p:nvPr/>
        </p:nvCxnSpPr>
        <p:spPr>
          <a:xfrm flipV="1">
            <a:off x="4872253" y="5202286"/>
            <a:ext cx="630576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0F8E4ED-A1F9-8B8A-731E-21695B362B89}"/>
              </a:ext>
            </a:extLst>
          </p:cNvPr>
          <p:cNvCxnSpPr/>
          <p:nvPr/>
        </p:nvCxnSpPr>
        <p:spPr>
          <a:xfrm flipV="1">
            <a:off x="2144552" y="5202283"/>
            <a:ext cx="630576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69" name="Rectangle 4">
            <a:extLst>
              <a:ext uri="{FF2B5EF4-FFF2-40B4-BE49-F238E27FC236}">
                <a16:creationId xmlns:a16="http://schemas.microsoft.com/office/drawing/2014/main" id="{D5AE3F32-DACB-7C13-9727-2A321F33410B}"/>
              </a:ext>
            </a:extLst>
          </p:cNvPr>
          <p:cNvSpPr/>
          <p:nvPr/>
        </p:nvSpPr>
        <p:spPr>
          <a:xfrm>
            <a:off x="8434339" y="5271485"/>
            <a:ext cx="1135788" cy="529341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Attestation Service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9FD3145-62C9-D268-4F40-86DF71BDE36F}"/>
              </a:ext>
            </a:extLst>
          </p:cNvPr>
          <p:cNvSpPr/>
          <p:nvPr/>
        </p:nvSpPr>
        <p:spPr>
          <a:xfrm>
            <a:off x="7172734" y="5282926"/>
            <a:ext cx="1201866" cy="52934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Encryption Service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 4">
            <a:extLst>
              <a:ext uri="{FF2B5EF4-FFF2-40B4-BE49-F238E27FC236}">
                <a16:creationId xmlns:a16="http://schemas.microsoft.com/office/drawing/2014/main" id="{621EBF39-1378-C8CF-2CE3-AE54D75A54F5}"/>
              </a:ext>
            </a:extLst>
          </p:cNvPr>
          <p:cNvSpPr/>
          <p:nvPr/>
        </p:nvSpPr>
        <p:spPr>
          <a:xfrm>
            <a:off x="5605538" y="5285303"/>
            <a:ext cx="1507457" cy="529342"/>
          </a:xfrm>
          <a:prstGeom prst="rect">
            <a:avLst/>
          </a:prstGeom>
          <a:solidFill>
            <a:schemeClr val="accent2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Communication Service</a:t>
            </a:r>
            <a:endParaRPr lang="it-IT" sz="14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6FE9A08-59E6-A975-34A4-B920C7AB9D33}"/>
              </a:ext>
            </a:extLst>
          </p:cNvPr>
          <p:cNvCxnSpPr>
            <a:cxnSpLocks/>
          </p:cNvCxnSpPr>
          <p:nvPr/>
        </p:nvCxnSpPr>
        <p:spPr>
          <a:xfrm flipV="1">
            <a:off x="5586930" y="5202298"/>
            <a:ext cx="3948501" cy="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584B096-4308-4796-08E2-746FCC854E71}"/>
              </a:ext>
            </a:extLst>
          </p:cNvPr>
          <p:cNvCxnSpPr>
            <a:cxnSpLocks/>
          </p:cNvCxnSpPr>
          <p:nvPr/>
        </p:nvCxnSpPr>
        <p:spPr>
          <a:xfrm>
            <a:off x="4481986" y="3315789"/>
            <a:ext cx="103462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944A621-DCDF-506C-794F-EC325A431508}"/>
              </a:ext>
            </a:extLst>
          </p:cNvPr>
          <p:cNvGrpSpPr/>
          <p:nvPr/>
        </p:nvGrpSpPr>
        <p:grpSpPr>
          <a:xfrm>
            <a:off x="4347978" y="3412020"/>
            <a:ext cx="1333370" cy="951798"/>
            <a:chOff x="4347978" y="2661733"/>
            <a:chExt cx="1333370" cy="711130"/>
          </a:xfrm>
        </p:grpSpPr>
        <p:sp>
          <p:nvSpPr>
            <p:cNvPr id="75" name="Rectangle 58">
              <a:extLst>
                <a:ext uri="{FF2B5EF4-FFF2-40B4-BE49-F238E27FC236}">
                  <a16:creationId xmlns:a16="http://schemas.microsoft.com/office/drawing/2014/main" id="{6432B432-5CCD-01AA-F134-05C06018603A}"/>
                </a:ext>
              </a:extLst>
            </p:cNvPr>
            <p:cNvSpPr/>
            <p:nvPr/>
          </p:nvSpPr>
          <p:spPr>
            <a:xfrm>
              <a:off x="4347978" y="2661733"/>
              <a:ext cx="1329676" cy="361641"/>
            </a:xfrm>
            <a:prstGeom prst="rect">
              <a:avLst/>
            </a:prstGeom>
            <a:solidFill>
              <a:srgbClr val="7DDD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2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AIM/AIW Storage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1200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(non-secure)</a:t>
              </a:r>
              <a:endPara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endParaRPr>
            </a:p>
          </p:txBody>
        </p:sp>
        <p:sp>
          <p:nvSpPr>
            <p:cNvPr id="76" name="Rectangle 58">
              <a:extLst>
                <a:ext uri="{FF2B5EF4-FFF2-40B4-BE49-F238E27FC236}">
                  <a16:creationId xmlns:a16="http://schemas.microsoft.com/office/drawing/2014/main" id="{6319A5FD-8273-AC7F-8C1A-0C21E8CCBE6B}"/>
                </a:ext>
              </a:extLst>
            </p:cNvPr>
            <p:cNvSpPr/>
            <p:nvPr/>
          </p:nvSpPr>
          <p:spPr>
            <a:xfrm>
              <a:off x="4351672" y="3023210"/>
              <a:ext cx="1329676" cy="349653"/>
            </a:xfrm>
            <a:prstGeom prst="rect">
              <a:avLst/>
            </a:prstGeom>
            <a:solidFill>
              <a:srgbClr val="7DDD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GB" sz="1200" b="0" strike="noStrike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AIM/AIW Storage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en-GB" sz="1200" spc="-1">
                  <a:solidFill>
                    <a:srgbClr val="000000"/>
                  </a:solidFill>
                  <a:latin typeface="Calibri" panose="020F0502020204030204" pitchFamily="34" charset="0"/>
                  <a:ea typeface="DejaVu Sans"/>
                  <a:cs typeface="Calibri" panose="020F0502020204030204" pitchFamily="34" charset="0"/>
                </a:rPr>
                <a:t>(secure)</a:t>
              </a:r>
              <a:endParaRPr lang="en-GB" sz="12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endParaRPr>
            </a:p>
          </p:txBody>
        </p:sp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834F7C-1C76-A5F4-21DF-A96E2A06F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DDA692F-6FF7-C1B7-E357-8720043E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77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AE2A0F-8FBD-4855-BC0C-AE9BBB295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1" y="624110"/>
            <a:ext cx="9618662" cy="128089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MPAI-CUI: Contents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1D089A-F108-4DA5-AFE3-CA2020AAC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392" y="2133600"/>
            <a:ext cx="9596628" cy="377762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MPAI-CUI standard V 2.0</a:t>
            </a:r>
          </a:p>
          <a:p>
            <a:pPr>
              <a:lnSpc>
                <a:spcPct val="2000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Applications of the MPAI-CUI standard</a:t>
            </a:r>
          </a:p>
          <a:p>
            <a:pPr>
              <a:lnSpc>
                <a:spcPct val="2000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MPAI-CUI Demo (anonymous companies)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04AF93-955B-998A-1651-DB2D8C51B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541E64-CEE1-4FAD-30EC-0ED168941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26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21FC4D-AF39-4972-8741-8705893A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326375"/>
            <a:ext cx="8915399" cy="1468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8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standard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CEC372-164A-49BA-81DE-91F2B28BD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797754"/>
            <a:ext cx="8915399" cy="860400"/>
          </a:xfrm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67223F07-AC04-3270-0694-B8A7CFE2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953F9DF-7D82-9F56-12AE-56124584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9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B6C3E0-580F-4E21-AA25-D03FC123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6"/>
            <a:ext cx="3141430" cy="5316335"/>
          </a:xfrm>
        </p:spPr>
        <p:txBody>
          <a:bodyPr>
            <a:noAutofit/>
          </a:bodyPr>
          <a:lstStyle/>
          <a:p>
            <a:pPr algn="r"/>
            <a:r>
              <a:rPr lang="it-IT" sz="3200" b="1" dirty="0"/>
              <a:t>The «AI-</a:t>
            </a:r>
            <a:r>
              <a:rPr lang="it-IT" sz="3200" b="1" dirty="0" err="1"/>
              <a:t>based</a:t>
            </a:r>
            <a:r>
              <a:rPr lang="it-IT" sz="3200" b="1" dirty="0"/>
              <a:t> </a:t>
            </a:r>
            <a:r>
              <a:rPr lang="it-IT" sz="3200" b="1" dirty="0" err="1"/>
              <a:t>Compression</a:t>
            </a:r>
            <a:r>
              <a:rPr lang="it-IT" sz="3200" b="1" dirty="0"/>
              <a:t> and </a:t>
            </a:r>
            <a:r>
              <a:rPr lang="it-IT" sz="3200" b="1" dirty="0" err="1"/>
              <a:t>Understanding</a:t>
            </a:r>
            <a:r>
              <a:rPr lang="it-IT" sz="3200" b="1" dirty="0"/>
              <a:t> of Industrial Data» standard</a:t>
            </a:r>
            <a:br>
              <a:rPr lang="it-IT" sz="3200" b="1" dirty="0"/>
            </a:br>
            <a:r>
              <a:rPr lang="it-IT" sz="2000" i="1" dirty="0"/>
              <a:t>Company Performance </a:t>
            </a:r>
            <a:r>
              <a:rPr lang="it-IT" sz="2000" i="1" dirty="0" err="1"/>
              <a:t>Prediction</a:t>
            </a:r>
            <a:r>
              <a:rPr lang="it-IT" sz="2000" i="1" dirty="0"/>
              <a:t> use case</a:t>
            </a:r>
            <a:endParaRPr lang="en-GB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3490F0-316D-405D-89BE-5C0D4D70A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425" y="403746"/>
            <a:ext cx="7106856" cy="6240121"/>
          </a:xfrm>
        </p:spPr>
        <p:txBody>
          <a:bodyPr anchor="ctr">
            <a:noAutofit/>
          </a:bodyPr>
          <a:lstStyle/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Company Performance Prediction (CUI-CPP) standard is a powerful and extensible way to predict the performance of a company using its</a:t>
            </a:r>
          </a:p>
          <a:p>
            <a:pPr lvl="1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Financial and Governance risks</a:t>
            </a:r>
          </a:p>
          <a:p>
            <a:pPr lvl="1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Vertical risks (currently, climate and cyber)</a:t>
            </a:r>
          </a:p>
          <a:p>
            <a:pPr lvl="0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Predicts the performance of a company from its data in a given time horizon of prediction. 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Extends the previous version both from a functional and a regulatory pint of view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8C90DF35-12C8-4EBC-4C68-D9E07D60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33F233A-CB4C-54C4-5A58-A869608E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0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7341-F0D0-41EF-9432-DD93FE58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208"/>
            <a:ext cx="10515600" cy="955293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AI-based standard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54AB51-8FA7-684B-BE2E-1777BB0B1849}"/>
              </a:ext>
            </a:extLst>
          </p:cNvPr>
          <p:cNvSpPr txBox="1"/>
          <p:nvPr/>
        </p:nvSpPr>
        <p:spPr>
          <a:xfrm>
            <a:off x="758953" y="1471910"/>
            <a:ext cx="64461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Novelties of MPAI-CUI </a:t>
            </a:r>
          </a:p>
          <a:p>
            <a:pPr algn="just"/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Extracts the most relevant data with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controlled information loss by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analysing the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large amount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of data required by regulation.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Extends prediction horizon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up to 60 months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using AI.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Considers both the cases where an AIM for a vertical risk is defined/available or not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Introduces a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compulsory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explainability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predictions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2B62FD-BD3A-C642-910A-54C6C115D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133" y="1562100"/>
            <a:ext cx="4148667" cy="3733800"/>
          </a:xfrm>
          <a:prstGeom prst="rect">
            <a:avLst/>
          </a:prstGeom>
        </p:spPr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CB814149-C394-610C-7DBC-9213DB43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1854229-1C04-75C9-8522-C3FEF1D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2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7341-F0D0-41EF-9432-DD93FE58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208"/>
            <a:ext cx="10515600" cy="955293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does “performance” mean?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54AB51-8FA7-684B-BE2E-1777BB0B1849}"/>
              </a:ext>
            </a:extLst>
          </p:cNvPr>
          <p:cNvSpPr txBox="1"/>
          <p:nvPr/>
        </p:nvSpPr>
        <p:spPr>
          <a:xfrm>
            <a:off x="838200" y="1471910"/>
            <a:ext cx="103598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Default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the probability the company will default (e.g., crisis, bankruptcy) in a specified number of future months dependent on financial features and its explainability expressed as impact caused to the Company Default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the adequacy of the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organisational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model (e.g., board of directors, shareholders, familiarity, conflicts of interest) and its explainability expressed as impact caused to the Company Governance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Primary default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the company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severe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distress and/or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bankruptcy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specified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future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Primary Discontinuity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the probability the company will experience a specific risk effect (e.g., climate, cyber) in a specified number of future months dependent on each risk specific features and its explainability expressed as impact caused to the Primary Discontinuity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Secondary Discontinuity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the probability of an interruption of the operations of a company for a period due to risks for which an AIM (Primary Discontinuity) is not available or not compliant to the user’s regulations.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85D53D4E-75E8-C061-C35A-13A87AB6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30/01/26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1B76E1D-0A12-A500-74DD-CD188B51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05738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PAI_template_2.potx" id="{C694BD48-185C-4F9B-ACB8-4E7ACEE9C91F}" vid="{55949AD8-9B0E-4607-A6C3-99177E7A7DA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MPAI_template_2</Template>
  <TotalTime>2133</TotalTime>
  <Words>1981</Words>
  <Application>Microsoft Office PowerPoint</Application>
  <PresentationFormat>Widescreen</PresentationFormat>
  <Paragraphs>503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Cormorant Garamond</vt:lpstr>
      <vt:lpstr>Cormorant Garamond Bold</vt:lpstr>
      <vt:lpstr>Wingdings</vt:lpstr>
      <vt:lpstr>Wingdings 3</vt:lpstr>
      <vt:lpstr>Filo</vt:lpstr>
      <vt:lpstr>The Compression and Understanding of Industrial Data standard (MPAI-CUI) – Company Performance Prediction Version 2.0</vt:lpstr>
      <vt:lpstr>The MPAI way to AI-based data coding</vt:lpstr>
      <vt:lpstr>Technical Specification: MPAI AI Framework (MPAI-AIF) </vt:lpstr>
      <vt:lpstr>The MPAI-AIF Reference Model</vt:lpstr>
      <vt:lpstr>MPAI-CUI: Contents</vt:lpstr>
      <vt:lpstr>1. The standard</vt:lpstr>
      <vt:lpstr>The «AI-based Compression and Understanding of Industrial Data» standard Company Performance Prediction use case</vt:lpstr>
      <vt:lpstr>AI-based standard</vt:lpstr>
      <vt:lpstr>What does “performance” mean?</vt:lpstr>
      <vt:lpstr>Evolution from from V1.1 to V2.0</vt:lpstr>
      <vt:lpstr>MPAI-CUI Workflow</vt:lpstr>
      <vt:lpstr>MPAI-CUI Workflow</vt:lpstr>
      <vt:lpstr>AI Module Functionalities </vt:lpstr>
      <vt:lpstr>Assessment and Prediction Module (CUI-CAP) </vt:lpstr>
      <vt:lpstr>Sub-AIMs</vt:lpstr>
      <vt:lpstr>CUI-PDP – Current implementation</vt:lpstr>
      <vt:lpstr>Vertical Risks: Cyber &amp; Digitisation</vt:lpstr>
      <vt:lpstr>Climate &amp; ESG Risks</vt:lpstr>
      <vt:lpstr>Prediction Result Perturbation</vt:lpstr>
      <vt:lpstr>AIW Input/Output Data</vt:lpstr>
      <vt:lpstr>Output: the new descriptors</vt:lpstr>
      <vt:lpstr>Standard development process</vt:lpstr>
      <vt:lpstr>2. MPAI-CUI standard: Applications</vt:lpstr>
      <vt:lpstr>How is MPAI-CUI going to be used?</vt:lpstr>
      <vt:lpstr>A real example: Evaluate the effects of a public policy</vt:lpstr>
      <vt:lpstr>3. MPAI-CUI –  Demo</vt:lpstr>
      <vt:lpstr>What is the demo</vt:lpstr>
      <vt:lpstr>Demo - Home</vt:lpstr>
      <vt:lpstr>Demo- Dashboard Menu</vt:lpstr>
      <vt:lpstr>Demo- Risk Analysis - Example</vt:lpstr>
      <vt:lpstr>Demo – Instant Score - Example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MPAI talks to industry</dc:title>
  <dc:creator>Leonardo Chiariglione</dc:creator>
  <cp:lastModifiedBy>Leonardo Chiariglione</cp:lastModifiedBy>
  <cp:revision>9</cp:revision>
  <dcterms:created xsi:type="dcterms:W3CDTF">2022-01-20T18:17:11Z</dcterms:created>
  <dcterms:modified xsi:type="dcterms:W3CDTF">2026-01-30T16:50:34Z</dcterms:modified>
</cp:coreProperties>
</file>