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365" r:id="rId2"/>
    <p:sldId id="257" r:id="rId3"/>
    <p:sldId id="285" r:id="rId4"/>
    <p:sldId id="350" r:id="rId5"/>
    <p:sldId id="351" r:id="rId6"/>
    <p:sldId id="370" r:id="rId7"/>
    <p:sldId id="367" r:id="rId8"/>
    <p:sldId id="274" r:id="rId9"/>
    <p:sldId id="353" r:id="rId10"/>
    <p:sldId id="368" r:id="rId11"/>
    <p:sldId id="2600" r:id="rId12"/>
    <p:sldId id="2601" r:id="rId13"/>
    <p:sldId id="2613" r:id="rId14"/>
    <p:sldId id="3164" r:id="rId15"/>
    <p:sldId id="3776" r:id="rId16"/>
    <p:sldId id="3777" r:id="rId17"/>
    <p:sldId id="3778" r:id="rId18"/>
    <p:sldId id="3779" r:id="rId19"/>
    <p:sldId id="3780" r:id="rId20"/>
    <p:sldId id="3781" r:id="rId21"/>
    <p:sldId id="3782" r:id="rId22"/>
    <p:sldId id="3783" r:id="rId23"/>
    <p:sldId id="26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979A1A-6922-419E-AA93-3714F223A42B}">
          <p14:sldIdLst/>
        </p14:section>
        <p14:section name="Default Section" id="{1A74C8D4-09ED-B646-B3CB-F87FD1B09379}">
          <p14:sldIdLst>
            <p14:sldId id="365"/>
            <p14:sldId id="257"/>
            <p14:sldId id="285"/>
            <p14:sldId id="350"/>
            <p14:sldId id="351"/>
            <p14:sldId id="370"/>
            <p14:sldId id="367"/>
            <p14:sldId id="274"/>
            <p14:sldId id="353"/>
            <p14:sldId id="368"/>
            <p14:sldId id="2600"/>
            <p14:sldId id="2601"/>
            <p14:sldId id="2613"/>
            <p14:sldId id="3164"/>
            <p14:sldId id="3776"/>
            <p14:sldId id="3777"/>
            <p14:sldId id="3778"/>
            <p14:sldId id="3779"/>
            <p14:sldId id="3780"/>
            <p14:sldId id="3781"/>
            <p14:sldId id="3782"/>
            <p14:sldId id="3783"/>
            <p14:sldId id="2676"/>
          </p14:sldIdLst>
        </p14:section>
        <p14:section name="outras coisas" id="{7FB82B0F-3AC9-8442-93F2-4401995B038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09/02/26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T" dirty="0"/>
              <a:t>Agradecimentos: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T" dirty="0"/>
              <a:t>audiência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DBC4-4257-CD4E-95EC-C7F48AF870FD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01268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5C904-28AA-0FE1-A662-627091024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87F7A-5CC9-3A60-8E21-E9A59610B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5B752F-499C-CCD2-7CE2-DAB3A310C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48D9A-B110-CC93-6D58-253C1DDC8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15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51808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7EFE8-CE77-B4B4-2625-CCC82A1E9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47D19-B27C-2354-3246-02205269D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3CED1-0739-DBCD-EF5A-66639F52E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0E8DF-0A67-2DC0-CDAD-38B4D2817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16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9550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T" dirty="0"/>
              <a:t>Abrimos com uma contextualização introdutória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DBC4-4257-CD4E-95EC-C7F48AF870FD}" type="slidenum">
              <a:rPr lang="en-PT" smtClean="0"/>
              <a:t>2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7421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AE9D9-CCF5-60C4-0449-788AF3AEC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EBD32-C983-4257-6C38-1211A712C7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60901-0DC5-5940-66C0-AEA95A429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3F927-88C9-9F43-9918-8D199A1AA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DBC4-4257-CD4E-95EC-C7F48AF870FD}" type="slidenum">
              <a:rPr lang="en-PT" smtClean="0"/>
              <a:t>3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600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65824-0DEE-3DD4-7FB9-D74C12B70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326E23-2705-672C-27D7-5AB9D80BE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B3E36-86D2-4F66-0D9A-D892CBE5B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0E1BD-C972-6FE7-259E-555FA8CBE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2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C6542-5374-CA70-7AD4-A5402A5EA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4B24B1-C9FE-6C14-F471-BB76E91A3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416DA-68FC-8F67-4200-1ED51398D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AF1D1-5ADA-527C-971B-46E08555E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9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Healthcare AI is high-risk and tightly regulated.</a:t>
            </a:r>
          </a:p>
          <a:p>
            <a:pPr>
              <a:buNone/>
            </a:pPr>
            <a:r>
              <a:rPr lang="en-US" dirty="0"/>
              <a:t>FL helps with privacy, but shifts trust problems to training integrity and accountability.</a:t>
            </a:r>
          </a:p>
          <a:p>
            <a:r>
              <a:rPr lang="en-US" dirty="0"/>
              <a:t>Regulators now expect traceability and evidence, not just claims of compliance.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9919-CA00-4507-9222-BDFAB37861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2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Platforms, systems, or services that store health data and apply AI processing on that data need standards because health information is uniquely sensitive, high‑risk, and deeply impactful on people’s lives</a:t>
            </a:r>
            <a:r>
              <a:rPr lang="en-PT" dirty="0">
                <a:effectLst/>
              </a:rPr>
              <a:t> </a:t>
            </a:r>
          </a:p>
          <a:p>
            <a:endParaRPr lang="en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create a safe, consistent, and trustworthy environment for AI to support healthcare in a responsible way.</a:t>
            </a:r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DBC4-4257-CD4E-95EC-C7F48AF870FD}" type="slidenum">
              <a:rPr lang="en-PT" smtClean="0"/>
              <a:t>7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5617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AA0B4-EE63-FC97-93AE-960C18D1B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4E389A-FFF0-BF80-2276-A14782A94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BB8BD6-69A4-EFB4-1388-07958960E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400"/>
              </a:spcBef>
              <a:buFont typeface="Symbol" pitchFamily="2" charset="2"/>
              <a:buNone/>
            </a:pPr>
            <a:r>
              <a:rPr lang="en-PT" sz="18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P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EE2BF-2D43-209F-119C-B565AB9AC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DBC4-4257-CD4E-95EC-C7F48AF870FD}" type="slidenum">
              <a:rPr lang="en-PT" smtClean="0"/>
              <a:t>8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0771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257E6-080D-AFC2-8169-4C4085E83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EF00B-CA99-70FD-0A63-759C2AAFE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5B83AB-3105-A001-B78D-F5BE4D46C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4405E-109B-9AC3-AD9E-58697EE80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DBC4-4257-CD4E-95EC-C7F48AF870FD}" type="slidenum">
              <a:rPr lang="en-PT" smtClean="0"/>
              <a:t>10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9766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9-Feb-26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9-Feb-26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9-Feb-26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9-Feb-26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9-Feb-26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1753-2B2D-5A8B-2A29-5004DA71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-49170"/>
            <a:ext cx="10515600" cy="864716"/>
          </a:xfrm>
        </p:spPr>
        <p:txBody>
          <a:bodyPr/>
          <a:lstStyle>
            <a:lvl1pPr>
              <a:defRPr>
                <a:solidFill>
                  <a:srgbClr val="3542A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7EF65-7266-1E56-D85E-C00717B12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1" y="956440"/>
            <a:ext cx="11306089" cy="5438585"/>
          </a:xfrm>
        </p:spPr>
        <p:txBody>
          <a:bodyPr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24AFF-ADD9-0C61-F289-602881BA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537FC13-3E4A-724E-92B6-759DF4829728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5069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ullets with banner">
    <p:bg>
      <p:bgPr>
        <a:gradFill flip="none" rotWithShape="1">
          <a:gsLst>
            <a:gs pos="100000">
              <a:srgbClr val="DADBED"/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4255" y="784165"/>
            <a:ext cx="6871074" cy="52531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000"/>
              </a:lnSpc>
              <a:defRPr sz="3200" b="0" cap="none" spc="0" baseline="0">
                <a:solidFill>
                  <a:srgbClr val="3B38B9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71506" y="911471"/>
            <a:ext cx="2955126" cy="4543383"/>
          </a:xfrm>
          <a:prstGeom prst="roundRect">
            <a:avLst>
              <a:gd name="adj" fmla="val 10693"/>
            </a:avLst>
          </a:pr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4255" y="1591627"/>
            <a:ext cx="6871073" cy="404524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144000" indent="-4572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>
                    <a:lumMod val="5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defRPr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124991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9-Feb-26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9-Feb-26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9-Feb-26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9-Feb-26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9-Feb-26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9-Feb-26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9-Feb-26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9-Feb-26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9-Feb-26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aih/hsp/v1-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aif/mpai-aif-security-api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mpai.community/standards/mpai-aif/mpai-aif-basic-api/" TargetMode="External"/><Relationship Id="rId2" Type="http://schemas.openxmlformats.org/officeDocument/2006/relationships/hyperlink" Target="https://mpai.community/standards/mpai-aif/v2-2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aif/mpai-aif-Common-API-Features/" TargetMode="External"/><Relationship Id="rId5" Type="http://schemas.openxmlformats.org/officeDocument/2006/relationships/hyperlink" Target="https://mpai.community/standards/mpai-aif/mpai-aif-metadata/" TargetMode="External"/><Relationship Id="rId4" Type="http://schemas.openxmlformats.org/officeDocument/2006/relationships/hyperlink" Target="https://mpai.community/standards/mpai-aif/mpai-aif-architecture/" TargetMode="External"/><Relationship Id="rId9" Type="http://schemas.openxmlformats.org/officeDocument/2006/relationships/hyperlink" Target="https://mpai.community/standards/mpai-aif/mpai-aif-profile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" TargetMode="External"/><Relationship Id="rId2" Type="http://schemas.openxmlformats.org/officeDocument/2006/relationships/hyperlink" Target="https://mpai.commun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aih/hsp/v1-0/" TargetMode="External"/><Relationship Id="rId5" Type="http://schemas.openxmlformats.org/officeDocument/2006/relationships/hyperlink" Target="https://mpai.community/standards/mpai-aih/hsp/" TargetMode="External"/><Relationship Id="rId4" Type="http://schemas.openxmlformats.org/officeDocument/2006/relationships/hyperlink" Target="https://mpai.community/standards/mpai-aih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aih/hsp/v1-0/ai-workflows/health-back-end/" TargetMode="External"/><Relationship Id="rId2" Type="http://schemas.openxmlformats.org/officeDocument/2006/relationships/hyperlink" Target="https://mpai.community/standards/mpai-aih/hsp/v1-0/ai-workflow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emas.mpai.community/AIH1/V1.0/AIWs/HealthFrontEnd.json" TargetMode="External"/><Relationship Id="rId5" Type="http://schemas.openxmlformats.org/officeDocument/2006/relationships/hyperlink" Target="https://mpai.community/standards/mpai-aih/hsp/v1-0/ai-workflows/health-front-end/" TargetMode="External"/><Relationship Id="rId4" Type="http://schemas.openxmlformats.org/officeDocument/2006/relationships/hyperlink" Target="https://schemas.mpai.community/AIH1/V1.0/AIWs/HealthBackEnd.json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aih/hsp/v1-0/ai-modules/de-identification-and-anonymisation/" TargetMode="External"/><Relationship Id="rId13" Type="http://schemas.openxmlformats.org/officeDocument/2006/relationships/hyperlink" Target="https://schemas.mpai.community/AIH1/V1.0/AIMs/ModelLicensing.json" TargetMode="External"/><Relationship Id="rId3" Type="http://schemas.openxmlformats.org/officeDocument/2006/relationships/hyperlink" Target="https://schemas.mpai.community/AIH1/V1.0/AIMs/AIHDataProcessing.json" TargetMode="External"/><Relationship Id="rId7" Type="http://schemas.openxmlformats.org/officeDocument/2006/relationships/hyperlink" Target="https://schemas.mpai.community/AIH1/V1.0/AIMs/Auditing.json" TargetMode="External"/><Relationship Id="rId12" Type="http://schemas.openxmlformats.org/officeDocument/2006/relationships/hyperlink" Target="https://mpai.community/standards/mpai-aih/hsp/v1-0/ai-modules/model-licensing/" TargetMode="External"/><Relationship Id="rId2" Type="http://schemas.openxmlformats.org/officeDocument/2006/relationships/hyperlink" Target="https://mpai.community/standards/mpai-aih/hsp/v1-0/ai-modules/aih-data-process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aih/hsp/v1-0/ai-modules/auditing/" TargetMode="External"/><Relationship Id="rId11" Type="http://schemas.openxmlformats.org/officeDocument/2006/relationships/hyperlink" Target="https://schemas.mpai.community/AIH1/V1.0/AIMs/HFEDataProcessing.json" TargetMode="External"/><Relationship Id="rId5" Type="http://schemas.openxmlformats.org/officeDocument/2006/relationships/hyperlink" Target="https://schemas.mpai.community/AIH1/V1.0/AIMs/AnomalyAndRiskAlerting.json" TargetMode="External"/><Relationship Id="rId15" Type="http://schemas.openxmlformats.org/officeDocument/2006/relationships/hyperlink" Target="https://schemas.mpai.community/AIH1/V1.0/AIMs/Storage.json" TargetMode="External"/><Relationship Id="rId10" Type="http://schemas.openxmlformats.org/officeDocument/2006/relationships/hyperlink" Target="https://mpai.community/standards/mpai-aih/hsp/v1-0/ai-modules/health-federated-learning/" TargetMode="External"/><Relationship Id="rId4" Type="http://schemas.openxmlformats.org/officeDocument/2006/relationships/hyperlink" Target="https://mpai.community/standards/mpai-aih/hsp/v1-0/ai-modules/anomaly-and-risk-alerting/" TargetMode="External"/><Relationship Id="rId9" Type="http://schemas.openxmlformats.org/officeDocument/2006/relationships/hyperlink" Target="https://schemas.mpai.community/AIH1/V1.0/AIMs/DeIdentificationAndAnonymisation.json" TargetMode="External"/><Relationship Id="rId14" Type="http://schemas.openxmlformats.org/officeDocument/2006/relationships/hyperlink" Target="https://mpai.community/standards/mpai-aih/hsp/v1-0/ai-modules/storag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hyperlink" Target="https://schemas.mpai.community/AIH1/V1.0/data/FederatedLearn.json" TargetMode="External"/><Relationship Id="rId18" Type="http://schemas.openxmlformats.org/officeDocument/2006/relationships/hyperlink" Target="https://mpai.community/standards/mpai-aih/hsp/v1-0/data-types/ara-data/" TargetMode="External"/><Relationship Id="rId26" Type="http://schemas.openxmlformats.org/officeDocument/2006/relationships/hyperlink" Target="https://mpai.community/standards/mpai-aih/hsp/v1-0/data-types/biometric-data" TargetMode="External"/><Relationship Id="rId39" Type="http://schemas.openxmlformats.org/officeDocument/2006/relationships/hyperlink" Target="https://schemas.mpai.community/AIH1/V1.0/data/DeIDAndAnonym.json" TargetMode="External"/><Relationship Id="rId21" Type="http://schemas.openxmlformats.org/officeDocument/2006/relationships/hyperlink" Target="https://schemas.mpai.community/AIH1/V1.0/data/GenomicsObject.json" TargetMode="External"/><Relationship Id="rId34" Type="http://schemas.openxmlformats.org/officeDocument/2006/relationships/hyperlink" Target="https://mpai.community/standards/mpai-aih/hsp/v1-0/data-types/common-definitions/" TargetMode="External"/><Relationship Id="rId42" Type="http://schemas.openxmlformats.org/officeDocument/2006/relationships/hyperlink" Target="https://mpai.community/standards/mpai-aih/hsp/v1-0/data-types/ecg-object/" TargetMode="External"/><Relationship Id="rId47" Type="http://schemas.openxmlformats.org/officeDocument/2006/relationships/hyperlink" Target="https://schemas.mpai.community/AIH1/V1.0/data/ECGProcessingTyoe.json" TargetMode="External"/><Relationship Id="rId50" Type="http://schemas.openxmlformats.org/officeDocument/2006/relationships/hyperlink" Target="https://mpai.community/standards/mpai-aih/hsp/v1-0/data-types/eeg-object/" TargetMode="External"/><Relationship Id="rId7" Type="http://schemas.openxmlformats.org/officeDocument/2006/relationships/hyperlink" Target="https://schemas.mpai.community/AIH1/V1.0/data/AIHDataProcess.json" TargetMode="External"/><Relationship Id="rId2" Type="http://schemas.openxmlformats.org/officeDocument/2006/relationships/hyperlink" Target="https://mpai.community/standards/mpai-aih/hsp/v1-0/data-types/aih-data/" TargetMode="External"/><Relationship Id="rId16" Type="http://schemas.openxmlformats.org/officeDocument/2006/relationships/hyperlink" Target="https://mpai.community/standards/mpai-aih/hsp/v1-0/data-types/genomic-processing-type/" TargetMode="External"/><Relationship Id="rId29" Type="http://schemas.openxmlformats.org/officeDocument/2006/relationships/hyperlink" Target="https://schemas.mpai.community/AIH1/V1.0/data/Confirm.json" TargetMode="External"/><Relationship Id="rId11" Type="http://schemas.openxmlformats.org/officeDocument/2006/relationships/hyperlink" Target="https://schemas.mpai.community/AIH1/V1.0/data/AIHDataProcessingTypes.json" TargetMode="External"/><Relationship Id="rId24" Type="http://schemas.openxmlformats.org/officeDocument/2006/relationships/hyperlink" Target="https://mpai.community/standards/mpai-aih/hsp/v1-0/data-types/health-data/" TargetMode="External"/><Relationship Id="rId32" Type="http://schemas.openxmlformats.org/officeDocument/2006/relationships/hyperlink" Target="https://mpai.community/standards/mpai-aih/hsp/v1-0/data-types/medical-image-object/" TargetMode="External"/><Relationship Id="rId37" Type="http://schemas.openxmlformats.org/officeDocument/2006/relationships/hyperlink" Target="https://schemas.mpai.community/AIH1/V1.0/data/MedicalObject.json" TargetMode="External"/><Relationship Id="rId40" Type="http://schemas.openxmlformats.org/officeDocument/2006/relationships/hyperlink" Target="https://mpai.community/standards/mpai-aih/hsp/v1-0/data-types/model-licence/" TargetMode="External"/><Relationship Id="rId45" Type="http://schemas.openxmlformats.org/officeDocument/2006/relationships/hyperlink" Target="https://schemas.mpai.community/AIH1/V1.0/data/Register.json" TargetMode="External"/><Relationship Id="rId53" Type="http://schemas.openxmlformats.org/officeDocument/2006/relationships/hyperlink" Target="https://schemas.mpai.community/AIH1/V1.0/data/UserProfile.json" TargetMode="External"/><Relationship Id="rId5" Type="http://schemas.openxmlformats.org/officeDocument/2006/relationships/hyperlink" Target="https://schemas.mpai.community/AIH1/V1.0/data/EEGProcessingType.json" TargetMode="External"/><Relationship Id="rId10" Type="http://schemas.openxmlformats.org/officeDocument/2006/relationships/hyperlink" Target="https://mpai.community/standards/mpai-aih/hsp/v1-0/data-types/aih-data-processing-types/" TargetMode="External"/><Relationship Id="rId19" Type="http://schemas.openxmlformats.org/officeDocument/2006/relationships/hyperlink" Target="https://schemas.mpai.community/AIH1/V1.0/data/ARAData.json" TargetMode="External"/><Relationship Id="rId31" Type="http://schemas.openxmlformats.org/officeDocument/2006/relationships/hyperlink" Target="https://schemas.mpai.community/AIH1/V1.0/data/BlockchainLicence.json" TargetMode="External"/><Relationship Id="rId44" Type="http://schemas.openxmlformats.org/officeDocument/2006/relationships/hyperlink" Target="https://mpai.community/standards/mpai-aih/hsp/v1-0/data-types/register/" TargetMode="External"/><Relationship Id="rId52" Type="http://schemas.openxmlformats.org/officeDocument/2006/relationships/hyperlink" Target="https://mpai.community/standards/mpai-aih/hsp/v1-0/data-types/user-profile/" TargetMode="External"/><Relationship Id="rId4" Type="http://schemas.openxmlformats.org/officeDocument/2006/relationships/hyperlink" Target="https://mpai.community/standards/mpai-aih/hsp/v1-0/data-types/eeg-processing-type/" TargetMode="External"/><Relationship Id="rId9" Type="http://schemas.openxmlformats.org/officeDocument/2006/relationships/hyperlink" Target="https://schemas.mpai.community/AIH1/V1.0/data/EHRObject.json" TargetMode="External"/><Relationship Id="rId14" Type="http://schemas.openxmlformats.org/officeDocument/2006/relationships/hyperlink" Target="https://mpai.community/standards/mpai-aih/hsp/v1-0/data-types/aih-taxonomies/" TargetMode="External"/><Relationship Id="rId22" Type="http://schemas.openxmlformats.org/officeDocument/2006/relationships/hyperlink" Target="https://mpai.community/standards/mpai-aih/hsp/v1-0/data-types/audit/" TargetMode="External"/><Relationship Id="rId27" Type="http://schemas.openxmlformats.org/officeDocument/2006/relationships/hyperlink" Target="https://schemas.mpai.community/AIH1/V1.0/data/BiometricData.json" TargetMode="External"/><Relationship Id="rId30" Type="http://schemas.openxmlformats.org/officeDocument/2006/relationships/hyperlink" Target="https://mpai.community/standards/mpai-aih/hsp/v1-0/data-types/blockchain-licence/" TargetMode="External"/><Relationship Id="rId35" Type="http://schemas.openxmlformats.org/officeDocument/2006/relationships/hyperlink" Target="https://schemas.mpai.community/AIH1/V1.0/data/CommonDefinitions.json" TargetMode="External"/><Relationship Id="rId43" Type="http://schemas.openxmlformats.org/officeDocument/2006/relationships/hyperlink" Target="https://schemas.mpai.community/AIH1/V1.0/data/ECGObject.json" TargetMode="External"/><Relationship Id="rId48" Type="http://schemas.openxmlformats.org/officeDocument/2006/relationships/hyperlink" Target="https://mpai.community/standards/mpai-aih/hsp/v1-0/data-types/tokens/" TargetMode="External"/><Relationship Id="rId8" Type="http://schemas.openxmlformats.org/officeDocument/2006/relationships/hyperlink" Target="https://mpai.community/standards/mpai-aih/hsp/v1-0/data-types/ehr-object/" TargetMode="External"/><Relationship Id="rId51" Type="http://schemas.openxmlformats.org/officeDocument/2006/relationships/hyperlink" Target="https://schemas.mpai.community/AIH1/V1.0/data/EEGObject.json" TargetMode="External"/><Relationship Id="rId3" Type="http://schemas.openxmlformats.org/officeDocument/2006/relationships/hyperlink" Target="https://schemas.mpai.community/AIH1/V1.0/data/AIHData.json" TargetMode="External"/><Relationship Id="rId12" Type="http://schemas.openxmlformats.org/officeDocument/2006/relationships/hyperlink" Target="https://mpai.community/standards/mpai-aih/hsp/v1-0/data-types/federated-learn/" TargetMode="External"/><Relationship Id="rId17" Type="http://schemas.openxmlformats.org/officeDocument/2006/relationships/hyperlink" Target="https://schemas.mpai.community/AIH1/V1.0/data/GenomicProcessingType.json" TargetMode="External"/><Relationship Id="rId25" Type="http://schemas.openxmlformats.org/officeDocument/2006/relationships/hyperlink" Target="https://schemas.mpai.community/AIH1/V1.0/data/HealthData.json" TargetMode="External"/><Relationship Id="rId33" Type="http://schemas.openxmlformats.org/officeDocument/2006/relationships/hyperlink" Target="https://schemas.mpai.community/AIH1/V1.0/data/MedicalImageObject.json" TargetMode="External"/><Relationship Id="rId38" Type="http://schemas.openxmlformats.org/officeDocument/2006/relationships/hyperlink" Target="https://mpai.community/standards/mpai-aih/hsp/v1-0/data-types/de-id-and-anonym/" TargetMode="External"/><Relationship Id="rId46" Type="http://schemas.openxmlformats.org/officeDocument/2006/relationships/hyperlink" Target="https://mpai.community/standards/mpai-aih/hsp/v1-0/data-types/ecg-processing-type/" TargetMode="External"/><Relationship Id="rId20" Type="http://schemas.openxmlformats.org/officeDocument/2006/relationships/hyperlink" Target="https://mpai.community/standards/mpai-aih/hsp/v1-0/data-types/genomics-object/" TargetMode="External"/><Relationship Id="rId41" Type="http://schemas.openxmlformats.org/officeDocument/2006/relationships/hyperlink" Target="https://schemas.mpai.community/AIH1/V1.0/data/ModelLicence.j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aih/hsp/v1-0/data-types/aih-data-process/" TargetMode="External"/><Relationship Id="rId15" Type="http://schemas.openxmlformats.org/officeDocument/2006/relationships/hyperlink" Target="https://schemas.mpai.community/AIH1/V1.0/data/AIHTaxonomies.json" TargetMode="External"/><Relationship Id="rId23" Type="http://schemas.openxmlformats.org/officeDocument/2006/relationships/hyperlink" Target="https://schemas.mpai.community/AIH1/V1.0/data/Audit.json" TargetMode="External"/><Relationship Id="rId28" Type="http://schemas.openxmlformats.org/officeDocument/2006/relationships/hyperlink" Target="https://mpai.community/standards/mpai-aih/hsp/v1-0/data-types/licence-confirm/" TargetMode="External"/><Relationship Id="rId36" Type="http://schemas.openxmlformats.org/officeDocument/2006/relationships/hyperlink" Target="https://mpai.community/standards/mpai-aih/hsp/v1-0/data-types/medical-image-processing-type/" TargetMode="External"/><Relationship Id="rId49" Type="http://schemas.openxmlformats.org/officeDocument/2006/relationships/hyperlink" Target="https://schemas.mpai.community/AIH1/V1.0/data/Tokens.json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tfa/v1-4/data-types/genomic/" TargetMode="External"/><Relationship Id="rId3" Type="http://schemas.openxmlformats.org/officeDocument/2006/relationships/hyperlink" Target="https://schemas.mpai.community/TFA/V1.4/data/ECGQualifier.json" TargetMode="External"/><Relationship Id="rId7" Type="http://schemas.openxmlformats.org/officeDocument/2006/relationships/hyperlink" Target="https://schemas.mpai.community/TFA/V1.4/data/EHRQualifier.json" TargetMode="External"/><Relationship Id="rId2" Type="http://schemas.openxmlformats.org/officeDocument/2006/relationships/hyperlink" Target="https://mpai.community/standards/mpai-tfa/v1-4/data-types/ec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tfa/v1-4/data-types/ehr/" TargetMode="External"/><Relationship Id="rId11" Type="http://schemas.openxmlformats.org/officeDocument/2006/relationships/hyperlink" Target="https://schemas.mpai.community/TFA/V1.4/data/MedicalImageQualifier.json" TargetMode="External"/><Relationship Id="rId5" Type="http://schemas.openxmlformats.org/officeDocument/2006/relationships/hyperlink" Target="https://schemas.mpai.community/TFA/V1.4/data/EEGQualifier.json" TargetMode="External"/><Relationship Id="rId10" Type="http://schemas.openxmlformats.org/officeDocument/2006/relationships/hyperlink" Target="https://mpai.community/standards/mpai-tfa/v1-4/data-types/medical-image/" TargetMode="External"/><Relationship Id="rId4" Type="http://schemas.openxmlformats.org/officeDocument/2006/relationships/hyperlink" Target="https://mpai.community/standards/mpai-tfa/v1-4/data-types/eeg/" TargetMode="External"/><Relationship Id="rId9" Type="http://schemas.openxmlformats.org/officeDocument/2006/relationships/hyperlink" Target="https://schemas.mpai.community/TFA/V1.4/data/GenomicQualifier.jso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iat@mpai.communit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standards/mpai-aih/hsp/v1-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D805-B745-983F-4473-FB0C27522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6222" y="1854152"/>
            <a:ext cx="5350330" cy="1398134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MPAI-AIH</a:t>
            </a:r>
            <a:br>
              <a:rPr lang="en-GB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AI for Health</a:t>
            </a:r>
            <a:br>
              <a:rPr lang="en-GB" sz="40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GB" sz="4000" dirty="0">
                <a:solidFill>
                  <a:schemeClr val="accent1">
                    <a:lumMod val="50000"/>
                  </a:schemeClr>
                </a:solidFill>
              </a:rPr>
            </a:br>
            <a:endParaRPr lang="en-P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AFED0-BBCA-22B5-A18A-D4F430DD6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879" y="2636760"/>
            <a:ext cx="9317682" cy="97831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Presentation of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Secure Platform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(AIH-HSP)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50399F-BE35-6028-A177-2F23311BE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3" y="3923412"/>
            <a:ext cx="4320030" cy="259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498AAFA2-E9A4-02D1-9D79-F3EFE3607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159" y="5029792"/>
            <a:ext cx="2340428" cy="13999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37301B-1AA0-4710-B0DB-03CB14641A92}"/>
              </a:ext>
            </a:extLst>
          </p:cNvPr>
          <p:cNvSpPr txBox="1"/>
          <p:nvPr/>
        </p:nvSpPr>
        <p:spPr>
          <a:xfrm>
            <a:off x="5062887" y="3752036"/>
            <a:ext cx="668609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PT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 Maria de Almeida         Leonardo Chiariglione   </a:t>
            </a:r>
          </a:p>
          <a:p>
            <a:pPr>
              <a:lnSpc>
                <a:spcPct val="150000"/>
              </a:lnSpc>
            </a:pPr>
            <a:r>
              <a:rPr lang="en-PT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Carlos Serrão</a:t>
            </a:r>
          </a:p>
        </p:txBody>
      </p:sp>
    </p:spTree>
    <p:extLst>
      <p:ext uri="{BB962C8B-B14F-4D97-AF65-F5344CB8AC3E}">
        <p14:creationId xmlns:p14="http://schemas.microsoft.com/office/powerpoint/2010/main" val="145201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DF3DF-399B-3B1D-0624-58734D975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65A6E-C3BC-0CE9-CF50-F94C16B4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C13-3E4A-724E-92B6-759DF4829728}" type="slidenum">
              <a:rPr lang="en-PT" smtClean="0"/>
              <a:t>10</a:t>
            </a:fld>
            <a:endParaRPr lang="en-PT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782853DF-014C-B321-6BB1-8AF523943004}"/>
              </a:ext>
            </a:extLst>
          </p:cNvPr>
          <p:cNvSpPr txBox="1">
            <a:spLocks/>
          </p:cNvSpPr>
          <p:nvPr/>
        </p:nvSpPr>
        <p:spPr>
          <a:xfrm>
            <a:off x="2094609" y="2922029"/>
            <a:ext cx="8071599" cy="1024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4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Gill Sans SemiBold" panose="020B0502020104020203" pitchFamily="34" charset="-79"/>
              </a:defRPr>
            </a:lvl1pPr>
          </a:lstStyle>
          <a:p>
            <a:pPr algn="ctr"/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AIH-HSP </a:t>
            </a:r>
            <a:r>
              <a:rPr lang="en-PT" sz="36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standard presentation </a:t>
            </a:r>
            <a:endParaRPr lang="en-PT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5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5E8E-DB14-49FD-B092-155F80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771" y="624110"/>
            <a:ext cx="9915842" cy="128089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MPAI way to AI-based data coding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3702-3563-B7A4-BEBD-2370A5992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5" y="1904999"/>
            <a:ext cx="10298095" cy="450573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MPAI Application Standards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break up monolithic AI applications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into a set of interacting components.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semantics of the data exchanged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between components is known (as far as possible).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Developers compete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by offering “standard” components with “improved” performance.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MPAI AI Framework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makes possible a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“Lego-type” approach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“Applications”, called AI Workflows – AIWs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Composed of AI Modules called AIMs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Executed in AI Frameworks called AIFs. 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15AE44EF-702F-CE03-6070-EC902201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30/01/26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B129F3-6419-A7F5-A9F7-F874F9B6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21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A4D0-7D40-BDA6-610D-2F5C7319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61" y="624110"/>
            <a:ext cx="10337879" cy="1280890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Technical Specification: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MPAI AI Framework (MPAI-AIF)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 descr="CPU with binary numbers and blueprint">
            <a:extLst>
              <a:ext uri="{FF2B5EF4-FFF2-40B4-BE49-F238E27FC236}">
                <a16:creationId xmlns:a16="http://schemas.microsoft.com/office/drawing/2014/main" id="{5A48F9FF-2225-FC70-8120-B68B28D88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03" r="15800" b="-2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97A2-EE29-3367-8F71-9B263F376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Enables dynamic configuration, initialisation, and control of AI Workflows in a standard AI Framework.</a:t>
            </a:r>
          </a:p>
          <a:p>
            <a:pPr lvl="1"/>
            <a:r>
              <a:rPr lang="en-GB" sz="2400" i="0" u="sng" dirty="0">
                <a:solidFill>
                  <a:srgbClr val="00A7D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Architecture</a:t>
            </a:r>
            <a:endParaRPr lang="en-GB" sz="2400" i="0" u="sng" dirty="0">
              <a:solidFill>
                <a:srgbClr val="00A7D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i="0" u="sng" dirty="0">
                <a:solidFill>
                  <a:srgbClr val="00A7D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Metadata</a:t>
            </a:r>
            <a:endParaRPr lang="en-GB" sz="2400" i="0" u="sng" dirty="0">
              <a:solidFill>
                <a:srgbClr val="00A7D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i="0" u="sng" dirty="0">
                <a:solidFill>
                  <a:srgbClr val="00A7D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Common API Features</a:t>
            </a:r>
            <a:endParaRPr lang="en-GB" sz="2400" i="0" u="sng" dirty="0">
              <a:solidFill>
                <a:srgbClr val="00A7D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i="0" u="sng" dirty="0">
                <a:solidFill>
                  <a:srgbClr val="00A7D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Basic API</a:t>
            </a:r>
            <a:endParaRPr lang="en-GB" sz="2400" i="0" u="sng" dirty="0">
              <a:solidFill>
                <a:srgbClr val="00A7D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i="0" u="sng" dirty="0">
                <a:solidFill>
                  <a:srgbClr val="00A7D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Security API</a:t>
            </a:r>
            <a:endParaRPr lang="en-GB" sz="2400" i="0" u="sng" dirty="0">
              <a:solidFill>
                <a:srgbClr val="00A7D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i="0" u="sng" dirty="0">
                <a:solidFill>
                  <a:srgbClr val="00A7D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Profiles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50562-7E2B-FD8F-7491-F827AD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40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F600004C-B9F2-E784-1040-2BBCC366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30/01/26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86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DB952C-E6E3-C2D3-24E1-CE1C3BAB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20" y="624110"/>
            <a:ext cx="9459091" cy="128089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MPAI-AIF Reference Model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A47575-3EEA-4834-C5EE-0F90EEC4791E}"/>
              </a:ext>
            </a:extLst>
          </p:cNvPr>
          <p:cNvGrpSpPr/>
          <p:nvPr/>
        </p:nvGrpSpPr>
        <p:grpSpPr>
          <a:xfrm>
            <a:off x="1166732" y="1619338"/>
            <a:ext cx="10837427" cy="4483749"/>
            <a:chOff x="2045520" y="2281999"/>
            <a:chExt cx="8596342" cy="3533511"/>
          </a:xfrm>
        </p:grpSpPr>
        <p:sp>
          <p:nvSpPr>
            <p:cNvPr id="10" name="Rectangle 55">
              <a:extLst>
                <a:ext uri="{FF2B5EF4-FFF2-40B4-BE49-F238E27FC236}">
                  <a16:creationId xmlns:a16="http://schemas.microsoft.com/office/drawing/2014/main" id="{D607BB77-3324-0A3E-16E8-0C5DDDB7CFBE}"/>
                </a:ext>
              </a:extLst>
            </p:cNvPr>
            <p:cNvSpPr/>
            <p:nvPr/>
          </p:nvSpPr>
          <p:spPr>
            <a:xfrm>
              <a:off x="4158360" y="2281999"/>
              <a:ext cx="5383080" cy="221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GB" sz="20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GB" sz="20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08E53935-7D9C-6BF1-5F06-277704951FB1}"/>
                </a:ext>
              </a:extLst>
            </p:cNvPr>
            <p:cNvSpPr/>
            <p:nvPr/>
          </p:nvSpPr>
          <p:spPr>
            <a:xfrm>
              <a:off x="2045520" y="2302873"/>
              <a:ext cx="941760" cy="2171880"/>
            </a:xfrm>
            <a:prstGeom prst="rect">
              <a:avLst/>
            </a:prstGeom>
            <a:solidFill>
              <a:srgbClr val="FF669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2000" b="0" strike="noStrike" spc="-1">
                  <a:solidFill>
                    <a:srgbClr val="FFFFFF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User Agent</a:t>
              </a:r>
              <a:endPara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Brace 40">
              <a:extLst>
                <a:ext uri="{FF2B5EF4-FFF2-40B4-BE49-F238E27FC236}">
                  <a16:creationId xmlns:a16="http://schemas.microsoft.com/office/drawing/2014/main" id="{08AFF98E-B4EB-3909-A7B7-D0F274CD8D16}"/>
                </a:ext>
              </a:extLst>
            </p:cNvPr>
            <p:cNvSpPr/>
            <p:nvPr/>
          </p:nvSpPr>
          <p:spPr>
            <a:xfrm>
              <a:off x="10142305" y="2302873"/>
              <a:ext cx="158040" cy="212184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150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ight Brace 72">
              <a:extLst>
                <a:ext uri="{FF2B5EF4-FFF2-40B4-BE49-F238E27FC236}">
                  <a16:creationId xmlns:a16="http://schemas.microsoft.com/office/drawing/2014/main" id="{00494C02-A20B-91E3-CF73-A4CE084D5394}"/>
                </a:ext>
              </a:extLst>
            </p:cNvPr>
            <p:cNvSpPr/>
            <p:nvPr/>
          </p:nvSpPr>
          <p:spPr>
            <a:xfrm rot="10800000">
              <a:off x="3440989" y="2307193"/>
              <a:ext cx="158040" cy="212184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150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FBE89C-81B9-C316-B193-EB1701D38554}"/>
                </a:ext>
              </a:extLst>
            </p:cNvPr>
            <p:cNvGrpSpPr/>
            <p:nvPr/>
          </p:nvGrpSpPr>
          <p:grpSpPr>
            <a:xfrm>
              <a:off x="5806574" y="2518090"/>
              <a:ext cx="1660358" cy="615204"/>
              <a:chOff x="1478768" y="3118317"/>
              <a:chExt cx="5014301" cy="1870924"/>
            </a:xfrm>
          </p:grpSpPr>
          <p:sp>
            <p:nvSpPr>
              <p:cNvPr id="15" name="Rectangle 42">
                <a:extLst>
                  <a:ext uri="{FF2B5EF4-FFF2-40B4-BE49-F238E27FC236}">
                    <a16:creationId xmlns:a16="http://schemas.microsoft.com/office/drawing/2014/main" id="{F522DB80-2B8F-BB4B-0E7B-59DBB216839E}"/>
                  </a:ext>
                </a:extLst>
              </p:cNvPr>
              <p:cNvSpPr/>
              <p:nvPr/>
            </p:nvSpPr>
            <p:spPr>
              <a:xfrm>
                <a:off x="2711697" y="3118317"/>
                <a:ext cx="2548492" cy="187092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DejaVu Sans"/>
                    <a:cs typeface="Calibri" panose="020F0502020204030204" pitchFamily="34" charset="0"/>
                  </a:rPr>
                  <a:t>AI Module (AIM)</a:t>
                </a:r>
                <a:endParaRPr lang="it-IT" sz="1600" b="0" strike="noStrike" spc="-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23D0A92-4CB5-7456-0B11-F53EE20E1B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347" y="3544519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FB48E1B-16D0-2213-7FAB-0156958109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915" y="406457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7EE0311-6994-3542-BFC1-2D2556C7B2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483" y="458462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F00C857-0055-D25D-2765-BDF71538C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768" y="3546087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43284A1-8468-9362-93B5-D0A89817DD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336" y="406613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A91257E-4FBF-51D7-F15B-E1FD4291B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904" y="458618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FF6F9E-12B8-355F-A095-6B74C4602428}"/>
                </a:ext>
              </a:extLst>
            </p:cNvPr>
            <p:cNvGrpSpPr/>
            <p:nvPr/>
          </p:nvGrpSpPr>
          <p:grpSpPr>
            <a:xfrm>
              <a:off x="7596767" y="2621785"/>
              <a:ext cx="1660358" cy="615204"/>
              <a:chOff x="1478768" y="3118317"/>
              <a:chExt cx="5014301" cy="1870924"/>
            </a:xfrm>
          </p:grpSpPr>
          <p:sp>
            <p:nvSpPr>
              <p:cNvPr id="23" name="Rectangle 42">
                <a:extLst>
                  <a:ext uri="{FF2B5EF4-FFF2-40B4-BE49-F238E27FC236}">
                    <a16:creationId xmlns:a16="http://schemas.microsoft.com/office/drawing/2014/main" id="{203E5A2E-C3D5-3DBB-FE4D-5B6D1F083FF6}"/>
                  </a:ext>
                </a:extLst>
              </p:cNvPr>
              <p:cNvSpPr/>
              <p:nvPr/>
            </p:nvSpPr>
            <p:spPr>
              <a:xfrm>
                <a:off x="2711697" y="3118317"/>
                <a:ext cx="2548492" cy="187092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DejaVu Sans"/>
                    <a:cs typeface="Calibri" panose="020F0502020204030204" pitchFamily="34" charset="0"/>
                  </a:rPr>
                  <a:t>AI Module (AIM)</a:t>
                </a:r>
                <a:endParaRPr lang="it-IT" sz="1600" b="0" strike="noStrike" spc="-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EB7FC7D-4FCD-9F23-8F84-35EA580900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347" y="3544519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8D287E5-0A86-B53F-BC06-05EBA5FF8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915" y="406457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676116E-FA65-F0EF-983C-8E91EBFD3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483" y="458462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730B23F-C19E-E449-7515-8C37F37C8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768" y="3546087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699661B-C2D9-BEEA-F3AF-04F571C16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336" y="406613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F955863-0CB5-7F3D-964B-FA1EA795C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904" y="458618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772E0E8-F69A-CDCE-E8C6-3A5B9CC513F3}"/>
                </a:ext>
              </a:extLst>
            </p:cNvPr>
            <p:cNvGrpSpPr/>
            <p:nvPr/>
          </p:nvGrpSpPr>
          <p:grpSpPr>
            <a:xfrm>
              <a:off x="5810078" y="3412020"/>
              <a:ext cx="1660358" cy="615204"/>
              <a:chOff x="1478768" y="3118317"/>
              <a:chExt cx="5014301" cy="1870924"/>
            </a:xfrm>
          </p:grpSpPr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209D27EC-D343-980D-982E-B7C073F057DB}"/>
                  </a:ext>
                </a:extLst>
              </p:cNvPr>
              <p:cNvSpPr/>
              <p:nvPr/>
            </p:nvSpPr>
            <p:spPr>
              <a:xfrm>
                <a:off x="2711697" y="3118317"/>
                <a:ext cx="2548492" cy="187092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DejaVu Sans"/>
                    <a:cs typeface="Calibri" panose="020F0502020204030204" pitchFamily="34" charset="0"/>
                  </a:rPr>
                  <a:t>AI Module (AIM)</a:t>
                </a:r>
                <a:endParaRPr lang="it-IT" sz="1600" b="0" strike="noStrike" spc="-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E4FF8D8-70D8-CDAF-1F38-73E3A47A8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347" y="3544519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68269DF-264E-724F-236D-A301F792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915" y="406457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3EFFA79-9222-2D61-CCB5-0B32EF02C3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483" y="458462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72DBCB6-2C1A-3EF7-803E-6D188B865F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768" y="3546087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152CF2F-D1A7-C97F-2EB5-D9158FEC8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336" y="406613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369F067-D927-1127-63D4-E720A6358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904" y="458618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953C60B-77F4-5587-DF5A-24669CD5BBEC}"/>
                </a:ext>
              </a:extLst>
            </p:cNvPr>
            <p:cNvGrpSpPr/>
            <p:nvPr/>
          </p:nvGrpSpPr>
          <p:grpSpPr>
            <a:xfrm>
              <a:off x="7615621" y="3762431"/>
              <a:ext cx="1660358" cy="615204"/>
              <a:chOff x="1478768" y="3118317"/>
              <a:chExt cx="5014301" cy="1870924"/>
            </a:xfrm>
          </p:grpSpPr>
          <p:sp>
            <p:nvSpPr>
              <p:cNvPr id="39" name="Rectangle 42">
                <a:extLst>
                  <a:ext uri="{FF2B5EF4-FFF2-40B4-BE49-F238E27FC236}">
                    <a16:creationId xmlns:a16="http://schemas.microsoft.com/office/drawing/2014/main" id="{F5E7251B-F401-E3D0-95E9-E9657B9A4469}"/>
                  </a:ext>
                </a:extLst>
              </p:cNvPr>
              <p:cNvSpPr/>
              <p:nvPr/>
            </p:nvSpPr>
            <p:spPr>
              <a:xfrm>
                <a:off x="2711697" y="3118317"/>
                <a:ext cx="2548492" cy="187092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6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DejaVu Sans"/>
                    <a:cs typeface="Calibri" panose="020F0502020204030204" pitchFamily="34" charset="0"/>
                  </a:rPr>
                  <a:t>AI Module (AIM)</a:t>
                </a:r>
                <a:endParaRPr lang="it-IT" sz="1600" b="0" strike="noStrike" spc="-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0EC7AAE-8888-E096-3656-9AFE308555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347" y="3544519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326FCA1-CF03-48F0-7C12-E864FDD267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915" y="406457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DCAB248-B724-1A36-7388-8D2C8048D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483" y="458462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F5E3EDE-1BF1-6C65-6CA3-E7CA74CA22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768" y="3546087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D4FD32F-6833-BCF5-FAA5-D59705A4A4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336" y="406613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3E58A3D-5F88-F04B-AB2F-A9A234C7D4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904" y="458618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FDE1ED2-75D3-04F5-3043-98B5D8B253B2}"/>
                </a:ext>
              </a:extLst>
            </p:cNvPr>
            <p:cNvGrpSpPr/>
            <p:nvPr/>
          </p:nvGrpSpPr>
          <p:grpSpPr>
            <a:xfrm>
              <a:off x="9539599" y="2413381"/>
              <a:ext cx="582135" cy="1952367"/>
              <a:chOff x="2969117" y="1271600"/>
              <a:chExt cx="582135" cy="2163463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AAF30D7-1928-A7CE-222C-DB1A43C815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6972" y="1271600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7D10D4A-359E-827C-A192-A99A1D25F4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7970" y="1989614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D82F684-4F8B-F3AC-2367-DF954D2C1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9117" y="2706056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CAB0E73-6CD2-CC44-EB09-DC7589D1D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0115" y="3433495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3BEFF7A-D72F-41B2-153D-7CC4BC2A690D}"/>
                </a:ext>
              </a:extLst>
            </p:cNvPr>
            <p:cNvGrpSpPr/>
            <p:nvPr/>
          </p:nvGrpSpPr>
          <p:grpSpPr>
            <a:xfrm>
              <a:off x="3581862" y="2413381"/>
              <a:ext cx="582135" cy="1952367"/>
              <a:chOff x="2969117" y="1271600"/>
              <a:chExt cx="582135" cy="2163463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939DC16-F576-2A37-D567-6100CBB110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6972" y="1271600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FDC56B7-5EC4-7B50-356A-725D6E8EC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7970" y="1989614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3738CF8-C0BD-FEC4-6160-EA45F9DC0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9117" y="2706056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C6CBF75-3068-743D-FDF9-C5E252B396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0115" y="3433495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108EC05B-D4B4-DFA9-572B-6BC7EF5DF7A7}"/>
                </a:ext>
              </a:extLst>
            </p:cNvPr>
            <p:cNvSpPr/>
            <p:nvPr/>
          </p:nvSpPr>
          <p:spPr>
            <a:xfrm>
              <a:off x="2045520" y="4704191"/>
              <a:ext cx="5570101" cy="399953"/>
            </a:xfrm>
            <a:prstGeom prst="rect">
              <a:avLst/>
            </a:prstGeom>
            <a:solidFill>
              <a:srgbClr val="FFDF7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Controller (Non-secure/Secure) </a:t>
              </a:r>
              <a:endPara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Straight Connector 57">
              <a:extLst>
                <a:ext uri="{FF2B5EF4-FFF2-40B4-BE49-F238E27FC236}">
                  <a16:creationId xmlns:a16="http://schemas.microsoft.com/office/drawing/2014/main" id="{7E523E9D-91E7-D65F-1049-03CC959A5420}"/>
                </a:ext>
              </a:extLst>
            </p:cNvPr>
            <p:cNvSpPr/>
            <p:nvPr/>
          </p:nvSpPr>
          <p:spPr>
            <a:xfrm>
              <a:off x="2060910" y="4606238"/>
              <a:ext cx="5554711" cy="36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150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C8AA40C0-A1F3-0602-56EB-5EAD9AB80915}"/>
                </a:ext>
              </a:extLst>
            </p:cNvPr>
            <p:cNvSpPr/>
            <p:nvPr/>
          </p:nvSpPr>
          <p:spPr>
            <a:xfrm>
              <a:off x="3992001" y="5288265"/>
              <a:ext cx="750190" cy="526388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Global Storage</a:t>
              </a:r>
              <a:endPara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">
              <a:extLst>
                <a:ext uri="{FF2B5EF4-FFF2-40B4-BE49-F238E27FC236}">
                  <a16:creationId xmlns:a16="http://schemas.microsoft.com/office/drawing/2014/main" id="{564AE415-DE2B-E54A-073C-32417E180BE0}"/>
                </a:ext>
              </a:extLst>
            </p:cNvPr>
            <p:cNvSpPr/>
            <p:nvPr/>
          </p:nvSpPr>
          <p:spPr>
            <a:xfrm>
              <a:off x="2116114" y="5286266"/>
              <a:ext cx="681155" cy="5263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FFFFFF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 MPAI Store</a:t>
              </a:r>
              <a:endPara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52">
              <a:extLst>
                <a:ext uri="{FF2B5EF4-FFF2-40B4-BE49-F238E27FC236}">
                  <a16:creationId xmlns:a16="http://schemas.microsoft.com/office/drawing/2014/main" id="{F3AD15FA-4190-2BAC-005C-128E5BAD3CEB}"/>
                </a:ext>
              </a:extLst>
            </p:cNvPr>
            <p:cNvSpPr/>
            <p:nvPr/>
          </p:nvSpPr>
          <p:spPr>
            <a:xfrm>
              <a:off x="4844597" y="5287743"/>
              <a:ext cx="681155" cy="5275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Access</a:t>
              </a:r>
              <a:endPara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Box 52">
              <a:extLst>
                <a:ext uri="{FF2B5EF4-FFF2-40B4-BE49-F238E27FC236}">
                  <a16:creationId xmlns:a16="http://schemas.microsoft.com/office/drawing/2014/main" id="{1A40B274-403F-9D20-C8C0-104C1B00CD6D}"/>
                </a:ext>
              </a:extLst>
            </p:cNvPr>
            <p:cNvSpPr/>
            <p:nvPr/>
          </p:nvSpPr>
          <p:spPr>
            <a:xfrm>
              <a:off x="2952453" y="3149638"/>
              <a:ext cx="390610" cy="58944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sz="2000">
                  <a:latin typeface="Calibri" panose="020F0502020204030204" pitchFamily="34" charset="0"/>
                  <a:cs typeface="Calibri" panose="020F0502020204030204" pitchFamily="34" charset="0"/>
                </a:rPr>
                <a:t>Inputs</a:t>
              </a: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Box 53">
              <a:extLst>
                <a:ext uri="{FF2B5EF4-FFF2-40B4-BE49-F238E27FC236}">
                  <a16:creationId xmlns:a16="http://schemas.microsoft.com/office/drawing/2014/main" id="{B6E94F3B-EEAB-03A2-5050-FA27985F0614}"/>
                </a:ext>
              </a:extLst>
            </p:cNvPr>
            <p:cNvSpPr/>
            <p:nvPr/>
          </p:nvSpPr>
          <p:spPr>
            <a:xfrm>
              <a:off x="10251252" y="2918370"/>
              <a:ext cx="390610" cy="74104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GB" sz="2000">
                  <a:latin typeface="Calibri" panose="020F0502020204030204" pitchFamily="34" charset="0"/>
                  <a:cs typeface="Calibri" panose="020F0502020204030204" pitchFamily="34" charset="0"/>
                </a:rPr>
                <a:t>Outputs</a:t>
              </a: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9865F2A-0265-0983-BCF6-E19AD9EEAEE4}"/>
                </a:ext>
              </a:extLst>
            </p:cNvPr>
            <p:cNvSpPr txBox="1"/>
            <p:nvPr/>
          </p:nvSpPr>
          <p:spPr>
            <a:xfrm>
              <a:off x="9629866" y="5036658"/>
              <a:ext cx="853104" cy="315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>
                  <a:latin typeface="Calibri" panose="020F0502020204030204" pitchFamily="34" charset="0"/>
                  <a:cs typeface="Calibri" panose="020F0502020204030204" pitchFamily="34" charset="0"/>
                </a:rPr>
                <a:t>SAL</a:t>
              </a: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id="{EAA37D1B-4C9A-8665-0573-F6CC01C68CEF}"/>
                </a:ext>
              </a:extLst>
            </p:cNvPr>
            <p:cNvSpPr/>
            <p:nvPr/>
          </p:nvSpPr>
          <p:spPr>
            <a:xfrm>
              <a:off x="2864234" y="5286266"/>
              <a:ext cx="1027145" cy="5292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 err="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Communi</a:t>
              </a:r>
              <a:r>
                <a:rPr lang="en-GB" sz="1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-cation</a:t>
              </a:r>
              <a:endPara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E2EA97E-FDB3-3291-2D61-F66A654D7D63}"/>
                </a:ext>
              </a:extLst>
            </p:cNvPr>
            <p:cNvCxnSpPr>
              <a:cxnSpLocks/>
            </p:cNvCxnSpPr>
            <p:nvPr/>
          </p:nvCxnSpPr>
          <p:spPr>
            <a:xfrm>
              <a:off x="2864234" y="5201677"/>
              <a:ext cx="1034629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DC72FE6-C083-57E3-FB94-88BE32D09377}"/>
                </a:ext>
              </a:extLst>
            </p:cNvPr>
            <p:cNvCxnSpPr/>
            <p:nvPr/>
          </p:nvCxnSpPr>
          <p:spPr>
            <a:xfrm flipV="1">
              <a:off x="4034046" y="5202284"/>
              <a:ext cx="695892" cy="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96E08D3-F3B2-E0D8-A3C0-68907B9D911F}"/>
                </a:ext>
              </a:extLst>
            </p:cNvPr>
            <p:cNvCxnSpPr/>
            <p:nvPr/>
          </p:nvCxnSpPr>
          <p:spPr>
            <a:xfrm flipV="1">
              <a:off x="4872253" y="5202286"/>
              <a:ext cx="630576" cy="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F8E4ED-A1F9-8B8A-731E-21695B362B89}"/>
                </a:ext>
              </a:extLst>
            </p:cNvPr>
            <p:cNvCxnSpPr/>
            <p:nvPr/>
          </p:nvCxnSpPr>
          <p:spPr>
            <a:xfrm flipV="1">
              <a:off x="2144552" y="5202283"/>
              <a:ext cx="630576" cy="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69" name="Rectangle 4">
              <a:extLst>
                <a:ext uri="{FF2B5EF4-FFF2-40B4-BE49-F238E27FC236}">
                  <a16:creationId xmlns:a16="http://schemas.microsoft.com/office/drawing/2014/main" id="{D5AE3F32-DACB-7C13-9727-2A321F33410B}"/>
                </a:ext>
              </a:extLst>
            </p:cNvPr>
            <p:cNvSpPr/>
            <p:nvPr/>
          </p:nvSpPr>
          <p:spPr>
            <a:xfrm>
              <a:off x="8434339" y="5271485"/>
              <a:ext cx="1135788" cy="529341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Attestation Service</a:t>
              </a:r>
              <a:endPara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9FD3145-62C9-D268-4F40-86DF71BDE36F}"/>
                </a:ext>
              </a:extLst>
            </p:cNvPr>
            <p:cNvSpPr/>
            <p:nvPr/>
          </p:nvSpPr>
          <p:spPr>
            <a:xfrm>
              <a:off x="7172734" y="5282926"/>
              <a:ext cx="1201866" cy="529342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Encryption Service</a:t>
              </a:r>
              <a:endPara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4">
              <a:extLst>
                <a:ext uri="{FF2B5EF4-FFF2-40B4-BE49-F238E27FC236}">
                  <a16:creationId xmlns:a16="http://schemas.microsoft.com/office/drawing/2014/main" id="{621EBF39-1378-C8CF-2CE3-AE54D75A54F5}"/>
                </a:ext>
              </a:extLst>
            </p:cNvPr>
            <p:cNvSpPr/>
            <p:nvPr/>
          </p:nvSpPr>
          <p:spPr>
            <a:xfrm>
              <a:off x="5605538" y="5285303"/>
              <a:ext cx="1507457" cy="529342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Communication Service</a:t>
              </a:r>
              <a:endPara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6FE9A08-59E6-A975-34A4-B920C7AB9D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6930" y="5202298"/>
              <a:ext cx="3948501" cy="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584B096-4308-4796-08E2-746FCC854E71}"/>
                </a:ext>
              </a:extLst>
            </p:cNvPr>
            <p:cNvCxnSpPr>
              <a:cxnSpLocks/>
            </p:cNvCxnSpPr>
            <p:nvPr/>
          </p:nvCxnSpPr>
          <p:spPr>
            <a:xfrm>
              <a:off x="4481986" y="3315789"/>
              <a:ext cx="1034629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944A621-DCDF-506C-794F-EC325A431508}"/>
                </a:ext>
              </a:extLst>
            </p:cNvPr>
            <p:cNvGrpSpPr/>
            <p:nvPr/>
          </p:nvGrpSpPr>
          <p:grpSpPr>
            <a:xfrm>
              <a:off x="4347978" y="3412020"/>
              <a:ext cx="1333370" cy="951798"/>
              <a:chOff x="4347978" y="2661733"/>
              <a:chExt cx="1333370" cy="711130"/>
            </a:xfrm>
          </p:grpSpPr>
          <p:sp>
            <p:nvSpPr>
              <p:cNvPr id="75" name="Rectangle 58">
                <a:extLst>
                  <a:ext uri="{FF2B5EF4-FFF2-40B4-BE49-F238E27FC236}">
                    <a16:creationId xmlns:a16="http://schemas.microsoft.com/office/drawing/2014/main" id="{6432B432-5CCD-01AA-F134-05C06018603A}"/>
                  </a:ext>
                </a:extLst>
              </p:cNvPr>
              <p:cNvSpPr/>
              <p:nvPr/>
            </p:nvSpPr>
            <p:spPr>
              <a:xfrm>
                <a:off x="4347978" y="2661733"/>
                <a:ext cx="1329676" cy="361641"/>
              </a:xfrm>
              <a:prstGeom prst="rect">
                <a:avLst/>
              </a:prstGeom>
              <a:solidFill>
                <a:srgbClr val="7DDD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4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DejaVu Sans"/>
                    <a:cs typeface="Calibri" panose="020F0502020204030204" pitchFamily="34" charset="0"/>
                  </a:rPr>
                  <a:t>AIM/AIW Storage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GB" sz="1400" spc="-1">
                    <a:solidFill>
                      <a:srgbClr val="000000"/>
                    </a:solidFill>
                    <a:latin typeface="Calibri" panose="020F0502020204030204" pitchFamily="34" charset="0"/>
                    <a:ea typeface="DejaVu Sans"/>
                    <a:cs typeface="Calibri" panose="020F0502020204030204" pitchFamily="34" charset="0"/>
                  </a:rPr>
                  <a:t>(non-secure)</a:t>
                </a:r>
                <a:endPara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Rectangle 58">
                <a:extLst>
                  <a:ext uri="{FF2B5EF4-FFF2-40B4-BE49-F238E27FC236}">
                    <a16:creationId xmlns:a16="http://schemas.microsoft.com/office/drawing/2014/main" id="{6319A5FD-8273-AC7F-8C1A-0C21E8CCBE6B}"/>
                  </a:ext>
                </a:extLst>
              </p:cNvPr>
              <p:cNvSpPr/>
              <p:nvPr/>
            </p:nvSpPr>
            <p:spPr>
              <a:xfrm>
                <a:off x="4351672" y="3023210"/>
                <a:ext cx="1329676" cy="349653"/>
              </a:xfrm>
              <a:prstGeom prst="rect">
                <a:avLst/>
              </a:prstGeom>
              <a:solidFill>
                <a:srgbClr val="7DDD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4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DejaVu Sans"/>
                    <a:cs typeface="Calibri" panose="020F0502020204030204" pitchFamily="34" charset="0"/>
                  </a:rPr>
                  <a:t>AIM/AIW Storage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GB" sz="1400" spc="-1">
                    <a:solidFill>
                      <a:srgbClr val="000000"/>
                    </a:solidFill>
                    <a:latin typeface="Calibri" panose="020F0502020204030204" pitchFamily="34" charset="0"/>
                    <a:ea typeface="DejaVu Sans"/>
                    <a:cs typeface="Calibri" panose="020F0502020204030204" pitchFamily="34" charset="0"/>
                  </a:rPr>
                  <a:t>(secure)</a:t>
                </a:r>
                <a:endPara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D834F7C-1C76-A5F4-21DF-A96E2A06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30/01/26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DDA692F-6FF7-C1B7-E357-8720043E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7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04B93C-EFD5-E01A-B3EB-1ACA2F882E14}"/>
              </a:ext>
            </a:extLst>
          </p:cNvPr>
          <p:cNvSpPr/>
          <p:nvPr/>
        </p:nvSpPr>
        <p:spPr>
          <a:xfrm>
            <a:off x="3884295" y="2023110"/>
            <a:ext cx="4423410" cy="29394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AIH Back End</a:t>
            </a:r>
          </a:p>
        </p:txBody>
      </p:sp>
      <p:sp>
        <p:nvSpPr>
          <p:cNvPr id="3" name="Rettangolo 56">
            <a:extLst>
              <a:ext uri="{FF2B5EF4-FFF2-40B4-BE49-F238E27FC236}">
                <a16:creationId xmlns:a16="http://schemas.microsoft.com/office/drawing/2014/main" id="{913A8B79-8CBC-CA5F-582D-FF33BDF45BC0}"/>
              </a:ext>
            </a:extLst>
          </p:cNvPr>
          <p:cNvSpPr/>
          <p:nvPr/>
        </p:nvSpPr>
        <p:spPr>
          <a:xfrm>
            <a:off x="1074420" y="2023110"/>
            <a:ext cx="1788757" cy="750568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AIH Front End #1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56">
            <a:extLst>
              <a:ext uri="{FF2B5EF4-FFF2-40B4-BE49-F238E27FC236}">
                <a16:creationId xmlns:a16="http://schemas.microsoft.com/office/drawing/2014/main" id="{5137DC01-7108-F800-B3A8-E2A823155D69}"/>
              </a:ext>
            </a:extLst>
          </p:cNvPr>
          <p:cNvSpPr/>
          <p:nvPr/>
        </p:nvSpPr>
        <p:spPr>
          <a:xfrm>
            <a:off x="1074420" y="3053716"/>
            <a:ext cx="1788757" cy="750568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AIH Front End #2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56">
            <a:extLst>
              <a:ext uri="{FF2B5EF4-FFF2-40B4-BE49-F238E27FC236}">
                <a16:creationId xmlns:a16="http://schemas.microsoft.com/office/drawing/2014/main" id="{391BCDAD-8DBB-9C59-223D-2941F8819273}"/>
              </a:ext>
            </a:extLst>
          </p:cNvPr>
          <p:cNvSpPr/>
          <p:nvPr/>
        </p:nvSpPr>
        <p:spPr>
          <a:xfrm>
            <a:off x="1089660" y="4211956"/>
            <a:ext cx="1788757" cy="750568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AIH Front End #N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6">
            <a:extLst>
              <a:ext uri="{FF2B5EF4-FFF2-40B4-BE49-F238E27FC236}">
                <a16:creationId xmlns:a16="http://schemas.microsoft.com/office/drawing/2014/main" id="{F421D51F-1D60-6D62-BCD6-14B35A03BB89}"/>
              </a:ext>
            </a:extLst>
          </p:cNvPr>
          <p:cNvSpPr/>
          <p:nvPr/>
        </p:nvSpPr>
        <p:spPr>
          <a:xfrm>
            <a:off x="3884295" y="5560696"/>
            <a:ext cx="1788757" cy="750568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56">
            <a:extLst>
              <a:ext uri="{FF2B5EF4-FFF2-40B4-BE49-F238E27FC236}">
                <a16:creationId xmlns:a16="http://schemas.microsoft.com/office/drawing/2014/main" id="{79B6DA8F-6EAA-21C7-7086-518EB3F419B1}"/>
              </a:ext>
            </a:extLst>
          </p:cNvPr>
          <p:cNvSpPr/>
          <p:nvPr/>
        </p:nvSpPr>
        <p:spPr>
          <a:xfrm>
            <a:off x="6518948" y="5560696"/>
            <a:ext cx="1788757" cy="750568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Blockchain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56">
            <a:extLst>
              <a:ext uri="{FF2B5EF4-FFF2-40B4-BE49-F238E27FC236}">
                <a16:creationId xmlns:a16="http://schemas.microsoft.com/office/drawing/2014/main" id="{A61D5C2D-7D6C-1969-F2C3-FE9842021074}"/>
              </a:ext>
            </a:extLst>
          </p:cNvPr>
          <p:cNvSpPr/>
          <p:nvPr/>
        </p:nvSpPr>
        <p:spPr>
          <a:xfrm>
            <a:off x="9319260" y="2026920"/>
            <a:ext cx="1996440" cy="750568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Third Party User #1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56">
            <a:extLst>
              <a:ext uri="{FF2B5EF4-FFF2-40B4-BE49-F238E27FC236}">
                <a16:creationId xmlns:a16="http://schemas.microsoft.com/office/drawing/2014/main" id="{9A2E9FC9-9B5C-3E98-DC25-207D7103A992}"/>
              </a:ext>
            </a:extLst>
          </p:cNvPr>
          <p:cNvSpPr/>
          <p:nvPr/>
        </p:nvSpPr>
        <p:spPr>
          <a:xfrm>
            <a:off x="9284970" y="3057526"/>
            <a:ext cx="1996440" cy="750568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Third Party User #2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56">
            <a:extLst>
              <a:ext uri="{FF2B5EF4-FFF2-40B4-BE49-F238E27FC236}">
                <a16:creationId xmlns:a16="http://schemas.microsoft.com/office/drawing/2014/main" id="{A427567C-2EB2-2A68-D90D-31C76375CF8C}"/>
              </a:ext>
            </a:extLst>
          </p:cNvPr>
          <p:cNvSpPr/>
          <p:nvPr/>
        </p:nvSpPr>
        <p:spPr>
          <a:xfrm>
            <a:off x="9300210" y="4215766"/>
            <a:ext cx="1996440" cy="750568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Third Party User #N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8813BF-B5FD-3786-4063-04AB0C94AB52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63177" y="2398394"/>
            <a:ext cx="102111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4CBEE5-5EEF-E58D-2A3C-A7299ACA8DA3}"/>
              </a:ext>
            </a:extLst>
          </p:cNvPr>
          <p:cNvCxnSpPr>
            <a:cxnSpLocks/>
          </p:cNvCxnSpPr>
          <p:nvPr/>
        </p:nvCxnSpPr>
        <p:spPr>
          <a:xfrm>
            <a:off x="2878417" y="3429000"/>
            <a:ext cx="102111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3F2829-F347-9310-301C-DD1BE41C7D2D}"/>
              </a:ext>
            </a:extLst>
          </p:cNvPr>
          <p:cNvCxnSpPr>
            <a:cxnSpLocks/>
          </p:cNvCxnSpPr>
          <p:nvPr/>
        </p:nvCxnSpPr>
        <p:spPr>
          <a:xfrm>
            <a:off x="2878417" y="4610100"/>
            <a:ext cx="102111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42319F-BF4A-4913-D4B5-5CAEFB74C644}"/>
              </a:ext>
            </a:extLst>
          </p:cNvPr>
          <p:cNvCxnSpPr>
            <a:cxnSpLocks/>
          </p:cNvCxnSpPr>
          <p:nvPr/>
        </p:nvCxnSpPr>
        <p:spPr>
          <a:xfrm>
            <a:off x="8279092" y="2421254"/>
            <a:ext cx="102111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152032-3F68-04B1-B283-53DD1C3F396F}"/>
              </a:ext>
            </a:extLst>
          </p:cNvPr>
          <p:cNvCxnSpPr>
            <a:cxnSpLocks/>
          </p:cNvCxnSpPr>
          <p:nvPr/>
        </p:nvCxnSpPr>
        <p:spPr>
          <a:xfrm>
            <a:off x="8307705" y="3442334"/>
            <a:ext cx="102111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DD563E-9AFB-F998-027F-81A88E70D589}"/>
              </a:ext>
            </a:extLst>
          </p:cNvPr>
          <p:cNvCxnSpPr>
            <a:cxnSpLocks/>
          </p:cNvCxnSpPr>
          <p:nvPr/>
        </p:nvCxnSpPr>
        <p:spPr>
          <a:xfrm>
            <a:off x="8307705" y="4610100"/>
            <a:ext cx="102111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EBD009-0DB2-FDDE-A66E-1FA3291BDF88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778674" y="4962524"/>
            <a:ext cx="0" cy="59817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EEE30D-6CDF-8631-4B79-3FA571CB63E2}"/>
              </a:ext>
            </a:extLst>
          </p:cNvPr>
          <p:cNvCxnSpPr>
            <a:cxnSpLocks/>
          </p:cNvCxnSpPr>
          <p:nvPr/>
        </p:nvCxnSpPr>
        <p:spPr>
          <a:xfrm flipV="1">
            <a:off x="7384714" y="4962524"/>
            <a:ext cx="0" cy="59817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1E45072D-BCCA-47B4-FAB0-86020A2F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AIH-HSP – System Concept</a:t>
            </a:r>
          </a:p>
        </p:txBody>
      </p:sp>
    </p:spTree>
    <p:extLst>
      <p:ext uri="{BB962C8B-B14F-4D97-AF65-F5344CB8AC3E}">
        <p14:creationId xmlns:p14="http://schemas.microsoft.com/office/powerpoint/2010/main" val="158933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96A21-EB69-8BB8-99EF-4AA2748C4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55">
            <a:extLst>
              <a:ext uri="{FF2B5EF4-FFF2-40B4-BE49-F238E27FC236}">
                <a16:creationId xmlns:a16="http://schemas.microsoft.com/office/drawing/2014/main" id="{5AC698F9-8F97-1FDA-D590-F66F2219866D}"/>
              </a:ext>
            </a:extLst>
          </p:cNvPr>
          <p:cNvSpPr/>
          <p:nvPr/>
        </p:nvSpPr>
        <p:spPr>
          <a:xfrm>
            <a:off x="3913702" y="1858071"/>
            <a:ext cx="5722079" cy="3891848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600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6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CB13380-45F5-40E9-3904-2D0BF86D8A7A}"/>
              </a:ext>
            </a:extLst>
          </p:cNvPr>
          <p:cNvSpPr/>
          <p:nvPr/>
        </p:nvSpPr>
        <p:spPr>
          <a:xfrm>
            <a:off x="711269" y="5909279"/>
            <a:ext cx="6745707" cy="3285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EB9206-FEE7-E9D2-914E-D480F1AF64E7}"/>
              </a:ext>
            </a:extLst>
          </p:cNvPr>
          <p:cNvCxnSpPr>
            <a:cxnSpLocks/>
          </p:cNvCxnSpPr>
          <p:nvPr/>
        </p:nvCxnSpPr>
        <p:spPr>
          <a:xfrm flipV="1">
            <a:off x="746979" y="5830197"/>
            <a:ext cx="6761555" cy="1928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" name="Rectangle 51">
            <a:extLst>
              <a:ext uri="{FF2B5EF4-FFF2-40B4-BE49-F238E27FC236}">
                <a16:creationId xmlns:a16="http://schemas.microsoft.com/office/drawing/2014/main" id="{025DCB42-7280-8FE2-5D0F-91B9078521AC}"/>
              </a:ext>
            </a:extLst>
          </p:cNvPr>
          <p:cNvSpPr/>
          <p:nvPr/>
        </p:nvSpPr>
        <p:spPr>
          <a:xfrm>
            <a:off x="3516624" y="6414216"/>
            <a:ext cx="1361890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BA2E4C3-83FE-A383-25BE-32BA56B91966}"/>
              </a:ext>
            </a:extLst>
          </p:cNvPr>
          <p:cNvSpPr/>
          <p:nvPr/>
        </p:nvSpPr>
        <p:spPr>
          <a:xfrm>
            <a:off x="704518" y="6392878"/>
            <a:ext cx="1105277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52">
            <a:extLst>
              <a:ext uri="{FF2B5EF4-FFF2-40B4-BE49-F238E27FC236}">
                <a16:creationId xmlns:a16="http://schemas.microsoft.com/office/drawing/2014/main" id="{0179C1BF-76E8-59DC-A181-054A7CCE91FF}"/>
              </a:ext>
            </a:extLst>
          </p:cNvPr>
          <p:cNvSpPr/>
          <p:nvPr/>
        </p:nvSpPr>
        <p:spPr>
          <a:xfrm>
            <a:off x="4976972" y="6413694"/>
            <a:ext cx="903143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60E9E26-C9D6-0958-11D0-1FEFC766D0DB}"/>
              </a:ext>
            </a:extLst>
          </p:cNvPr>
          <p:cNvSpPr/>
          <p:nvPr/>
        </p:nvSpPr>
        <p:spPr>
          <a:xfrm>
            <a:off x="1899836" y="6412217"/>
            <a:ext cx="1517211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445FFE-5601-264C-BF25-43790F59D7CD}"/>
              </a:ext>
            </a:extLst>
          </p:cNvPr>
          <p:cNvCxnSpPr>
            <a:cxnSpLocks/>
          </p:cNvCxnSpPr>
          <p:nvPr/>
        </p:nvCxnSpPr>
        <p:spPr>
          <a:xfrm>
            <a:off x="3555609" y="6327628"/>
            <a:ext cx="137181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B08871-04E6-0390-8EF9-73E9BF660350}"/>
              </a:ext>
            </a:extLst>
          </p:cNvPr>
          <p:cNvCxnSpPr>
            <a:cxnSpLocks/>
          </p:cNvCxnSpPr>
          <p:nvPr/>
        </p:nvCxnSpPr>
        <p:spPr>
          <a:xfrm flipV="1">
            <a:off x="4948766" y="6328235"/>
            <a:ext cx="92268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F9B8A9-ADDB-3F38-7D6E-C99A41CEECD1}"/>
              </a:ext>
            </a:extLst>
          </p:cNvPr>
          <p:cNvGrpSpPr/>
          <p:nvPr/>
        </p:nvGrpSpPr>
        <p:grpSpPr>
          <a:xfrm>
            <a:off x="5993031" y="6339090"/>
            <a:ext cx="3125327" cy="443574"/>
            <a:chOff x="5708123" y="6064674"/>
            <a:chExt cx="5570116" cy="443574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247822EC-DCFD-3780-7B99-A35582961EA5}"/>
                </a:ext>
              </a:extLst>
            </p:cNvPr>
            <p:cNvSpPr/>
            <p:nvPr/>
          </p:nvSpPr>
          <p:spPr>
            <a:xfrm>
              <a:off x="9613144" y="6123021"/>
              <a:ext cx="1665095" cy="3714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1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Attestation Service</a:t>
              </a:r>
              <a:endParaRPr lang="it-IT" sz="11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2B75E0-5ECD-751D-6C68-036F6FCD8E5F}"/>
                </a:ext>
              </a:extLst>
            </p:cNvPr>
            <p:cNvSpPr/>
            <p:nvPr/>
          </p:nvSpPr>
          <p:spPr>
            <a:xfrm>
              <a:off x="7834003" y="6134461"/>
              <a:ext cx="1665095" cy="3714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1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Encryption Service</a:t>
              </a:r>
              <a:endParaRPr lang="it-IT" sz="11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5B20962E-2B79-0AC5-C8FD-12EADCD71C23}"/>
                </a:ext>
              </a:extLst>
            </p:cNvPr>
            <p:cNvSpPr/>
            <p:nvPr/>
          </p:nvSpPr>
          <p:spPr>
            <a:xfrm>
              <a:off x="5708123" y="6136838"/>
              <a:ext cx="2029134" cy="3714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1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Communication Service</a:t>
              </a:r>
              <a:endParaRPr lang="it-IT" sz="11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DEC9676-AAF2-83DE-A30D-D579C323E5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3647" y="6064674"/>
              <a:ext cx="5499517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9CD2DE-3B37-3B9C-3321-B9F60A9B9D6A}"/>
              </a:ext>
            </a:extLst>
          </p:cNvPr>
          <p:cNvCxnSpPr>
            <a:cxnSpLocks/>
          </p:cNvCxnSpPr>
          <p:nvPr/>
        </p:nvCxnSpPr>
        <p:spPr>
          <a:xfrm flipV="1">
            <a:off x="720625" y="6330386"/>
            <a:ext cx="1122843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4336BB-6CEB-5F35-1D3B-FA83B0CD46AB}"/>
              </a:ext>
            </a:extLst>
          </p:cNvPr>
          <p:cNvCxnSpPr>
            <a:cxnSpLocks/>
          </p:cNvCxnSpPr>
          <p:nvPr/>
        </p:nvCxnSpPr>
        <p:spPr>
          <a:xfrm flipV="1">
            <a:off x="1945552" y="6328457"/>
            <a:ext cx="1503485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Rectangle 3">
            <a:extLst>
              <a:ext uri="{FF2B5EF4-FFF2-40B4-BE49-F238E27FC236}">
                <a16:creationId xmlns:a16="http://schemas.microsoft.com/office/drawing/2014/main" id="{420B6C45-5BA7-CCEF-D2C4-EA68B92F3669}"/>
              </a:ext>
            </a:extLst>
          </p:cNvPr>
          <p:cNvSpPr/>
          <p:nvPr/>
        </p:nvSpPr>
        <p:spPr>
          <a:xfrm>
            <a:off x="709877" y="1858071"/>
            <a:ext cx="885767" cy="3900323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6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A98FEFAD-106D-BA51-7F6B-FC534458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16" y="-13923"/>
            <a:ext cx="10515600" cy="703704"/>
          </a:xfrm>
        </p:spPr>
        <p:txBody>
          <a:bodyPr>
            <a:normAutofit/>
          </a:bodyPr>
          <a:lstStyle/>
          <a:p>
            <a:r>
              <a:rPr lang="en-GB"/>
              <a:t>Health Front End (AIH-HFE) V1.0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0620EC-CBE9-F7AF-05E2-BD7F98A98D1F}"/>
              </a:ext>
            </a:extLst>
          </p:cNvPr>
          <p:cNvCxnSpPr>
            <a:cxnSpLocks/>
          </p:cNvCxnSpPr>
          <p:nvPr/>
        </p:nvCxnSpPr>
        <p:spPr>
          <a:xfrm>
            <a:off x="6209783" y="5032662"/>
            <a:ext cx="119365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6" name="Rectangle 58">
            <a:extLst>
              <a:ext uri="{FF2B5EF4-FFF2-40B4-BE49-F238E27FC236}">
                <a16:creationId xmlns:a16="http://schemas.microsoft.com/office/drawing/2014/main" id="{1DEC7E80-91B3-095F-5EA4-B835496ABAF5}"/>
              </a:ext>
            </a:extLst>
          </p:cNvPr>
          <p:cNvSpPr/>
          <p:nvPr/>
        </p:nvSpPr>
        <p:spPr>
          <a:xfrm>
            <a:off x="6250265" y="5101278"/>
            <a:ext cx="1114121" cy="564045"/>
          </a:xfrm>
          <a:prstGeom prst="rect">
            <a:avLst/>
          </a:prstGeom>
          <a:solidFill>
            <a:srgbClr val="7DDD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Secure Storage</a:t>
            </a:r>
          </a:p>
        </p:txBody>
      </p:sp>
      <p:sp>
        <p:nvSpPr>
          <p:cNvPr id="31" name="Rettangolo 56">
            <a:extLst>
              <a:ext uri="{FF2B5EF4-FFF2-40B4-BE49-F238E27FC236}">
                <a16:creationId xmlns:a16="http://schemas.microsoft.com/office/drawing/2014/main" id="{D137E764-AC78-D4AA-B469-523FE657128C}"/>
              </a:ext>
            </a:extLst>
          </p:cNvPr>
          <p:cNvSpPr/>
          <p:nvPr/>
        </p:nvSpPr>
        <p:spPr>
          <a:xfrm>
            <a:off x="3997289" y="4214686"/>
            <a:ext cx="1030200" cy="69788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Model Licencing</a:t>
            </a:r>
            <a:endParaRPr lang="en-US" sz="1600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137EA3-C75B-F857-1815-B4E4A7527D19}"/>
              </a:ext>
            </a:extLst>
          </p:cNvPr>
          <p:cNvCxnSpPr>
            <a:cxnSpLocks/>
          </p:cNvCxnSpPr>
          <p:nvPr/>
        </p:nvCxnSpPr>
        <p:spPr>
          <a:xfrm>
            <a:off x="5039997" y="4567184"/>
            <a:ext cx="852507" cy="217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6667208-2F70-D5A0-A35B-BC30B05901C2}"/>
              </a:ext>
            </a:extLst>
          </p:cNvPr>
          <p:cNvSpPr txBox="1"/>
          <p:nvPr/>
        </p:nvSpPr>
        <p:spPr>
          <a:xfrm>
            <a:off x="5038806" y="4236772"/>
            <a:ext cx="91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AIH Data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0B9C14-61C3-EBAF-8E09-4924C2A035EA}"/>
              </a:ext>
            </a:extLst>
          </p:cNvPr>
          <p:cNvCxnSpPr>
            <a:cxnSpLocks/>
          </p:cNvCxnSpPr>
          <p:nvPr/>
        </p:nvCxnSpPr>
        <p:spPr>
          <a:xfrm>
            <a:off x="2147487" y="4417224"/>
            <a:ext cx="18686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CF676F8-7AE5-7615-236E-A4D61B69F48E}"/>
              </a:ext>
            </a:extLst>
          </p:cNvPr>
          <p:cNvSpPr txBox="1"/>
          <p:nvPr/>
        </p:nvSpPr>
        <p:spPr>
          <a:xfrm>
            <a:off x="2525853" y="4426891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Model Licence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EDF01-7112-F191-1C4A-0CF277C2FE38}"/>
              </a:ext>
            </a:extLst>
          </p:cNvPr>
          <p:cNvSpPr txBox="1"/>
          <p:nvPr/>
        </p:nvSpPr>
        <p:spPr>
          <a:xfrm>
            <a:off x="2696664" y="4083915"/>
            <a:ext cx="1215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Health Data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73875E7-48D6-3D15-D09A-90751421FF9E}"/>
              </a:ext>
            </a:extLst>
          </p:cNvPr>
          <p:cNvSpPr txBox="1"/>
          <p:nvPr/>
        </p:nvSpPr>
        <p:spPr>
          <a:xfrm>
            <a:off x="9656872" y="3055833"/>
            <a:ext cx="2036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Federated Learn RS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3E079C2-541B-F713-25C2-225D4AB809D5}"/>
              </a:ext>
            </a:extLst>
          </p:cNvPr>
          <p:cNvCxnSpPr>
            <a:cxnSpLocks/>
          </p:cNvCxnSpPr>
          <p:nvPr/>
        </p:nvCxnSpPr>
        <p:spPr>
          <a:xfrm>
            <a:off x="2147487" y="4767181"/>
            <a:ext cx="18686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55ACD0A-9AEA-5A8E-9854-756FFD9C68AA}"/>
              </a:ext>
            </a:extLst>
          </p:cNvPr>
          <p:cNvSpPr txBox="1"/>
          <p:nvPr/>
        </p:nvSpPr>
        <p:spPr>
          <a:xfrm>
            <a:off x="1796168" y="3053065"/>
            <a:ext cx="2112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Federated Learn RQ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1F9872-BC81-03B2-AAAC-0B5BDCD6F6B6}"/>
              </a:ext>
            </a:extLst>
          </p:cNvPr>
          <p:cNvSpPr txBox="1"/>
          <p:nvPr/>
        </p:nvSpPr>
        <p:spPr>
          <a:xfrm>
            <a:off x="2066383" y="3753857"/>
            <a:ext cx="184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AIH Data Process 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73BAC8-FC91-2C68-BAFF-F4807DB8A9BB}"/>
              </a:ext>
            </a:extLst>
          </p:cNvPr>
          <p:cNvSpPr txBox="1"/>
          <p:nvPr/>
        </p:nvSpPr>
        <p:spPr>
          <a:xfrm>
            <a:off x="1764672" y="3403970"/>
            <a:ext cx="213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AIH Data Process RQ </a:t>
            </a:r>
          </a:p>
        </p:txBody>
      </p:sp>
      <p:sp>
        <p:nvSpPr>
          <p:cNvPr id="39" name="Rettangolo 56">
            <a:extLst>
              <a:ext uri="{FF2B5EF4-FFF2-40B4-BE49-F238E27FC236}">
                <a16:creationId xmlns:a16="http://schemas.microsoft.com/office/drawing/2014/main" id="{9E3170ED-3021-E7B8-9D78-AF1DB33E5FFF}"/>
              </a:ext>
            </a:extLst>
          </p:cNvPr>
          <p:cNvSpPr/>
          <p:nvPr/>
        </p:nvSpPr>
        <p:spPr>
          <a:xfrm>
            <a:off x="6240837" y="1955627"/>
            <a:ext cx="1103787" cy="298494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AIH Data Processing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3AA14B-E8C0-124C-7803-1669257E404F}"/>
              </a:ext>
            </a:extLst>
          </p:cNvPr>
          <p:cNvSpPr txBox="1"/>
          <p:nvPr/>
        </p:nvSpPr>
        <p:spPr>
          <a:xfrm>
            <a:off x="7351568" y="2007364"/>
            <a:ext cx="91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AIH Data</a:t>
            </a:r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AF9F1D2-348A-BA6F-0AC0-1732148292E0}"/>
              </a:ext>
            </a:extLst>
          </p:cNvPr>
          <p:cNvCxnSpPr>
            <a:cxnSpLocks/>
          </p:cNvCxnSpPr>
          <p:nvPr/>
        </p:nvCxnSpPr>
        <p:spPr>
          <a:xfrm>
            <a:off x="5249174" y="2349814"/>
            <a:ext cx="100108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07C1ED7-8A50-B080-6268-7D4924F3EA8F}"/>
              </a:ext>
            </a:extLst>
          </p:cNvPr>
          <p:cNvSpPr txBox="1"/>
          <p:nvPr/>
        </p:nvSpPr>
        <p:spPr>
          <a:xfrm>
            <a:off x="5326358" y="2008766"/>
            <a:ext cx="91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AIH Data</a:t>
            </a:r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65237C4-60C9-2C7C-CE66-B9308D5379EB}"/>
              </a:ext>
            </a:extLst>
          </p:cNvPr>
          <p:cNvCxnSpPr/>
          <p:nvPr/>
        </p:nvCxnSpPr>
        <p:spPr>
          <a:xfrm>
            <a:off x="7354703" y="2348113"/>
            <a:ext cx="99931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C75C103-0D79-5F1A-1D48-A98665211C33}"/>
              </a:ext>
            </a:extLst>
          </p:cNvPr>
          <p:cNvSpPr txBox="1"/>
          <p:nvPr/>
        </p:nvSpPr>
        <p:spPr>
          <a:xfrm>
            <a:off x="9647050" y="3405543"/>
            <a:ext cx="213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AIH Data Process RQ 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B9CDE4E-F959-B454-9F5B-746A40AA4494}"/>
              </a:ext>
            </a:extLst>
          </p:cNvPr>
          <p:cNvCxnSpPr>
            <a:cxnSpLocks/>
          </p:cNvCxnSpPr>
          <p:nvPr/>
        </p:nvCxnSpPr>
        <p:spPr>
          <a:xfrm flipV="1">
            <a:off x="2070401" y="3403626"/>
            <a:ext cx="4187426" cy="307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6792BFD-51A2-7932-C408-9995CD4C6FEA}"/>
              </a:ext>
            </a:extLst>
          </p:cNvPr>
          <p:cNvCxnSpPr>
            <a:cxnSpLocks/>
          </p:cNvCxnSpPr>
          <p:nvPr/>
        </p:nvCxnSpPr>
        <p:spPr>
          <a:xfrm flipV="1">
            <a:off x="2071656" y="3744465"/>
            <a:ext cx="4187426" cy="307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D45642-0797-D78C-B50E-B37CCCA4BBE3}"/>
              </a:ext>
            </a:extLst>
          </p:cNvPr>
          <p:cNvCxnSpPr>
            <a:cxnSpLocks/>
          </p:cNvCxnSpPr>
          <p:nvPr/>
        </p:nvCxnSpPr>
        <p:spPr>
          <a:xfrm flipV="1">
            <a:off x="2063383" y="4104257"/>
            <a:ext cx="4187426" cy="307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E925E42-0F15-825E-9AD1-7F00A53FA989}"/>
              </a:ext>
            </a:extLst>
          </p:cNvPr>
          <p:cNvCxnSpPr>
            <a:cxnSpLocks/>
          </p:cNvCxnSpPr>
          <p:nvPr/>
        </p:nvCxnSpPr>
        <p:spPr>
          <a:xfrm>
            <a:off x="7348170" y="3397170"/>
            <a:ext cx="405382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FEDC576-45DA-6E97-9367-58F16C99F16F}"/>
              </a:ext>
            </a:extLst>
          </p:cNvPr>
          <p:cNvCxnSpPr>
            <a:cxnSpLocks/>
          </p:cNvCxnSpPr>
          <p:nvPr/>
        </p:nvCxnSpPr>
        <p:spPr>
          <a:xfrm>
            <a:off x="7337985" y="3766815"/>
            <a:ext cx="405382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" name="Rettangolo 56">
            <a:extLst>
              <a:ext uri="{FF2B5EF4-FFF2-40B4-BE49-F238E27FC236}">
                <a16:creationId xmlns:a16="http://schemas.microsoft.com/office/drawing/2014/main" id="{31AE4092-F354-2043-86DA-E7C08F8B0002}"/>
              </a:ext>
            </a:extLst>
          </p:cNvPr>
          <p:cNvSpPr/>
          <p:nvPr/>
        </p:nvSpPr>
        <p:spPr>
          <a:xfrm>
            <a:off x="8286951" y="4256421"/>
            <a:ext cx="1272548" cy="671538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Anomaly &amp; Risk Alerting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B828B8-8037-17FD-8160-ED4AED779FAE}"/>
              </a:ext>
            </a:extLst>
          </p:cNvPr>
          <p:cNvCxnSpPr>
            <a:cxnSpLocks/>
          </p:cNvCxnSpPr>
          <p:nvPr/>
        </p:nvCxnSpPr>
        <p:spPr>
          <a:xfrm>
            <a:off x="7340175" y="4862276"/>
            <a:ext cx="920640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39AA110-EA38-AAA9-F216-69BDAD131A82}"/>
              </a:ext>
            </a:extLst>
          </p:cNvPr>
          <p:cNvSpPr txBox="1"/>
          <p:nvPr/>
        </p:nvSpPr>
        <p:spPr>
          <a:xfrm>
            <a:off x="7347449" y="4522165"/>
            <a:ext cx="967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ARA Data</a:t>
            </a:r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C5BF8F-B561-0433-C846-0F12DE50EB0E}"/>
              </a:ext>
            </a:extLst>
          </p:cNvPr>
          <p:cNvSpPr txBox="1"/>
          <p:nvPr/>
        </p:nvSpPr>
        <p:spPr>
          <a:xfrm>
            <a:off x="7376471" y="4157207"/>
            <a:ext cx="91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AIH Data</a:t>
            </a:r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52D0A2-FE01-71D1-753D-2C689E6C4A4F}"/>
              </a:ext>
            </a:extLst>
          </p:cNvPr>
          <p:cNvCxnSpPr/>
          <p:nvPr/>
        </p:nvCxnSpPr>
        <p:spPr>
          <a:xfrm>
            <a:off x="7332471" y="4497956"/>
            <a:ext cx="99931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6D2F4CA-FA9D-C924-25AF-E8CC325E85D3}"/>
              </a:ext>
            </a:extLst>
          </p:cNvPr>
          <p:cNvSpPr txBox="1"/>
          <p:nvPr/>
        </p:nvSpPr>
        <p:spPr>
          <a:xfrm>
            <a:off x="9650759" y="3765385"/>
            <a:ext cx="184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AIH Data Process RS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3D5CD40-8FB1-5C6F-DEB2-39C9F0008238}"/>
              </a:ext>
            </a:extLst>
          </p:cNvPr>
          <p:cNvCxnSpPr>
            <a:cxnSpLocks/>
          </p:cNvCxnSpPr>
          <p:nvPr/>
        </p:nvCxnSpPr>
        <p:spPr>
          <a:xfrm>
            <a:off x="7351980" y="4103925"/>
            <a:ext cx="405382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8919C8A-DEFF-5D58-0EA5-20D04A36856F}"/>
              </a:ext>
            </a:extLst>
          </p:cNvPr>
          <p:cNvSpPr txBox="1"/>
          <p:nvPr/>
        </p:nvSpPr>
        <p:spPr>
          <a:xfrm>
            <a:off x="1796168" y="2710165"/>
            <a:ext cx="2112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Register RS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7E1E24-17DE-2A21-4375-365B2CDBEE7E}"/>
              </a:ext>
            </a:extLst>
          </p:cNvPr>
          <p:cNvCxnSpPr>
            <a:cxnSpLocks/>
          </p:cNvCxnSpPr>
          <p:nvPr/>
        </p:nvCxnSpPr>
        <p:spPr>
          <a:xfrm flipV="1">
            <a:off x="2060876" y="3051201"/>
            <a:ext cx="4187426" cy="307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25991F1-ED67-2749-7E34-64C733F2E306}"/>
              </a:ext>
            </a:extLst>
          </p:cNvPr>
          <p:cNvSpPr txBox="1"/>
          <p:nvPr/>
        </p:nvSpPr>
        <p:spPr>
          <a:xfrm>
            <a:off x="1786643" y="2357740"/>
            <a:ext cx="2112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Register RQ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2C9D51-D80E-0D80-5E1F-A84D2772793A}"/>
              </a:ext>
            </a:extLst>
          </p:cNvPr>
          <p:cNvCxnSpPr>
            <a:cxnSpLocks/>
          </p:cNvCxnSpPr>
          <p:nvPr/>
        </p:nvCxnSpPr>
        <p:spPr>
          <a:xfrm flipV="1">
            <a:off x="2051351" y="2698776"/>
            <a:ext cx="4187426" cy="307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9C5227-3FAE-F5B4-BCC6-0C2C82347789}"/>
              </a:ext>
            </a:extLst>
          </p:cNvPr>
          <p:cNvSpPr txBox="1"/>
          <p:nvPr/>
        </p:nvSpPr>
        <p:spPr>
          <a:xfrm>
            <a:off x="9643291" y="2357740"/>
            <a:ext cx="117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Register RQ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220555-2877-7BE1-E878-2B20EDEF8E36}"/>
              </a:ext>
            </a:extLst>
          </p:cNvPr>
          <p:cNvCxnSpPr>
            <a:cxnSpLocks/>
          </p:cNvCxnSpPr>
          <p:nvPr/>
        </p:nvCxnSpPr>
        <p:spPr>
          <a:xfrm>
            <a:off x="7357695" y="2692320"/>
            <a:ext cx="405382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17633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BEB64-645F-7E9B-D25B-03412EF68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55">
            <a:extLst>
              <a:ext uri="{FF2B5EF4-FFF2-40B4-BE49-F238E27FC236}">
                <a16:creationId xmlns:a16="http://schemas.microsoft.com/office/drawing/2014/main" id="{4AD51E71-B4DD-ADA2-D81B-A69DD8E6D5FB}"/>
              </a:ext>
            </a:extLst>
          </p:cNvPr>
          <p:cNvSpPr/>
          <p:nvPr/>
        </p:nvSpPr>
        <p:spPr>
          <a:xfrm>
            <a:off x="4602007" y="0"/>
            <a:ext cx="5386702" cy="5806411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600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6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93DBB248-9A79-4679-6D9D-95C0446D5B82}"/>
              </a:ext>
            </a:extLst>
          </p:cNvPr>
          <p:cNvSpPr/>
          <p:nvPr/>
        </p:nvSpPr>
        <p:spPr>
          <a:xfrm>
            <a:off x="1149078" y="157394"/>
            <a:ext cx="885767" cy="5649592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6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93C6B7-F9B7-89F6-1631-14D3F9212A44}"/>
              </a:ext>
            </a:extLst>
          </p:cNvPr>
          <p:cNvGrpSpPr/>
          <p:nvPr/>
        </p:nvGrpSpPr>
        <p:grpSpPr>
          <a:xfrm>
            <a:off x="5748286" y="5292495"/>
            <a:ext cx="3162907" cy="453350"/>
            <a:chOff x="6301583" y="5292495"/>
            <a:chExt cx="1996763" cy="452204"/>
          </a:xfrm>
        </p:grpSpPr>
        <p:sp>
          <p:nvSpPr>
            <p:cNvPr id="13" name="Rectangle 58">
              <a:extLst>
                <a:ext uri="{FF2B5EF4-FFF2-40B4-BE49-F238E27FC236}">
                  <a16:creationId xmlns:a16="http://schemas.microsoft.com/office/drawing/2014/main" id="{A18D5FFB-6A2E-D647-D4E7-A7FBA5F6808D}"/>
                </a:ext>
              </a:extLst>
            </p:cNvPr>
            <p:cNvSpPr/>
            <p:nvPr/>
          </p:nvSpPr>
          <p:spPr>
            <a:xfrm>
              <a:off x="6301583" y="5366956"/>
              <a:ext cx="1996763" cy="37774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Secure Storage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90E09B-6888-5412-E2D0-A35E6AD2CEDB}"/>
                </a:ext>
              </a:extLst>
            </p:cNvPr>
            <p:cNvCxnSpPr>
              <a:cxnSpLocks/>
            </p:cNvCxnSpPr>
            <p:nvPr/>
          </p:nvCxnSpPr>
          <p:spPr>
            <a:xfrm>
              <a:off x="6451794" y="5292495"/>
              <a:ext cx="176246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16127DE-1979-95D4-CF19-3D7055CA0331}"/>
              </a:ext>
            </a:extLst>
          </p:cNvPr>
          <p:cNvSpPr txBox="1"/>
          <p:nvPr/>
        </p:nvSpPr>
        <p:spPr>
          <a:xfrm>
            <a:off x="2657062" y="2864506"/>
            <a:ext cx="1890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AIH Data Process RQ</a:t>
            </a:r>
          </a:p>
        </p:txBody>
      </p:sp>
      <p:sp>
        <p:nvSpPr>
          <p:cNvPr id="69" name="Rectangle 7">
            <a:extLst>
              <a:ext uri="{FF2B5EF4-FFF2-40B4-BE49-F238E27FC236}">
                <a16:creationId xmlns:a16="http://schemas.microsoft.com/office/drawing/2014/main" id="{32357906-5846-FAB7-95AA-90470330B782}"/>
              </a:ext>
            </a:extLst>
          </p:cNvPr>
          <p:cNvSpPr/>
          <p:nvPr/>
        </p:nvSpPr>
        <p:spPr>
          <a:xfrm>
            <a:off x="1187923" y="5973479"/>
            <a:ext cx="7335008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C0E549-6042-DAA9-0023-025884B0DE18}"/>
              </a:ext>
            </a:extLst>
          </p:cNvPr>
          <p:cNvCxnSpPr>
            <a:cxnSpLocks/>
          </p:cNvCxnSpPr>
          <p:nvPr/>
        </p:nvCxnSpPr>
        <p:spPr>
          <a:xfrm flipV="1">
            <a:off x="1170687" y="5892999"/>
            <a:ext cx="7352241" cy="20193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2DB0E632-0B24-DB24-1C64-29171405A9D4}"/>
              </a:ext>
            </a:extLst>
          </p:cNvPr>
          <p:cNvSpPr/>
          <p:nvPr/>
        </p:nvSpPr>
        <p:spPr>
          <a:xfrm>
            <a:off x="3967646" y="6485893"/>
            <a:ext cx="1336040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1">
            <a:extLst>
              <a:ext uri="{FF2B5EF4-FFF2-40B4-BE49-F238E27FC236}">
                <a16:creationId xmlns:a16="http://schemas.microsoft.com/office/drawing/2014/main" id="{C5E61FCC-1031-579E-102B-6285AA11F60D}"/>
              </a:ext>
            </a:extLst>
          </p:cNvPr>
          <p:cNvSpPr/>
          <p:nvPr/>
        </p:nvSpPr>
        <p:spPr>
          <a:xfrm>
            <a:off x="1208916" y="6464555"/>
            <a:ext cx="1084298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52">
            <a:extLst>
              <a:ext uri="{FF2B5EF4-FFF2-40B4-BE49-F238E27FC236}">
                <a16:creationId xmlns:a16="http://schemas.microsoft.com/office/drawing/2014/main" id="{838F68E8-796E-BF18-920D-2C278B5AC982}"/>
              </a:ext>
            </a:extLst>
          </p:cNvPr>
          <p:cNvSpPr/>
          <p:nvPr/>
        </p:nvSpPr>
        <p:spPr>
          <a:xfrm>
            <a:off x="5400275" y="6485371"/>
            <a:ext cx="886000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id="{B8E25C1A-C737-81C8-B431-E00566B99FDD}"/>
              </a:ext>
            </a:extLst>
          </p:cNvPr>
          <p:cNvSpPr/>
          <p:nvPr/>
        </p:nvSpPr>
        <p:spPr>
          <a:xfrm>
            <a:off x="2381546" y="6483894"/>
            <a:ext cx="1488413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33D980A-67F9-D27F-0465-8E3887E301C3}"/>
              </a:ext>
            </a:extLst>
          </p:cNvPr>
          <p:cNvCxnSpPr>
            <a:cxnSpLocks/>
          </p:cNvCxnSpPr>
          <p:nvPr/>
        </p:nvCxnSpPr>
        <p:spPr>
          <a:xfrm>
            <a:off x="3972252" y="6399305"/>
            <a:ext cx="134577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CEB288B-4C3F-9B62-7C5A-AA81EEA98AAD}"/>
              </a:ext>
            </a:extLst>
          </p:cNvPr>
          <p:cNvCxnSpPr>
            <a:cxnSpLocks/>
          </p:cNvCxnSpPr>
          <p:nvPr/>
        </p:nvCxnSpPr>
        <p:spPr>
          <a:xfrm flipV="1">
            <a:off x="5410883" y="6399912"/>
            <a:ext cx="905169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8" name="Rectangle 4">
            <a:extLst>
              <a:ext uri="{FF2B5EF4-FFF2-40B4-BE49-F238E27FC236}">
                <a16:creationId xmlns:a16="http://schemas.microsoft.com/office/drawing/2014/main" id="{DECA3BB8-0E77-96B7-4D55-A90773E22F03}"/>
              </a:ext>
            </a:extLst>
          </p:cNvPr>
          <p:cNvSpPr/>
          <p:nvPr/>
        </p:nvSpPr>
        <p:spPr>
          <a:xfrm>
            <a:off x="10107592" y="6469114"/>
            <a:ext cx="1582171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Attestation Service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E8A1F28-8D03-365E-6EEC-5F1635B670FD}"/>
              </a:ext>
            </a:extLst>
          </p:cNvPr>
          <p:cNvSpPr/>
          <p:nvPr/>
        </p:nvSpPr>
        <p:spPr>
          <a:xfrm>
            <a:off x="8417056" y="6480554"/>
            <a:ext cx="1582171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Encryption Service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4">
            <a:extLst>
              <a:ext uri="{FF2B5EF4-FFF2-40B4-BE49-F238E27FC236}">
                <a16:creationId xmlns:a16="http://schemas.microsoft.com/office/drawing/2014/main" id="{1B0F54E6-0F6D-60DB-D026-4AA99139F882}"/>
              </a:ext>
            </a:extLst>
          </p:cNvPr>
          <p:cNvSpPr/>
          <p:nvPr/>
        </p:nvSpPr>
        <p:spPr>
          <a:xfrm>
            <a:off x="6397048" y="6482931"/>
            <a:ext cx="1928080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 Service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9D5CC77-9516-AE87-EEDB-19C9EAD41632}"/>
              </a:ext>
            </a:extLst>
          </p:cNvPr>
          <p:cNvCxnSpPr>
            <a:cxnSpLocks/>
          </p:cNvCxnSpPr>
          <p:nvPr/>
        </p:nvCxnSpPr>
        <p:spPr>
          <a:xfrm flipV="1">
            <a:off x="6440305" y="6410767"/>
            <a:ext cx="5225632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1CAAF28-4C01-83B5-6A09-05C84F7D175E}"/>
              </a:ext>
            </a:extLst>
          </p:cNvPr>
          <p:cNvCxnSpPr>
            <a:cxnSpLocks/>
          </p:cNvCxnSpPr>
          <p:nvPr/>
        </p:nvCxnSpPr>
        <p:spPr>
          <a:xfrm flipV="1">
            <a:off x="1191078" y="6402063"/>
            <a:ext cx="1101530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DC8EC01-D5A0-6E1F-DD1D-F80E1DCE0F66}"/>
              </a:ext>
            </a:extLst>
          </p:cNvPr>
          <p:cNvCxnSpPr>
            <a:cxnSpLocks/>
          </p:cNvCxnSpPr>
          <p:nvPr/>
        </p:nvCxnSpPr>
        <p:spPr>
          <a:xfrm flipV="1">
            <a:off x="2392755" y="6400134"/>
            <a:ext cx="147494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DFAFE4-0236-FBA0-2293-87125B51A63C}"/>
              </a:ext>
            </a:extLst>
          </p:cNvPr>
          <p:cNvSpPr txBox="1"/>
          <p:nvPr/>
        </p:nvSpPr>
        <p:spPr>
          <a:xfrm>
            <a:off x="2316321" y="4440251"/>
            <a:ext cx="229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AIH Data Process  RQ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C8F76F-C7C0-6EC0-B6B4-1531CC7A0E32}"/>
              </a:ext>
            </a:extLst>
          </p:cNvPr>
          <p:cNvSpPr txBox="1"/>
          <p:nvPr/>
        </p:nvSpPr>
        <p:spPr>
          <a:xfrm>
            <a:off x="3027345" y="554938"/>
            <a:ext cx="158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Audit RQ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0027B4-70F3-8B98-5F4E-A6A8389446C3}"/>
              </a:ext>
            </a:extLst>
          </p:cNvPr>
          <p:cNvSpPr txBox="1"/>
          <p:nvPr/>
        </p:nvSpPr>
        <p:spPr>
          <a:xfrm>
            <a:off x="9997851" y="662543"/>
            <a:ext cx="8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Audit 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8B1395-49E4-F670-7CEC-26451FA98C37}"/>
              </a:ext>
            </a:extLst>
          </p:cNvPr>
          <p:cNvSpPr txBox="1"/>
          <p:nvPr/>
        </p:nvSpPr>
        <p:spPr>
          <a:xfrm>
            <a:off x="9996478" y="-34351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NN Model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7E123BF-B6EF-38ED-2AD2-458E62F9481A}"/>
              </a:ext>
            </a:extLst>
          </p:cNvPr>
          <p:cNvSpPr txBox="1"/>
          <p:nvPr/>
        </p:nvSpPr>
        <p:spPr>
          <a:xfrm>
            <a:off x="2818014" y="86937"/>
            <a:ext cx="1792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Federated Learn RS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DD0E3D-13FA-537B-69CB-B6D5B2FD9D0B}"/>
              </a:ext>
            </a:extLst>
          </p:cNvPr>
          <p:cNvSpPr txBox="1"/>
          <p:nvPr/>
        </p:nvSpPr>
        <p:spPr>
          <a:xfrm>
            <a:off x="9995486" y="259809"/>
            <a:ext cx="18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Federated Learn RQ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B044CB6-6D16-2E55-D4E7-0A2508511B55}"/>
              </a:ext>
            </a:extLst>
          </p:cNvPr>
          <p:cNvSpPr txBox="1"/>
          <p:nvPr/>
        </p:nvSpPr>
        <p:spPr>
          <a:xfrm>
            <a:off x="10006506" y="1105599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Licence Confirm RQ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C6B86C-3E7C-C28F-A678-B1862B1BBAB9}"/>
              </a:ext>
            </a:extLst>
          </p:cNvPr>
          <p:cNvCxnSpPr>
            <a:cxnSpLocks/>
          </p:cNvCxnSpPr>
          <p:nvPr/>
        </p:nvCxnSpPr>
        <p:spPr>
          <a:xfrm>
            <a:off x="2316321" y="3199727"/>
            <a:ext cx="34319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778B95D8-0ADB-111E-8802-8C42337D3F78}"/>
              </a:ext>
            </a:extLst>
          </p:cNvPr>
          <p:cNvSpPr txBox="1"/>
          <p:nvPr/>
        </p:nvSpPr>
        <p:spPr>
          <a:xfrm>
            <a:off x="2835162" y="1188943"/>
            <a:ext cx="1769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Licence Confirm RS</a:t>
            </a:r>
          </a:p>
        </p:txBody>
      </p:sp>
      <p:sp>
        <p:nvSpPr>
          <p:cNvPr id="2" name="Title 29">
            <a:extLst>
              <a:ext uri="{FF2B5EF4-FFF2-40B4-BE49-F238E27FC236}">
                <a16:creationId xmlns:a16="http://schemas.microsoft.com/office/drawing/2014/main" id="{270B8301-6739-4389-85BD-5A10119C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3" y="1136"/>
            <a:ext cx="721192" cy="5453366"/>
          </a:xfrm>
        </p:spPr>
        <p:txBody>
          <a:bodyPr vert="vert270">
            <a:normAutofit fontScale="90000"/>
          </a:bodyPr>
          <a:lstStyle/>
          <a:p>
            <a:r>
              <a:rPr lang="en-GB" dirty="0"/>
              <a:t>Health Back End (AIH-HBE) V1.0</a:t>
            </a:r>
          </a:p>
        </p:txBody>
      </p:sp>
      <p:sp>
        <p:nvSpPr>
          <p:cNvPr id="10" name="Rettangolo 56">
            <a:extLst>
              <a:ext uri="{FF2B5EF4-FFF2-40B4-BE49-F238E27FC236}">
                <a16:creationId xmlns:a16="http://schemas.microsoft.com/office/drawing/2014/main" id="{B0AF8B14-416E-4FEA-1A8D-7F264D1DCE1F}"/>
              </a:ext>
            </a:extLst>
          </p:cNvPr>
          <p:cNvSpPr/>
          <p:nvPr/>
        </p:nvSpPr>
        <p:spPr>
          <a:xfrm>
            <a:off x="5715344" y="2453176"/>
            <a:ext cx="1238452" cy="204486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AIH Data Processing</a:t>
            </a:r>
          </a:p>
        </p:txBody>
      </p:sp>
      <p:sp>
        <p:nvSpPr>
          <p:cNvPr id="11" name="Rettangolo 56">
            <a:extLst>
              <a:ext uri="{FF2B5EF4-FFF2-40B4-BE49-F238E27FC236}">
                <a16:creationId xmlns:a16="http://schemas.microsoft.com/office/drawing/2014/main" id="{F5B613F1-5DE1-B614-923D-0092C1D11492}"/>
              </a:ext>
            </a:extLst>
          </p:cNvPr>
          <p:cNvSpPr/>
          <p:nvPr/>
        </p:nvSpPr>
        <p:spPr>
          <a:xfrm>
            <a:off x="7954072" y="3960850"/>
            <a:ext cx="1266590" cy="579778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Anomaly &amp; Risk Alerting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DBFD9E-90C9-EA2D-904F-6A6E041B013B}"/>
              </a:ext>
            </a:extLst>
          </p:cNvPr>
          <p:cNvCxnSpPr/>
          <p:nvPr/>
        </p:nvCxnSpPr>
        <p:spPr>
          <a:xfrm>
            <a:off x="6954755" y="4125899"/>
            <a:ext cx="99931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1B1615-14C5-D96A-B2F3-684C69D736FD}"/>
              </a:ext>
            </a:extLst>
          </p:cNvPr>
          <p:cNvCxnSpPr/>
          <p:nvPr/>
        </p:nvCxnSpPr>
        <p:spPr>
          <a:xfrm>
            <a:off x="6945329" y="4451236"/>
            <a:ext cx="999317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D57768-B50D-7FEA-DA1A-100FC2DD5A71}"/>
              </a:ext>
            </a:extLst>
          </p:cNvPr>
          <p:cNvCxnSpPr>
            <a:cxnSpLocks/>
          </p:cNvCxnSpPr>
          <p:nvPr/>
        </p:nvCxnSpPr>
        <p:spPr>
          <a:xfrm>
            <a:off x="4785630" y="4301897"/>
            <a:ext cx="95061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19096D0-D3DB-0DE3-8CA7-1181E6B2DB6A}"/>
              </a:ext>
            </a:extLst>
          </p:cNvPr>
          <p:cNvSpPr txBox="1"/>
          <p:nvPr/>
        </p:nvSpPr>
        <p:spPr>
          <a:xfrm>
            <a:off x="4802915" y="3960850"/>
            <a:ext cx="91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AIH Data</a:t>
            </a:r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0F7E22-4737-CA36-6093-B719837BAC97}"/>
              </a:ext>
            </a:extLst>
          </p:cNvPr>
          <p:cNvCxnSpPr>
            <a:cxnSpLocks/>
          </p:cNvCxnSpPr>
          <p:nvPr/>
        </p:nvCxnSpPr>
        <p:spPr>
          <a:xfrm>
            <a:off x="2286993" y="2843772"/>
            <a:ext cx="34319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37858C-FFCD-494F-B64F-F4F831D9E47A}"/>
              </a:ext>
            </a:extLst>
          </p:cNvPr>
          <p:cNvCxnSpPr>
            <a:cxnSpLocks/>
          </p:cNvCxnSpPr>
          <p:nvPr/>
        </p:nvCxnSpPr>
        <p:spPr>
          <a:xfrm>
            <a:off x="2296703" y="4772629"/>
            <a:ext cx="34319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6281245-299F-F27D-97A1-8497DFD3FF09}"/>
              </a:ext>
            </a:extLst>
          </p:cNvPr>
          <p:cNvSpPr txBox="1"/>
          <p:nvPr/>
        </p:nvSpPr>
        <p:spPr>
          <a:xfrm>
            <a:off x="2826302" y="2506353"/>
            <a:ext cx="1769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Licence Confirm RS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9DE693A-5451-D083-4528-3B0083A44273}"/>
              </a:ext>
            </a:extLst>
          </p:cNvPr>
          <p:cNvCxnSpPr>
            <a:cxnSpLocks/>
          </p:cNvCxnSpPr>
          <p:nvPr/>
        </p:nvCxnSpPr>
        <p:spPr>
          <a:xfrm>
            <a:off x="2263416" y="1521769"/>
            <a:ext cx="34319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E74990-F12B-B943-9AB7-236FDA37521D}"/>
              </a:ext>
            </a:extLst>
          </p:cNvPr>
          <p:cNvCxnSpPr>
            <a:cxnSpLocks/>
          </p:cNvCxnSpPr>
          <p:nvPr/>
        </p:nvCxnSpPr>
        <p:spPr>
          <a:xfrm>
            <a:off x="2264984" y="891737"/>
            <a:ext cx="34319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412AAE6-8209-7639-28D0-A38F93EB1594}"/>
              </a:ext>
            </a:extLst>
          </p:cNvPr>
          <p:cNvCxnSpPr>
            <a:cxnSpLocks/>
          </p:cNvCxnSpPr>
          <p:nvPr/>
        </p:nvCxnSpPr>
        <p:spPr>
          <a:xfrm>
            <a:off x="2257127" y="421968"/>
            <a:ext cx="34319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410EB9F-3FE1-7BDC-12E1-63483F474B8F}"/>
              </a:ext>
            </a:extLst>
          </p:cNvPr>
          <p:cNvCxnSpPr/>
          <p:nvPr/>
        </p:nvCxnSpPr>
        <p:spPr>
          <a:xfrm>
            <a:off x="6945329" y="3813753"/>
            <a:ext cx="99931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372ED77-478D-6F3D-9550-DB2D8FEF7908}"/>
              </a:ext>
            </a:extLst>
          </p:cNvPr>
          <p:cNvSpPr txBox="1"/>
          <p:nvPr/>
        </p:nvSpPr>
        <p:spPr>
          <a:xfrm>
            <a:off x="10008299" y="4565546"/>
            <a:ext cx="2108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AIH Data Process RS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64FE365-CF6B-A030-443A-8BEEC0C99190}"/>
              </a:ext>
            </a:extLst>
          </p:cNvPr>
          <p:cNvSpPr txBox="1"/>
          <p:nvPr/>
        </p:nvSpPr>
        <p:spPr>
          <a:xfrm>
            <a:off x="9995391" y="2504642"/>
            <a:ext cx="1813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Licence Confirm RQ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13B4345-124F-71AB-FFA7-7B28D083E615}"/>
              </a:ext>
            </a:extLst>
          </p:cNvPr>
          <p:cNvCxnSpPr>
            <a:cxnSpLocks/>
          </p:cNvCxnSpPr>
          <p:nvPr/>
        </p:nvCxnSpPr>
        <p:spPr>
          <a:xfrm flipV="1">
            <a:off x="8911194" y="994492"/>
            <a:ext cx="3184925" cy="4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80F0C21C-3033-8839-8B7D-EE9D9ADC2285}"/>
              </a:ext>
            </a:extLst>
          </p:cNvPr>
          <p:cNvSpPr txBox="1"/>
          <p:nvPr/>
        </p:nvSpPr>
        <p:spPr>
          <a:xfrm>
            <a:off x="2577091" y="1536219"/>
            <a:ext cx="203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De-ID and Anonym RQ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6838F26-7506-D450-04FF-346454E84271}"/>
              </a:ext>
            </a:extLst>
          </p:cNvPr>
          <p:cNvSpPr txBox="1"/>
          <p:nvPr/>
        </p:nvSpPr>
        <p:spPr>
          <a:xfrm>
            <a:off x="10002982" y="3198667"/>
            <a:ext cx="1354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Register RS</a:t>
            </a:r>
          </a:p>
        </p:txBody>
      </p:sp>
      <p:sp>
        <p:nvSpPr>
          <p:cNvPr id="77" name="Rettangolo 56">
            <a:extLst>
              <a:ext uri="{FF2B5EF4-FFF2-40B4-BE49-F238E27FC236}">
                <a16:creationId xmlns:a16="http://schemas.microsoft.com/office/drawing/2014/main" id="{C713B79A-F355-B3D9-7188-98A73D408741}"/>
              </a:ext>
            </a:extLst>
          </p:cNvPr>
          <p:cNvSpPr/>
          <p:nvPr/>
        </p:nvSpPr>
        <p:spPr>
          <a:xfrm>
            <a:off x="5690655" y="103687"/>
            <a:ext cx="3229774" cy="610476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Health Federated Learning</a:t>
            </a:r>
          </a:p>
        </p:txBody>
      </p:sp>
      <p:sp>
        <p:nvSpPr>
          <p:cNvPr id="46" name="Rettangolo 56">
            <a:extLst>
              <a:ext uri="{FF2B5EF4-FFF2-40B4-BE49-F238E27FC236}">
                <a16:creationId xmlns:a16="http://schemas.microsoft.com/office/drawing/2014/main" id="{66A118A3-F0A4-23DB-52D2-DDFC5B377116}"/>
              </a:ext>
            </a:extLst>
          </p:cNvPr>
          <p:cNvSpPr/>
          <p:nvPr/>
        </p:nvSpPr>
        <p:spPr>
          <a:xfrm>
            <a:off x="5690655" y="790576"/>
            <a:ext cx="3229774" cy="850027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Auditing</a:t>
            </a:r>
          </a:p>
        </p:txBody>
      </p:sp>
      <p:sp>
        <p:nvSpPr>
          <p:cNvPr id="52" name="Rettangolo 56">
            <a:extLst>
              <a:ext uri="{FF2B5EF4-FFF2-40B4-BE49-F238E27FC236}">
                <a16:creationId xmlns:a16="http://schemas.microsoft.com/office/drawing/2014/main" id="{1710C99C-4E43-7DAD-3E9C-088EA92DBA63}"/>
              </a:ext>
            </a:extLst>
          </p:cNvPr>
          <p:cNvSpPr/>
          <p:nvPr/>
        </p:nvSpPr>
        <p:spPr>
          <a:xfrm>
            <a:off x="5716550" y="4602777"/>
            <a:ext cx="3203879" cy="610476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Storage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7AE6C1-44C9-5488-2AAD-715664055984}"/>
              </a:ext>
            </a:extLst>
          </p:cNvPr>
          <p:cNvCxnSpPr>
            <a:cxnSpLocks/>
          </p:cNvCxnSpPr>
          <p:nvPr/>
        </p:nvCxnSpPr>
        <p:spPr>
          <a:xfrm>
            <a:off x="2275979" y="1873695"/>
            <a:ext cx="34319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" name="Rettangolo 56">
            <a:extLst>
              <a:ext uri="{FF2B5EF4-FFF2-40B4-BE49-F238E27FC236}">
                <a16:creationId xmlns:a16="http://schemas.microsoft.com/office/drawing/2014/main" id="{CD0DE4FE-8570-0AF3-F5FC-5EBBA7B83330}"/>
              </a:ext>
            </a:extLst>
          </p:cNvPr>
          <p:cNvSpPr/>
          <p:nvPr/>
        </p:nvSpPr>
        <p:spPr>
          <a:xfrm>
            <a:off x="5701650" y="1734830"/>
            <a:ext cx="3229774" cy="610476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De-Identification and </a:t>
            </a:r>
            <a:r>
              <a:rPr lang="en-US" sz="1600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Anonymisation</a:t>
            </a:r>
            <a:endParaRPr lang="en-US" sz="16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C3D98F-7403-7E87-B855-51ECD9F67304}"/>
              </a:ext>
            </a:extLst>
          </p:cNvPr>
          <p:cNvSpPr txBox="1"/>
          <p:nvPr/>
        </p:nvSpPr>
        <p:spPr>
          <a:xfrm>
            <a:off x="10025842" y="1537783"/>
            <a:ext cx="203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De-ID and Anonym RS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96F04E-5C43-999D-2C9F-101F3C024355}"/>
              </a:ext>
            </a:extLst>
          </p:cNvPr>
          <p:cNvCxnSpPr>
            <a:cxnSpLocks/>
          </p:cNvCxnSpPr>
          <p:nvPr/>
        </p:nvCxnSpPr>
        <p:spPr>
          <a:xfrm>
            <a:off x="4777771" y="2191508"/>
            <a:ext cx="95061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40F4273-6C65-C0BD-1320-95B8E39C3834}"/>
              </a:ext>
            </a:extLst>
          </p:cNvPr>
          <p:cNvSpPr txBox="1"/>
          <p:nvPr/>
        </p:nvSpPr>
        <p:spPr>
          <a:xfrm>
            <a:off x="4795056" y="1896181"/>
            <a:ext cx="91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AIH Data</a:t>
            </a:r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ECADF53-387C-B215-FB2E-5DB37AD2BA3B}"/>
              </a:ext>
            </a:extLst>
          </p:cNvPr>
          <p:cNvCxnSpPr>
            <a:cxnSpLocks/>
          </p:cNvCxnSpPr>
          <p:nvPr/>
        </p:nvCxnSpPr>
        <p:spPr>
          <a:xfrm>
            <a:off x="8936563" y="2174222"/>
            <a:ext cx="95061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09D1A08-9225-1891-9A9D-A13E802AF262}"/>
              </a:ext>
            </a:extLst>
          </p:cNvPr>
          <p:cNvSpPr txBox="1"/>
          <p:nvPr/>
        </p:nvSpPr>
        <p:spPr>
          <a:xfrm>
            <a:off x="8953848" y="1878895"/>
            <a:ext cx="91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AIH Data</a:t>
            </a:r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6E7709-4936-192B-F86C-7A3A33BF078D}"/>
              </a:ext>
            </a:extLst>
          </p:cNvPr>
          <p:cNvCxnSpPr>
            <a:cxnSpLocks/>
          </p:cNvCxnSpPr>
          <p:nvPr/>
        </p:nvCxnSpPr>
        <p:spPr>
          <a:xfrm>
            <a:off x="4779339" y="1230132"/>
            <a:ext cx="95061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2B75418-E7F6-C068-C068-14BB2F376C57}"/>
              </a:ext>
            </a:extLst>
          </p:cNvPr>
          <p:cNvSpPr txBox="1"/>
          <p:nvPr/>
        </p:nvSpPr>
        <p:spPr>
          <a:xfrm>
            <a:off x="4796624" y="898512"/>
            <a:ext cx="91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AIH Data</a:t>
            </a:r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D8F322C-1AB4-2B06-2F95-6A7D0F77ACBC}"/>
              </a:ext>
            </a:extLst>
          </p:cNvPr>
          <p:cNvCxnSpPr>
            <a:cxnSpLocks/>
          </p:cNvCxnSpPr>
          <p:nvPr/>
        </p:nvCxnSpPr>
        <p:spPr>
          <a:xfrm flipV="1">
            <a:off x="8931616" y="1439123"/>
            <a:ext cx="3184925" cy="4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3CBD7BC-FA91-2054-015C-A1E980BEE663}"/>
              </a:ext>
            </a:extLst>
          </p:cNvPr>
          <p:cNvCxnSpPr>
            <a:cxnSpLocks/>
          </p:cNvCxnSpPr>
          <p:nvPr/>
        </p:nvCxnSpPr>
        <p:spPr>
          <a:xfrm flipV="1">
            <a:off x="8933184" y="601705"/>
            <a:ext cx="3184925" cy="4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FF8743-D487-5485-1819-770B4A5FF40A}"/>
              </a:ext>
            </a:extLst>
          </p:cNvPr>
          <p:cNvCxnSpPr>
            <a:cxnSpLocks/>
          </p:cNvCxnSpPr>
          <p:nvPr/>
        </p:nvCxnSpPr>
        <p:spPr>
          <a:xfrm flipV="1">
            <a:off x="6947720" y="2504533"/>
            <a:ext cx="5114366" cy="307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E6844B-565B-14F1-D795-0DD09F4208B8}"/>
              </a:ext>
            </a:extLst>
          </p:cNvPr>
          <p:cNvCxnSpPr>
            <a:cxnSpLocks/>
          </p:cNvCxnSpPr>
          <p:nvPr/>
        </p:nvCxnSpPr>
        <p:spPr>
          <a:xfrm flipV="1">
            <a:off x="6956462" y="2844365"/>
            <a:ext cx="5114366" cy="307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8B3C3D-59A6-7F78-9CA8-9725EBDA1609}"/>
              </a:ext>
            </a:extLst>
          </p:cNvPr>
          <p:cNvCxnSpPr>
            <a:cxnSpLocks/>
          </p:cNvCxnSpPr>
          <p:nvPr/>
        </p:nvCxnSpPr>
        <p:spPr>
          <a:xfrm>
            <a:off x="2303924" y="2505527"/>
            <a:ext cx="34319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F4615D7-2FC7-9AA8-B155-A1B3C49D6D78}"/>
              </a:ext>
            </a:extLst>
          </p:cNvPr>
          <p:cNvSpPr txBox="1"/>
          <p:nvPr/>
        </p:nvSpPr>
        <p:spPr>
          <a:xfrm>
            <a:off x="2598604" y="2168110"/>
            <a:ext cx="1988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Blockchain Licence 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B65D8C-B4DC-EFDD-215E-85BE29802CD5}"/>
              </a:ext>
            </a:extLst>
          </p:cNvPr>
          <p:cNvSpPr txBox="1"/>
          <p:nvPr/>
        </p:nvSpPr>
        <p:spPr>
          <a:xfrm>
            <a:off x="9954503" y="2168109"/>
            <a:ext cx="2032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Blockchain Licence RQ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3B596F-D60B-6BA5-0AD6-A8B3D6BA83B0}"/>
              </a:ext>
            </a:extLst>
          </p:cNvPr>
          <p:cNvCxnSpPr>
            <a:cxnSpLocks/>
          </p:cNvCxnSpPr>
          <p:nvPr/>
        </p:nvCxnSpPr>
        <p:spPr>
          <a:xfrm flipV="1">
            <a:off x="8923996" y="1877273"/>
            <a:ext cx="3184925" cy="4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FAC551-9A9E-2E74-C23F-BC445A6966A6}"/>
              </a:ext>
            </a:extLst>
          </p:cNvPr>
          <p:cNvCxnSpPr>
            <a:cxnSpLocks/>
          </p:cNvCxnSpPr>
          <p:nvPr/>
        </p:nvCxnSpPr>
        <p:spPr>
          <a:xfrm flipV="1">
            <a:off x="8916376" y="4898603"/>
            <a:ext cx="3184925" cy="4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E53BCE8-9124-F1F3-B0D2-F7F38B4AEF46}"/>
              </a:ext>
            </a:extLst>
          </p:cNvPr>
          <p:cNvCxnSpPr>
            <a:cxnSpLocks/>
          </p:cNvCxnSpPr>
          <p:nvPr/>
        </p:nvCxnSpPr>
        <p:spPr>
          <a:xfrm>
            <a:off x="4766580" y="5128667"/>
            <a:ext cx="95061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3B2DDD7-FBEC-C86C-7594-67747FA3E5F3}"/>
              </a:ext>
            </a:extLst>
          </p:cNvPr>
          <p:cNvSpPr txBox="1"/>
          <p:nvPr/>
        </p:nvSpPr>
        <p:spPr>
          <a:xfrm>
            <a:off x="4783865" y="4787620"/>
            <a:ext cx="91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AIH Data</a:t>
            </a:r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FB663-3470-04E5-9EDE-5ECE52B5520D}"/>
              </a:ext>
            </a:extLst>
          </p:cNvPr>
          <p:cNvSpPr txBox="1"/>
          <p:nvPr/>
        </p:nvSpPr>
        <p:spPr>
          <a:xfrm>
            <a:off x="6947158" y="4159181"/>
            <a:ext cx="967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ARA Data</a:t>
            </a:r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D46D71-347A-6A43-4A94-71B33EDC9F29}"/>
              </a:ext>
            </a:extLst>
          </p:cNvPr>
          <p:cNvSpPr txBox="1"/>
          <p:nvPr/>
        </p:nvSpPr>
        <p:spPr>
          <a:xfrm>
            <a:off x="3249068" y="3190871"/>
            <a:ext cx="1354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Register RQ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72EC9B2-E1B2-6A9A-A806-6A12F5CFD910}"/>
              </a:ext>
            </a:extLst>
          </p:cNvPr>
          <p:cNvCxnSpPr>
            <a:cxnSpLocks/>
          </p:cNvCxnSpPr>
          <p:nvPr/>
        </p:nvCxnSpPr>
        <p:spPr>
          <a:xfrm flipV="1">
            <a:off x="6960272" y="3179645"/>
            <a:ext cx="5114366" cy="307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1C76DD0-BB8C-235C-6F4E-0733515D9A37}"/>
              </a:ext>
            </a:extLst>
          </p:cNvPr>
          <p:cNvSpPr txBox="1"/>
          <p:nvPr/>
        </p:nvSpPr>
        <p:spPr>
          <a:xfrm>
            <a:off x="9987502" y="2845456"/>
            <a:ext cx="184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AIH Data Process 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5F9CA0-616D-A5BF-FE1B-B6660B14DCE4}"/>
              </a:ext>
            </a:extLst>
          </p:cNvPr>
          <p:cNvCxnSpPr>
            <a:cxnSpLocks/>
          </p:cNvCxnSpPr>
          <p:nvPr/>
        </p:nvCxnSpPr>
        <p:spPr>
          <a:xfrm>
            <a:off x="2279789" y="3534855"/>
            <a:ext cx="34319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FBC761-449D-AB20-191D-3D2260C2D730}"/>
              </a:ext>
            </a:extLst>
          </p:cNvPr>
          <p:cNvCxnSpPr>
            <a:cxnSpLocks/>
          </p:cNvCxnSpPr>
          <p:nvPr/>
        </p:nvCxnSpPr>
        <p:spPr>
          <a:xfrm flipV="1">
            <a:off x="6953175" y="3537493"/>
            <a:ext cx="5114366" cy="307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B7BE78-737B-F40C-366C-B6E0AF9D5CCE}"/>
              </a:ext>
            </a:extLst>
          </p:cNvPr>
          <p:cNvCxnSpPr>
            <a:cxnSpLocks/>
          </p:cNvCxnSpPr>
          <p:nvPr/>
        </p:nvCxnSpPr>
        <p:spPr>
          <a:xfrm flipV="1">
            <a:off x="8912762" y="241915"/>
            <a:ext cx="3184925" cy="4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9B819C4-CADC-C828-7943-D14924D534C8}"/>
              </a:ext>
            </a:extLst>
          </p:cNvPr>
          <p:cNvSpPr txBox="1"/>
          <p:nvPr/>
        </p:nvSpPr>
        <p:spPr>
          <a:xfrm>
            <a:off x="6951703" y="3798772"/>
            <a:ext cx="91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AIH Data</a:t>
            </a:r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9B6461-D853-1BAB-E819-B6C6FA43808B}"/>
              </a:ext>
            </a:extLst>
          </p:cNvPr>
          <p:cNvSpPr txBox="1"/>
          <p:nvPr/>
        </p:nvSpPr>
        <p:spPr>
          <a:xfrm>
            <a:off x="6978373" y="3528262"/>
            <a:ext cx="91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AIH Data</a:t>
            </a:r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6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E82420-9013-E3FF-5850-D9AF9164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MPAI Standard Organisation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4750F5-3244-25C5-09E7-EFF38F168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000" dirty="0"/>
          </a:p>
          <a:p>
            <a:r>
              <a:rPr lang="en-GB" sz="3000" dirty="0"/>
              <a:t>MPAI: </a:t>
            </a:r>
            <a:r>
              <a:rPr lang="en-GB" sz="3000" dirty="0">
                <a:hlinkClick r:id="rId2"/>
              </a:rPr>
              <a:t>https://mpai.community/</a:t>
            </a:r>
            <a:r>
              <a:rPr lang="en-GB" sz="3000" dirty="0"/>
              <a:t>	</a:t>
            </a:r>
          </a:p>
          <a:p>
            <a:r>
              <a:rPr lang="en-GB" sz="3000" dirty="0"/>
              <a:t>Standards: </a:t>
            </a:r>
            <a:r>
              <a:rPr lang="en-GB" sz="3000" dirty="0">
                <a:hlinkClick r:id="rId3"/>
              </a:rPr>
              <a:t>https://mpai.community/standards/</a:t>
            </a:r>
            <a:r>
              <a:rPr lang="en-GB" sz="3000" dirty="0"/>
              <a:t> </a:t>
            </a:r>
          </a:p>
          <a:p>
            <a:r>
              <a:rPr lang="en-GB" sz="3000" dirty="0"/>
              <a:t>AIH: </a:t>
            </a:r>
            <a:r>
              <a:rPr lang="en-GB" sz="3000" dirty="0">
                <a:hlinkClick r:id="rId4"/>
              </a:rPr>
              <a:t>https://mpai.community/standards/mpai-aih/</a:t>
            </a:r>
            <a:r>
              <a:rPr lang="en-GB" sz="3000" dirty="0"/>
              <a:t> </a:t>
            </a:r>
          </a:p>
          <a:p>
            <a:r>
              <a:rPr lang="en-GB" sz="3000" dirty="0"/>
              <a:t>HSP: </a:t>
            </a:r>
            <a:r>
              <a:rPr lang="en-GB" sz="3000" dirty="0">
                <a:hlinkClick r:id="rId5"/>
              </a:rPr>
              <a:t>https://mpai.community/standards/mpai-aih/hsp/</a:t>
            </a:r>
            <a:r>
              <a:rPr lang="en-GB" sz="3000" dirty="0"/>
              <a:t> </a:t>
            </a:r>
          </a:p>
          <a:p>
            <a:r>
              <a:rPr lang="en-GB" sz="3000" dirty="0"/>
              <a:t>V1.0: </a:t>
            </a:r>
            <a:r>
              <a:rPr lang="en-GB" sz="3000" dirty="0">
                <a:hlinkClick r:id="rId6"/>
              </a:rPr>
              <a:t>https://mpai.community/standards/mpai-aih/hsp/v1-0/</a:t>
            </a:r>
            <a:r>
              <a:rPr lang="en-GB" sz="3000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9FC1E-1FBD-3AD0-FA10-79109728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9-Feb-26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76322-90FF-89A9-D7C6-0E075FD6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2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13B28-4DB4-94B0-566B-E4C967556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FD38EC-0AD4-5706-66F6-7B10441F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Workflow Specification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05217-9556-D6B3-C24E-29C5D6DFE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 Workflows: </a:t>
            </a:r>
            <a:r>
              <a:rPr lang="en-GB" dirty="0">
                <a:hlinkClick r:id="rId2"/>
              </a:rPr>
              <a:t>https://mpai.community/standards/mpai-aih/hsp/v1-0/ai-workflows/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Health Front End</a:t>
            </a:r>
          </a:p>
          <a:p>
            <a:pPr lvl="1"/>
            <a:r>
              <a:rPr lang="en-GB" dirty="0"/>
              <a:t>Health Back End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2A1C0-199E-E1A5-8AF9-BC8B9D0E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9-Feb-26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2FC1F-F51E-AD91-6F13-AF778534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E7EFFBFC-F230-636D-5075-A11782BFB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074870"/>
              </p:ext>
            </p:extLst>
          </p:nvPr>
        </p:nvGraphicFramePr>
        <p:xfrm>
          <a:off x="1301750" y="3776332"/>
          <a:ext cx="1020286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54">
                  <a:extLst>
                    <a:ext uri="{9D8B030D-6E8A-4147-A177-3AD203B41FA5}">
                      <a16:colId xmlns:a16="http://schemas.microsoft.com/office/drawing/2014/main" val="4251926242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3038966814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3632512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  <a:endParaRPr lang="en-GB" sz="24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endParaRPr lang="en-GB" sz="24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JSON</a:t>
                      </a:r>
                      <a:endParaRPr lang="en-GB" sz="24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10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AIH-HBE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Health Back End</a:t>
                      </a:r>
                      <a:endParaRPr lang="en-GB" sz="240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X</a:t>
                      </a:r>
                      <a:endParaRPr lang="en-GB" sz="240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114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MMC-HFE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Health Front End</a:t>
                      </a:r>
                      <a:endParaRPr lang="en-GB" sz="240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X</a:t>
                      </a:r>
                      <a:endParaRPr lang="en-GB" sz="24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37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764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0527-47D3-D0A8-16F8-7E855766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292" y="530909"/>
            <a:ext cx="10202586" cy="1280890"/>
          </a:xfrm>
        </p:spPr>
        <p:txBody>
          <a:bodyPr/>
          <a:lstStyle/>
          <a:p>
            <a:r>
              <a:rPr lang="en-GB" dirty="0"/>
              <a:t>AI Module Specification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A0E97-4323-87A2-D988-5691600E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477" y="6492875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mtClean="0"/>
              <a:t>9-Feb-26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AC346-22C9-103E-453F-480276D3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2810" y="6470015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56D1A17-3D22-C12C-157A-8EEF6FA98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671198"/>
              </p:ext>
            </p:extLst>
          </p:nvPr>
        </p:nvGraphicFramePr>
        <p:xfrm>
          <a:off x="1323015" y="1811799"/>
          <a:ext cx="1007508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62">
                  <a:extLst>
                    <a:ext uri="{9D8B030D-6E8A-4147-A177-3AD203B41FA5}">
                      <a16:colId xmlns:a16="http://schemas.microsoft.com/office/drawing/2014/main" val="3117385629"/>
                    </a:ext>
                  </a:extLst>
                </a:gridCol>
                <a:gridCol w="6497108">
                  <a:extLst>
                    <a:ext uri="{9D8B030D-6E8A-4147-A177-3AD203B41FA5}">
                      <a16:colId xmlns:a16="http://schemas.microsoft.com/office/drawing/2014/main" val="2466749293"/>
                    </a:ext>
                  </a:extLst>
                </a:gridCol>
                <a:gridCol w="1198017">
                  <a:extLst>
                    <a:ext uri="{9D8B030D-6E8A-4147-A177-3AD203B41FA5}">
                      <a16:colId xmlns:a16="http://schemas.microsoft.com/office/drawing/2014/main" val="2142793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  <a:endParaRPr lang="en-GB" sz="24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GB" sz="24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JSON</a:t>
                      </a:r>
                      <a:endParaRPr lang="en-GB" sz="24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AIH-HDP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AIH Data Processing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169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AIH-ARA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Anomaly and Risk Alerting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383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AIH-ADT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Auditing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38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AIH-DIA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De-Identification and Anonymisation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79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AIH-HFL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Health Federated Learning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X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20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AIH-MDL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Model Licensing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X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330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AIH-STR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Storage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X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3646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12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17A3-3524-DACE-4B7B-51950249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T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20623-AF11-FBFC-4593-0E5010416C34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anchor="ctr">
            <a:normAutofit/>
          </a:bodyPr>
          <a:lstStyle/>
          <a:p>
            <a:pPr marL="504825" indent="-457200">
              <a:lnSpc>
                <a:spcPct val="200000"/>
              </a:lnSpc>
              <a:tabLst>
                <a:tab pos="4843463" algn="l"/>
                <a:tab pos="8842375" algn="l"/>
              </a:tabLst>
            </a:pPr>
            <a:r>
              <a:rPr lang="en-PT" sz="2400" dirty="0"/>
              <a:t>Why do we need a standard in this context (Ana de Almeida)</a:t>
            </a:r>
          </a:p>
          <a:p>
            <a:pPr marL="504825" indent="-457200">
              <a:lnSpc>
                <a:spcPct val="200000"/>
              </a:lnSpc>
              <a:tabLst>
                <a:tab pos="4843463" algn="l"/>
                <a:tab pos="8842375" algn="l"/>
              </a:tabLst>
            </a:pPr>
            <a:r>
              <a:rPr lang="en-PT" sz="2400" dirty="0"/>
              <a:t>Standard Presentation (</a:t>
            </a:r>
            <a:r>
              <a:rPr lang="en-GB" sz="2400" dirty="0"/>
              <a:t>Leonardo Chiariglione)</a:t>
            </a:r>
          </a:p>
          <a:p>
            <a:pPr marL="47625" indent="0">
              <a:lnSpc>
                <a:spcPct val="200000"/>
              </a:lnSpc>
              <a:buNone/>
              <a:tabLst>
                <a:tab pos="4843463" algn="l"/>
                <a:tab pos="8842375" algn="l"/>
              </a:tabLst>
            </a:pPr>
            <a:r>
              <a:rPr lang="en-PT" sz="24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C1D8-C4D7-85E4-0F21-05D366A8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C13-3E4A-724E-92B6-759DF4829728}" type="slidenum">
              <a:rPr lang="en-PT" smtClean="0"/>
              <a:t>2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9687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4FBC-AA0C-3D78-0DEB-BCF8C0D2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72139"/>
            <a:ext cx="10202586" cy="1038407"/>
          </a:xfrm>
        </p:spPr>
        <p:txBody>
          <a:bodyPr>
            <a:normAutofit/>
          </a:bodyPr>
          <a:lstStyle/>
          <a:p>
            <a:r>
              <a:rPr lang="en-GB" dirty="0"/>
              <a:t>Data Type Specification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058D361-48CD-A64E-0EA9-40854C6E4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05625"/>
              </p:ext>
            </p:extLst>
          </p:nvPr>
        </p:nvGraphicFramePr>
        <p:xfrm>
          <a:off x="351340" y="1410547"/>
          <a:ext cx="1148931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58">
                  <a:extLst>
                    <a:ext uri="{9D8B030D-6E8A-4147-A177-3AD203B41FA5}">
                      <a16:colId xmlns:a16="http://schemas.microsoft.com/office/drawing/2014/main" val="903920678"/>
                    </a:ext>
                  </a:extLst>
                </a:gridCol>
                <a:gridCol w="3248343">
                  <a:extLst>
                    <a:ext uri="{9D8B030D-6E8A-4147-A177-3AD203B41FA5}">
                      <a16:colId xmlns:a16="http://schemas.microsoft.com/office/drawing/2014/main" val="622301157"/>
                    </a:ext>
                  </a:extLst>
                </a:gridCol>
                <a:gridCol w="886512">
                  <a:extLst>
                    <a:ext uri="{9D8B030D-6E8A-4147-A177-3AD203B41FA5}">
                      <a16:colId xmlns:a16="http://schemas.microsoft.com/office/drawing/2014/main" val="2876363125"/>
                    </a:ext>
                  </a:extLst>
                </a:gridCol>
                <a:gridCol w="1339703">
                  <a:extLst>
                    <a:ext uri="{9D8B030D-6E8A-4147-A177-3AD203B41FA5}">
                      <a16:colId xmlns:a16="http://schemas.microsoft.com/office/drawing/2014/main" val="3319297483"/>
                    </a:ext>
                  </a:extLst>
                </a:gridCol>
                <a:gridCol w="3823711">
                  <a:extLst>
                    <a:ext uri="{9D8B030D-6E8A-4147-A177-3AD203B41FA5}">
                      <a16:colId xmlns:a16="http://schemas.microsoft.com/office/drawing/2014/main" val="2486903281"/>
                    </a:ext>
                  </a:extLst>
                </a:gridCol>
                <a:gridCol w="1010092">
                  <a:extLst>
                    <a:ext uri="{9D8B030D-6E8A-4147-A177-3AD203B41FA5}">
                      <a16:colId xmlns:a16="http://schemas.microsoft.com/office/drawing/2014/main" val="1839672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dirty="0" err="1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Acron</a:t>
                      </a:r>
                      <a:r>
                        <a:rPr lang="en-GB" b="0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 Name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JSON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dirty="0" err="1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Acron</a:t>
                      </a:r>
                      <a:endParaRPr lang="en-GB" b="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 Name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JSON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52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AIH-AHD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"/>
                        </a:rPr>
                        <a:t>AIH Data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"/>
                        </a:rPr>
                        <a:t>EEG Processing Type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522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AIH-DPR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"/>
                        </a:rPr>
                        <a:t>AIH Data Process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7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AIH-EHQ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8"/>
                        </a:rPr>
                        <a:t>EHR Object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9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6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AIH-HDP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0"/>
                        </a:rPr>
                        <a:t>AIH Data Processing Types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1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AIH-FDL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2"/>
                        </a:rPr>
                        <a:t>Federated Learn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3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486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AIH-AHT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4"/>
                        </a:rPr>
                        <a:t>AIH Taxonomies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5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AIH-GPT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6"/>
                        </a:rPr>
                        <a:t>Genomic Processing Type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7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82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8"/>
                        </a:rPr>
                        <a:t>ARA Data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9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AIH-GNO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0"/>
                        </a:rPr>
                        <a:t>Genomics Object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1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794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AIH-ARQ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2"/>
                        </a:rPr>
                        <a:t>Audit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3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AIH-HLD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4"/>
                        </a:rPr>
                        <a:t>Health Data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5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44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AIH-BMD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6"/>
                        </a:rPr>
                        <a:t>Biometric </a:t>
                      </a:r>
                      <a:r>
                        <a:rPr lang="en-GB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6"/>
                        </a:rPr>
                        <a:t>Data</a:t>
                      </a:r>
                      <a:endParaRPr lang="en-GB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7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AIH-LCF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8"/>
                        </a:rPr>
                        <a:t>Licence Confirm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9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559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AIH-BCL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0"/>
                        </a:rPr>
                        <a:t>Blockchain Licence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1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AIH-MIO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2"/>
                        </a:rPr>
                        <a:t>Medical Image Object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3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41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AIH-CDF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4"/>
                        </a:rPr>
                        <a:t>Common Definitions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5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AIH-MPT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6"/>
                        </a:rPr>
                        <a:t>Medical Image Processing Type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7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0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AIH-DRQ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8"/>
                        </a:rPr>
                        <a:t>De-ID and Anonym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9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AIH-MDL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0"/>
                        </a:rPr>
                        <a:t>Model Licence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1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31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AIH-ECQ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2"/>
                        </a:rPr>
                        <a:t>ECG Object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3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AIH-AAP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4"/>
                        </a:rPr>
                        <a:t>Register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5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43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CPT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6"/>
                        </a:rPr>
                        <a:t>ECG Processing Type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7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AIH-TKN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8"/>
                        </a:rPr>
                        <a:t>Tokens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9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19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AIH-EEQ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0"/>
                        </a:rPr>
                        <a:t>EEG Object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1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AIH-UPR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2"/>
                        </a:rPr>
                        <a:t>User Profile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0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3"/>
                        </a:rPr>
                        <a:t>X</a:t>
                      </a:r>
                      <a:endParaRPr lang="en-GB" b="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8377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1D192-C433-2BBE-FDF3-3DFBE55F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9-Feb-26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68F3D-BA57-06B3-5DDF-B04B017B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15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B917-11C1-C940-059F-B53CA756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Qualifiers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CEDF216-6B70-8E4D-A237-A36406A2D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356558"/>
              </p:ext>
            </p:extLst>
          </p:nvPr>
        </p:nvGraphicFramePr>
        <p:xfrm>
          <a:off x="1217117" y="2750748"/>
          <a:ext cx="1037240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552">
                  <a:extLst>
                    <a:ext uri="{9D8B030D-6E8A-4147-A177-3AD203B41FA5}">
                      <a16:colId xmlns:a16="http://schemas.microsoft.com/office/drawing/2014/main" val="2865967799"/>
                    </a:ext>
                  </a:extLst>
                </a:gridCol>
                <a:gridCol w="2946718">
                  <a:extLst>
                    <a:ext uri="{9D8B030D-6E8A-4147-A177-3AD203B41FA5}">
                      <a16:colId xmlns:a16="http://schemas.microsoft.com/office/drawing/2014/main" val="2505759182"/>
                    </a:ext>
                  </a:extLst>
                </a:gridCol>
                <a:gridCol w="896799">
                  <a:extLst>
                    <a:ext uri="{9D8B030D-6E8A-4147-A177-3AD203B41FA5}">
                      <a16:colId xmlns:a16="http://schemas.microsoft.com/office/drawing/2014/main" val="1498286599"/>
                    </a:ext>
                  </a:extLst>
                </a:gridCol>
                <a:gridCol w="1322705">
                  <a:extLst>
                    <a:ext uri="{9D8B030D-6E8A-4147-A177-3AD203B41FA5}">
                      <a16:colId xmlns:a16="http://schemas.microsoft.com/office/drawing/2014/main" val="1255930394"/>
                    </a:ext>
                  </a:extLst>
                </a:gridCol>
                <a:gridCol w="2824657">
                  <a:extLst>
                    <a:ext uri="{9D8B030D-6E8A-4147-A177-3AD203B41FA5}">
                      <a16:colId xmlns:a16="http://schemas.microsoft.com/office/drawing/2014/main" val="99059839"/>
                    </a:ext>
                  </a:extLst>
                </a:gridCol>
                <a:gridCol w="923975">
                  <a:extLst>
                    <a:ext uri="{9D8B030D-6E8A-4147-A177-3AD203B41FA5}">
                      <a16:colId xmlns:a16="http://schemas.microsoft.com/office/drawing/2014/main" val="2807093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Acronym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JSON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Acronym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JSON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6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TFA-ECQ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"/>
                        </a:rPr>
                        <a:t>ECG Qualifier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TFA-EEQ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"/>
                        </a:rPr>
                        <a:t>EEG Qualifier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81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TFA-EHQ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"/>
                        </a:rPr>
                        <a:t>EHR Qualifier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7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TFA-GEQ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8"/>
                        </a:rPr>
                        <a:t>Genomic Qualifier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9"/>
                        </a:rPr>
                        <a:t>X</a:t>
                      </a:r>
                      <a:endParaRPr lang="en-GB" b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394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TFA-MIQ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0"/>
                        </a:rPr>
                        <a:t>Medical Image Qualifier</a:t>
                      </a:r>
                      <a:endParaRPr lang="en-GB" b="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1"/>
                        </a:rPr>
                        <a:t>X</a:t>
                      </a:r>
                      <a:endParaRPr lang="en-GB" b="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b="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b="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2528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C6A88-64D3-0585-5823-5F4DC3FB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9-Feb-26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C465C-C61F-94B9-E8EF-B9A6092A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81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FFBE-7022-6BB6-6B17-A783C046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 with request for Community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7F56-CD2C-9D8F-D39B-07C0D820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AIH-HSP is almost ready for publication.</a:t>
            </a:r>
          </a:p>
          <a:p>
            <a:r>
              <a:rPr lang="en-GB" dirty="0"/>
              <a:t>While MPAI is finalising the standard, the draft is published on the web.</a:t>
            </a:r>
          </a:p>
          <a:p>
            <a:r>
              <a:rPr lang="en-GB" dirty="0"/>
              <a:t>Anybody can comment and make proposals for changes in the specification.</a:t>
            </a:r>
          </a:p>
          <a:p>
            <a:r>
              <a:rPr lang="en-GB" dirty="0"/>
              <a:t>The deadline for comments is 2026/03/16.</a:t>
            </a:r>
          </a:p>
          <a:p>
            <a:r>
              <a:rPr lang="en-GB" dirty="0"/>
              <a:t>Comments should be sent to the </a:t>
            </a:r>
            <a:r>
              <a:rPr lang="en-GB" dirty="0">
                <a:hlinkClick r:id="rId2"/>
              </a:rPr>
              <a:t>MPAI Secretariat</a:t>
            </a:r>
            <a:r>
              <a:rPr lang="en-GB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9D73E-6D52-8021-1E6C-F8B4C114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9-Feb-26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47464-D69A-8982-2B84-F4B28BEB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20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622606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23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23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23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23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1053636" y="5449159"/>
            <a:ext cx="8223522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353535"/>
              </a:buClr>
              <a:buNone/>
              <a:defRPr/>
            </a:pPr>
            <a:r>
              <a:rPr lang="en-US" sz="2800" dirty="0">
                <a:solidFill>
                  <a:srgbClr val="265991">
                    <a:lumMod val="75000"/>
                  </a:srgbClr>
                </a:solidFill>
                <a:ea typeface="Calibri" panose="020F0502020204030204" pitchFamily="34" charset="0"/>
                <a:hlinkClick r:id="rId4"/>
              </a:rPr>
              <a:t>https://mpai.community/standards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/mpai-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aih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hsp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/v1-0  </a:t>
            </a:r>
            <a:endParaRPr kumimoji="0" lang="en-150" sz="28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2EFCA1D9-8281-D347-7EE5-EF956CE7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043" y="6130437"/>
            <a:ext cx="1146283" cy="370396"/>
          </a:xfrm>
        </p:spPr>
        <p:txBody>
          <a:bodyPr/>
          <a:lstStyle/>
          <a:p>
            <a:r>
              <a:rPr lang="it-IT" dirty="0"/>
              <a:t>30/01/26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3E314-4E6A-DABB-F38D-0EA624F06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E13C3-43F6-449C-6061-1A4FEE6D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C13-3E4A-724E-92B6-759DF4829728}" type="slidenum">
              <a:rPr lang="en-PT" smtClean="0"/>
              <a:t>3</a:t>
            </a:fld>
            <a:endParaRPr lang="en-PT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22DCD91-DBCF-B4BF-957E-E7823421D63A}"/>
              </a:ext>
            </a:extLst>
          </p:cNvPr>
          <p:cNvSpPr txBox="1">
            <a:spLocks/>
          </p:cNvSpPr>
          <p:nvPr/>
        </p:nvSpPr>
        <p:spPr>
          <a:xfrm>
            <a:off x="808354" y="3008644"/>
            <a:ext cx="10515600" cy="1024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4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Gill Sans SemiBold" panose="020B0502020104020203" pitchFamily="34" charset="-79"/>
              </a:defRPr>
            </a:lvl1pPr>
          </a:lstStyle>
          <a:p>
            <a:pPr algn="ctr"/>
            <a:r>
              <a:rPr lang="en-PT" sz="36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Why do we need a standard </a:t>
            </a:r>
            <a:r>
              <a:rPr lang="en-GB" sz="36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for health (powered by AI) </a:t>
            </a:r>
            <a:r>
              <a:rPr lang="en-PT" sz="36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 this context </a:t>
            </a:r>
            <a:endParaRPr lang="en-PT" sz="3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7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84C52-3057-FC82-1C9A-63618D17A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5474C89-DF1D-2E11-FE49-C6B75029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46" y="105043"/>
            <a:ext cx="11294067" cy="669030"/>
          </a:xfrm>
        </p:spPr>
        <p:txBody>
          <a:bodyPr>
            <a:normAutofit/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devices for monitoring and diagnostics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CD0BE1-ED83-5A47-2B23-E1232E3D13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4147" y="1011954"/>
            <a:ext cx="7638958" cy="4834092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Devices</a:t>
            </a:r>
          </a:p>
          <a:p>
            <a:pPr marL="938213" lvl="2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Vital Sign Monitoring Devices	Electrocardiographs</a:t>
            </a:r>
          </a:p>
          <a:p>
            <a:pPr marL="938213" lvl="2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 Rate Monitors			Pulse Oximeters</a:t>
            </a:r>
          </a:p>
          <a:p>
            <a:pPr marL="938213" lvl="2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Monitors				Spirometers</a:t>
            </a:r>
          </a:p>
          <a:p>
            <a:pPr marL="938213" lvl="2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Pressure Monitors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Sleep Monitoring Devices</a:t>
            </a:r>
          </a:p>
          <a:p>
            <a:pPr lvl="2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Sleep trackers			Wrist </a:t>
            </a:r>
            <a:r>
              <a:rPr lang="en-GB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Actigraphs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GB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Polysomnographs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 Management Devices</a:t>
            </a:r>
          </a:p>
          <a:p>
            <a:pPr lvl="2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Neurostimulation Devices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Insulin/Glucose Monitoring Devices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Rehabilitation Devices</a:t>
            </a:r>
          </a:p>
          <a:p>
            <a:pPr marL="11113" lvl="2"/>
            <a:endParaRPr lang="en-GB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A58AD5-BE76-125B-0ED6-C4EC30C2B60A}"/>
              </a:ext>
            </a:extLst>
          </p:cNvPr>
          <p:cNvGrpSpPr/>
          <p:nvPr/>
        </p:nvGrpSpPr>
        <p:grpSpPr>
          <a:xfrm>
            <a:off x="7451123" y="1363877"/>
            <a:ext cx="4196730" cy="3932981"/>
            <a:chOff x="5618076" y="1530412"/>
            <a:chExt cx="6152859" cy="5037637"/>
          </a:xfrm>
        </p:grpSpPr>
        <p:pic>
          <p:nvPicPr>
            <p:cNvPr id="3" name="Picture 2" descr="A picture containing outdoor, person, blue&#10;&#10;Description automatically generated">
              <a:extLst>
                <a:ext uri="{FF2B5EF4-FFF2-40B4-BE49-F238E27FC236}">
                  <a16:creationId xmlns:a16="http://schemas.microsoft.com/office/drawing/2014/main" id="{E59F4040-369F-C9EA-2564-2EAA58285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8076" y="1530412"/>
              <a:ext cx="6152859" cy="406276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A5A0A9-2CCD-4767-CEBC-20C0180ED86D}"/>
                </a:ext>
              </a:extLst>
            </p:cNvPr>
            <p:cNvSpPr txBox="1"/>
            <p:nvPr/>
          </p:nvSpPr>
          <p:spPr>
            <a:xfrm>
              <a:off x="5618076" y="5897872"/>
              <a:ext cx="6152859" cy="67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T" sz="14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Source: </a:t>
              </a: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 Impact of Wearables on the Research Industry, June 2022, Tom </a:t>
              </a:r>
              <a:r>
                <a:rPr lang="en-GB" sz="1400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Hasinski</a:t>
              </a: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GB" sz="1400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Labfront</a:t>
              </a: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Academy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78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E03C0-CA83-B64F-C3AD-557CA1A66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37D940-4116-E22A-C447-5630DE88A8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562" y="1345000"/>
            <a:ext cx="4579759" cy="40452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technology + Computational algorithms +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medical monitoring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predictive and descriptive analytics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CB510-C614-4949-CCBF-03B504AFB649}"/>
              </a:ext>
            </a:extLst>
          </p:cNvPr>
          <p:cNvSpPr/>
          <p:nvPr/>
        </p:nvSpPr>
        <p:spPr>
          <a:xfrm>
            <a:off x="5071730" y="3097737"/>
            <a:ext cx="6793708" cy="2292507"/>
          </a:xfrm>
          <a:prstGeom prst="roundRect">
            <a:avLst/>
          </a:prstGeom>
          <a:solidFill>
            <a:srgbClr val="9BC4E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Personalized health based </a:t>
            </a:r>
          </a:p>
          <a:p>
            <a:pPr algn="ctr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on individual data and genomics;</a:t>
            </a:r>
          </a:p>
          <a:p>
            <a:pPr algn="ctr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Remote monitoring;</a:t>
            </a:r>
          </a:p>
          <a:p>
            <a:pPr algn="ctr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Personal health assistance and communal health;</a:t>
            </a:r>
          </a:p>
          <a:p>
            <a:pPr algn="ctr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Global/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policies </a:t>
            </a:r>
            <a:endParaRPr lang="en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3296EF0-0F3F-4FB4-F822-5AA344E75096}"/>
              </a:ext>
            </a:extLst>
          </p:cNvPr>
          <p:cNvSpPr/>
          <p:nvPr/>
        </p:nvSpPr>
        <p:spPr>
          <a:xfrm>
            <a:off x="5071730" y="1280466"/>
            <a:ext cx="6793708" cy="853403"/>
          </a:xfrm>
          <a:prstGeom prst="roundRect">
            <a:avLst/>
          </a:prstGeom>
          <a:solidFill>
            <a:srgbClr val="9BC4E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sz="2400" dirty="0">
                <a:latin typeface="Calibri" panose="020F0502020204030204" pitchFamily="34" charset="0"/>
                <a:cs typeface="Calibri" panose="020F0502020204030204" pitchFamily="34" charset="0"/>
              </a:rPr>
              <a:t>Sensing and Data col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PT" sz="2400" dirty="0">
                <a:latin typeface="Calibri" panose="020F0502020204030204" pitchFamily="34" charset="0"/>
                <a:cs typeface="Calibri" panose="020F0502020204030204" pitchFamily="34" charset="0"/>
              </a:rPr>
              <a:t>ection;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PT" sz="2400" dirty="0">
                <a:latin typeface="Calibri" panose="020F0502020204030204" pitchFamily="34" charset="0"/>
                <a:cs typeface="Calibri" panose="020F0502020204030204" pitchFamily="34" charset="0"/>
              </a:rPr>
              <a:t>Wearables and implanted devices</a:t>
            </a:r>
          </a:p>
        </p:txBody>
      </p:sp>
    </p:spTree>
    <p:extLst>
      <p:ext uri="{BB962C8B-B14F-4D97-AF65-F5344CB8AC3E}">
        <p14:creationId xmlns:p14="http://schemas.microsoft.com/office/powerpoint/2010/main" val="77117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827411" y="1763467"/>
            <a:ext cx="10784018" cy="3623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Healthcare AI is high-risk, being tightly regulated both by personal health, plus medical, clinical and pharmaceutical regulations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AI regulatory settings are already here –  focus on trustworthy AI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Regulation demands for transparency, traceability and auditability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B7575-3F8E-527C-B799-7294922D7A24}"/>
              </a:ext>
            </a:extLst>
          </p:cNvPr>
          <p:cNvSpPr txBox="1"/>
          <p:nvPr/>
        </p:nvSpPr>
        <p:spPr>
          <a:xfrm>
            <a:off x="531683" y="150479"/>
            <a:ext cx="11273874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PT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and Ethical Considerations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4AF0-F10E-C078-E43D-BF31EA7F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0617"/>
            <a:ext cx="11306089" cy="864716"/>
          </a:xfrm>
        </p:spPr>
        <p:txBody>
          <a:bodyPr/>
          <a:lstStyle/>
          <a:p>
            <a:pPr algn="ctr"/>
            <a:r>
              <a:rPr lang="en-P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 standard for health data &amp; AI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D6C02-582E-AF75-BA63-6135467CA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PT" sz="2400" dirty="0"/>
              <a:t>Health information (diagnoses, genetic data, mental health records, etc.) is among the most sensitive categories of personal data. 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Standards ensure/provide:</a:t>
            </a:r>
          </a:p>
          <a:p>
            <a:pPr lvl="2">
              <a:lnSpc>
                <a:spcPct val="15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GB" sz="2000" b="1" dirty="0"/>
              <a:t>Secure</a:t>
            </a:r>
            <a:r>
              <a:rPr lang="en-GB" sz="2000" dirty="0"/>
              <a:t> storage, </a:t>
            </a:r>
            <a:r>
              <a:rPr lang="en-GB" sz="2000" b="1" dirty="0"/>
              <a:t>encryption</a:t>
            </a:r>
            <a:r>
              <a:rPr lang="en-GB" sz="2000" dirty="0"/>
              <a:t> practices, and </a:t>
            </a:r>
            <a:r>
              <a:rPr lang="en-GB" sz="2000" b="1" dirty="0"/>
              <a:t>controlled</a:t>
            </a:r>
            <a:r>
              <a:rPr lang="en-GB" sz="2000" dirty="0"/>
              <a:t> access.</a:t>
            </a:r>
          </a:p>
          <a:p>
            <a:pPr lvl="2">
              <a:lnSpc>
                <a:spcPct val="15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GB" sz="2000" b="1" dirty="0"/>
              <a:t>Compliance</a:t>
            </a:r>
            <a:r>
              <a:rPr lang="en-GB" sz="2000" dirty="0"/>
              <a:t> with regulations like GDPR, HIPAA, or national regulations. </a:t>
            </a:r>
          </a:p>
          <a:p>
            <a:pPr lvl="2">
              <a:lnSpc>
                <a:spcPct val="15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GB" sz="2000" dirty="0"/>
              <a:t>Clinical </a:t>
            </a:r>
            <a:r>
              <a:rPr lang="en-GB" sz="2000" b="1"/>
              <a:t>safety requirements</a:t>
            </a:r>
            <a:r>
              <a:rPr lang="en-GB" sz="2000"/>
              <a:t>.</a:t>
            </a:r>
            <a:endParaRPr lang="en-GB" sz="2000" dirty="0"/>
          </a:p>
          <a:p>
            <a:pPr lvl="2">
              <a:lnSpc>
                <a:spcPct val="15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GB" sz="2000" b="1" dirty="0"/>
              <a:t>Clear guidelines</a:t>
            </a:r>
            <a:r>
              <a:rPr lang="en-GB" sz="2000" dirty="0"/>
              <a:t> for consent and data use.</a:t>
            </a:r>
          </a:p>
          <a:p>
            <a:pPr lvl="2">
              <a:lnSpc>
                <a:spcPct val="15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GB" sz="2000" b="1" dirty="0"/>
              <a:t>Auditable</a:t>
            </a:r>
            <a:r>
              <a:rPr lang="en-GB" sz="2000" dirty="0"/>
              <a:t> documentation and traceability. </a:t>
            </a:r>
          </a:p>
          <a:p>
            <a:pPr lvl="2">
              <a:lnSpc>
                <a:spcPct val="15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GB" sz="2000" b="1" dirty="0"/>
              <a:t>Accountability</a:t>
            </a:r>
            <a:r>
              <a:rPr lang="en-GB" sz="2000" dirty="0"/>
              <a:t> for outcomes. </a:t>
            </a:r>
            <a:endParaRPr lang="en-PT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99014-E2BF-E870-2473-30C51A17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C13-3E4A-724E-92B6-759DF4829728}" type="slidenum">
              <a:rPr lang="en-PT" smtClean="0"/>
              <a:pPr/>
              <a:t>7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7809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25A41-2C61-3227-7C23-22F23A916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3398-C70E-717B-906E-13642BB2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48" y="60472"/>
            <a:ext cx="11280052" cy="864716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Artificial Intelligence for Health data: MPAI-AIH</a:t>
            </a:r>
            <a:endParaRPr lang="en-P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5CF2-F5C3-92D9-94BE-72A6C96C2A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448" y="1180671"/>
            <a:ext cx="11003103" cy="4958872"/>
          </a:xfrm>
        </p:spPr>
        <p:txBody>
          <a:bodyPr>
            <a:normAutofit fontScale="92500"/>
          </a:bodyPr>
          <a:lstStyle/>
          <a:p>
            <a:pPr marL="457200" lvl="1" indent="0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GB" sz="2400" dirty="0"/>
              <a:t>MPAI project supporting: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50000"/>
                </a:schemeClr>
              </a:buClr>
              <a:buNone/>
            </a:pPr>
            <a:endParaRPr lang="en-GB" sz="2400" dirty="0"/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GB" sz="2400" dirty="0"/>
              <a:t>• collection of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GB" sz="2400" dirty="0"/>
              <a:t>• AI-based processing of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GB" sz="2400" dirty="0"/>
              <a:t>• access to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50000"/>
                </a:schemeClr>
              </a:buClr>
              <a:buNone/>
            </a:pPr>
            <a:endParaRPr lang="en-GB" sz="2400" dirty="0"/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GB" sz="2400" dirty="0"/>
              <a:t>using secure and accountable federated learning and distribution of updated AI Models </a:t>
            </a:r>
            <a:endParaRPr lang="en-PT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6AB9F-5889-112C-E64C-5EE77422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FC13-3E4A-724E-92B6-759DF4829728}" type="slidenum">
              <a:rPr lang="en-PT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46408-7B6F-B2B7-E825-09466A3FD105}"/>
              </a:ext>
            </a:extLst>
          </p:cNvPr>
          <p:cNvSpPr txBox="1"/>
          <p:nvPr/>
        </p:nvSpPr>
        <p:spPr>
          <a:xfrm>
            <a:off x="5789459" y="3198167"/>
            <a:ext cx="3573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health related data</a:t>
            </a:r>
            <a:endParaRPr lang="en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DCCE525-133D-3E8F-BE58-D8BF0A466229}"/>
              </a:ext>
            </a:extLst>
          </p:cNvPr>
          <p:cNvSpPr/>
          <p:nvPr/>
        </p:nvSpPr>
        <p:spPr>
          <a:xfrm>
            <a:off x="5094514" y="2530929"/>
            <a:ext cx="473529" cy="1796143"/>
          </a:xfrm>
          <a:prstGeom prst="rightBrac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T">
              <a:solidFill>
                <a:srgbClr val="3542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0164-A822-66AB-14B8-F006399A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60" y="175251"/>
            <a:ext cx="6281600" cy="52531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 AIH</a:t>
            </a:r>
            <a:endParaRPr lang="en-PT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F2D36-C77C-3295-40A6-F18437DB71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229" y="1205934"/>
            <a:ext cx="6563831" cy="4649133"/>
          </a:xfrm>
        </p:spPr>
        <p:txBody>
          <a:bodyPr>
            <a:noAutofit/>
          </a:bodyPr>
          <a:lstStyle/>
          <a:p>
            <a:pPr marL="142875" indent="-134938">
              <a:spcAft>
                <a:spcPts val="3000"/>
              </a:spcAft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for Health (MPAI-AIH) – Health Secure Platform (AIH-HSP) V1.0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" indent="-134938">
              <a:spcAft>
                <a:spcPts val="3000"/>
              </a:spcAft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AIH-HSP: first known standard using AI for improving health services</a:t>
            </a:r>
          </a:p>
          <a:p>
            <a:pPr marL="142875" indent="-134938">
              <a:spcAft>
                <a:spcPts val="3000"/>
              </a:spcAft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Broker between subscribers using personal devices with AI Frameworks and Third-Party Entities</a:t>
            </a:r>
            <a:endParaRPr lang="en-P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5FDAF7-1B03-5E8F-8F97-08AFE3C7F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72919" y="-956113"/>
            <a:ext cx="2822131" cy="4734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43402-C936-4A6D-4EF8-D6148A3C0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414" y="2666615"/>
            <a:ext cx="4734357" cy="36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03B4B2-E246-4BFF-9F9B-D644B4636EFC}" vid="{4A2A47ED-04B3-410F-B640-45EEF4622E7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MPAI-new</Template>
  <TotalTime>104</TotalTime>
  <Words>1331</Words>
  <Application>Microsoft Macintosh PowerPoint</Application>
  <PresentationFormat>Widescreen</PresentationFormat>
  <Paragraphs>461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Arial</vt:lpstr>
      <vt:lpstr>Calibri</vt:lpstr>
      <vt:lpstr>Cascadia Code</vt:lpstr>
      <vt:lpstr>Century Gothic</vt:lpstr>
      <vt:lpstr>Courier New</vt:lpstr>
      <vt:lpstr>Poppins</vt:lpstr>
      <vt:lpstr>Symbol</vt:lpstr>
      <vt:lpstr>Times New Roman</vt:lpstr>
      <vt:lpstr>Wingdings 3</vt:lpstr>
      <vt:lpstr>Filo</vt:lpstr>
      <vt:lpstr>MPAI-AIH AI for Health  </vt:lpstr>
      <vt:lpstr>Outline</vt:lpstr>
      <vt:lpstr>PowerPoint Presentation</vt:lpstr>
      <vt:lpstr>Health devices for monitoring and diagnostics</vt:lpstr>
      <vt:lpstr>PowerPoint Presentation</vt:lpstr>
      <vt:lpstr>PowerPoint Presentation</vt:lpstr>
      <vt:lpstr>A standard for health data &amp; AI processing</vt:lpstr>
      <vt:lpstr>Artificial Intelligence for Health data: MPAI-AIH</vt:lpstr>
      <vt:lpstr>MPAI AIH</vt:lpstr>
      <vt:lpstr>PowerPoint Presentation</vt:lpstr>
      <vt:lpstr>The MPAI way to AI-based data coding</vt:lpstr>
      <vt:lpstr>Technical Specification: MPAI AI Framework (MPAI-AIF) </vt:lpstr>
      <vt:lpstr>The MPAI-AIF Reference Model</vt:lpstr>
      <vt:lpstr>AIH-HSP – System Concept</vt:lpstr>
      <vt:lpstr>Health Front End (AIH-HFE) V1.0</vt:lpstr>
      <vt:lpstr>Health Back End (AIH-HBE) V1.0</vt:lpstr>
      <vt:lpstr>MPAI Standard Organisation</vt:lpstr>
      <vt:lpstr>AI Workflow Specification</vt:lpstr>
      <vt:lpstr>AI Module Specification</vt:lpstr>
      <vt:lpstr>Data Type Specification</vt:lpstr>
      <vt:lpstr>Qualifiers</vt:lpstr>
      <vt:lpstr>Publication with request for Community Comments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Chiariglione</dc:creator>
  <cp:lastModifiedBy>Ana Maria de Almeida</cp:lastModifiedBy>
  <cp:revision>2</cp:revision>
  <dcterms:created xsi:type="dcterms:W3CDTF">2026-02-05T07:44:52Z</dcterms:created>
  <dcterms:modified xsi:type="dcterms:W3CDTF">2026-02-09T09:24:34Z</dcterms:modified>
</cp:coreProperties>
</file>