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sldIdLst>
    <p:sldId id="1046" r:id="rId2"/>
    <p:sldId id="2698" r:id="rId3"/>
    <p:sldId id="2699" r:id="rId4"/>
    <p:sldId id="1472" r:id="rId5"/>
    <p:sldId id="1048" r:id="rId6"/>
    <p:sldId id="2684" r:id="rId7"/>
    <p:sldId id="1047" r:id="rId8"/>
    <p:sldId id="2685" r:id="rId9"/>
    <p:sldId id="1477" r:id="rId10"/>
    <p:sldId id="1051" r:id="rId11"/>
    <p:sldId id="2696" r:id="rId12"/>
    <p:sldId id="2695" r:id="rId13"/>
    <p:sldId id="1478" r:id="rId14"/>
    <p:sldId id="2700" r:id="rId15"/>
    <p:sldId id="269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AEE"/>
    <a:srgbClr val="CDD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AF645-4816-D64F-B8D1-C3F64641C1FD}" v="15" dt="2026-03-10T14:06:46.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4"/>
    <p:restoredTop sz="94681"/>
  </p:normalViewPr>
  <p:slideViewPr>
    <p:cSldViewPr snapToGrid="0">
      <p:cViewPr varScale="1">
        <p:scale>
          <a:sx n="111" d="100"/>
          <a:sy n="111" d="100"/>
        </p:scale>
        <p:origin x="824"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4BED-0306-421B-96EC-473715794E1B}" type="datetimeFigureOut">
              <a:rPr lang="it-IT" smtClean="0"/>
              <a:t>10/03/26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7A9E7-FEC4-44CE-996C-D46F21CEDDAE}" type="slidenum">
              <a:rPr lang="it-IT" smtClean="0"/>
              <a:t>‹#›</a:t>
            </a:fld>
            <a:endParaRPr lang="it-IT"/>
          </a:p>
        </p:txBody>
      </p:sp>
    </p:spTree>
    <p:extLst>
      <p:ext uri="{BB962C8B-B14F-4D97-AF65-F5344CB8AC3E}">
        <p14:creationId xmlns:p14="http://schemas.microsoft.com/office/powerpoint/2010/main" val="20469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1</a:t>
            </a:fld>
            <a:endParaRPr lang="en-GB"/>
          </a:p>
        </p:txBody>
      </p:sp>
    </p:spTree>
    <p:extLst>
      <p:ext uri="{BB962C8B-B14F-4D97-AF65-F5344CB8AC3E}">
        <p14:creationId xmlns:p14="http://schemas.microsoft.com/office/powerpoint/2010/main" val="6214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07A9E7-FEC4-44CE-996C-D46F21CEDDAE}" type="slidenum">
              <a:rPr lang="it-IT" smtClean="0"/>
              <a:t>10</a:t>
            </a:fld>
            <a:endParaRPr lang="it-IT"/>
          </a:p>
        </p:txBody>
      </p:sp>
    </p:spTree>
    <p:extLst>
      <p:ext uri="{BB962C8B-B14F-4D97-AF65-F5344CB8AC3E}">
        <p14:creationId xmlns:p14="http://schemas.microsoft.com/office/powerpoint/2010/main" val="2495813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a:p>
        </p:txBody>
      </p:sp>
      <p:pic>
        <p:nvPicPr>
          <p:cNvPr id="11" name="Immagine 10" descr="Immagine che contiene testo, persona, mano&#10;&#10;Descrizione generata automaticamente">
            <a:extLst>
              <a:ext uri="{FF2B5EF4-FFF2-40B4-BE49-F238E27FC236}">
                <a16:creationId xmlns:a16="http://schemas.microsoft.com/office/drawing/2014/main" id="{2BF849D0-0CC3-4E7E-B491-799673715452}"/>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7" name="Date Placeholder 3">
            <a:extLst>
              <a:ext uri="{FF2B5EF4-FFF2-40B4-BE49-F238E27FC236}">
                <a16:creationId xmlns:a16="http://schemas.microsoft.com/office/drawing/2014/main" id="{D9DD7281-BA65-C815-B63F-B9461D753D0B}"/>
              </a:ext>
            </a:extLst>
          </p:cNvPr>
          <p:cNvSpPr>
            <a:spLocks noGrp="1"/>
          </p:cNvSpPr>
          <p:nvPr>
            <p:ph type="dt" sz="half" idx="10"/>
          </p:nvPr>
        </p:nvSpPr>
        <p:spPr>
          <a:xfrm>
            <a:off x="159031" y="6458428"/>
            <a:ext cx="968089" cy="365125"/>
          </a:xfrm>
        </p:spPr>
        <p:txBody>
          <a:bodyPr/>
          <a:lstStyle>
            <a:lvl1pPr>
              <a:defRPr sz="1200"/>
            </a:lvl1pPr>
          </a:lstStyle>
          <a:p>
            <a:r>
              <a:rPr lang="en-US"/>
              <a:t>2023/03/31</a:t>
            </a:r>
          </a:p>
        </p:txBody>
      </p:sp>
      <p:sp>
        <p:nvSpPr>
          <p:cNvPr id="8" name="Slide Number Placeholder 5">
            <a:extLst>
              <a:ext uri="{FF2B5EF4-FFF2-40B4-BE49-F238E27FC236}">
                <a16:creationId xmlns:a16="http://schemas.microsoft.com/office/drawing/2014/main" id="{E69BD818-05FF-E809-A56A-9BFE96420A94}"/>
              </a:ext>
            </a:extLst>
          </p:cNvPr>
          <p:cNvSpPr>
            <a:spLocks noGrp="1"/>
          </p:cNvSpPr>
          <p:nvPr>
            <p:ph type="sldNum" sz="quarter" idx="12"/>
          </p:nvPr>
        </p:nvSpPr>
        <p:spPr>
          <a:xfrm>
            <a:off x="9967351" y="6437801"/>
            <a:ext cx="779767" cy="365125"/>
          </a:xfrm>
        </p:spPr>
        <p:txBody>
          <a:bodyPr/>
          <a:lstStyle/>
          <a:p>
            <a:fld id="{D57F1E4F-1CFF-5643-939E-217C01CDF565}" type="slidenum">
              <a:rPr lang="en-US" dirty="0"/>
              <a:pPr/>
              <a:t>‹#›</a:t>
            </a:fld>
            <a:endParaRPr lang="en-US"/>
          </a:p>
        </p:txBody>
      </p:sp>
      <p:pic>
        <p:nvPicPr>
          <p:cNvPr id="5" name="Picture 4" descr="A picture containing diagram&#10;&#10;Description automatically generated">
            <a:extLst>
              <a:ext uri="{FF2B5EF4-FFF2-40B4-BE49-F238E27FC236}">
                <a16:creationId xmlns:a16="http://schemas.microsoft.com/office/drawing/2014/main" id="{AA88B21B-2ED2-3011-B94B-6A162789931D}"/>
              </a:ext>
            </a:extLst>
          </p:cNvPr>
          <p:cNvPicPr>
            <a:picLocks noChangeAspect="1"/>
          </p:cNvPicPr>
          <p:nvPr userDrawn="1"/>
        </p:nvPicPr>
        <p:blipFill>
          <a:blip r:embed="rId3"/>
          <a:stretch>
            <a:fillRect/>
          </a:stretch>
        </p:blipFill>
        <p:spPr>
          <a:xfrm>
            <a:off x="10316815" y="6042985"/>
            <a:ext cx="1736075" cy="727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10748" y="609600"/>
            <a:ext cx="9733127" cy="2895600"/>
          </a:xfrm>
        </p:spPr>
        <p:txBody>
          <a:bodyPr anchor="ctr">
            <a:normAutofit/>
          </a:bodyPr>
          <a:lstStyle>
            <a:lvl1pPr algn="l">
              <a:defRPr sz="4800" b="0" cap="none"/>
            </a:lvl1pPr>
          </a:lstStyle>
          <a:p>
            <a:r>
              <a:rPr lang="fr-FR"/>
              <a:t>Modifiez le style du titre</a:t>
            </a:r>
            <a:endParaRPr lang="en-US"/>
          </a:p>
        </p:txBody>
      </p:sp>
      <p:sp>
        <p:nvSpPr>
          <p:cNvPr id="13" name="Text Placeholder 9"/>
          <p:cNvSpPr>
            <a:spLocks noGrp="1"/>
          </p:cNvSpPr>
          <p:nvPr>
            <p:ph type="body" sz="quarter" idx="13"/>
          </p:nvPr>
        </p:nvSpPr>
        <p:spPr>
          <a:xfrm>
            <a:off x="1510748" y="3505199"/>
            <a:ext cx="9300818" cy="738809"/>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510748" y="4354046"/>
            <a:ext cx="999386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9" name="Date Placeholder 3">
            <a:extLst>
              <a:ext uri="{FF2B5EF4-FFF2-40B4-BE49-F238E27FC236}">
                <a16:creationId xmlns:a16="http://schemas.microsoft.com/office/drawing/2014/main" id="{30E0E3FB-5D7A-4F5E-FD72-C1F51DE4693F}"/>
              </a:ext>
            </a:extLst>
          </p:cNvPr>
          <p:cNvSpPr>
            <a:spLocks noGrp="1"/>
          </p:cNvSpPr>
          <p:nvPr>
            <p:ph type="dt" sz="half" idx="10"/>
          </p:nvPr>
        </p:nvSpPr>
        <p:spPr>
          <a:xfrm>
            <a:off x="159031" y="6458428"/>
            <a:ext cx="968089" cy="365125"/>
          </a:xfrm>
          <a:prstGeom prst="rect">
            <a:avLst/>
          </a:prstGeom>
        </p:spPr>
        <p:txBody>
          <a:bodyPr/>
          <a:lstStyle>
            <a:lvl1pPr>
              <a:defRPr sz="1200"/>
            </a:lvl1pPr>
          </a:lstStyle>
          <a:p>
            <a:r>
              <a:rPr lang="en-US"/>
              <a:t>2023/03/31</a:t>
            </a:r>
          </a:p>
        </p:txBody>
      </p:sp>
      <p:sp>
        <p:nvSpPr>
          <p:cNvPr id="10" name="Slide Number Placeholder 5">
            <a:extLst>
              <a:ext uri="{FF2B5EF4-FFF2-40B4-BE49-F238E27FC236}">
                <a16:creationId xmlns:a16="http://schemas.microsoft.com/office/drawing/2014/main" id="{9D305EA6-CE62-E835-8508-A880E96047BD}"/>
              </a:ext>
            </a:extLst>
          </p:cNvPr>
          <p:cNvSpPr>
            <a:spLocks noGrp="1"/>
          </p:cNvSpPr>
          <p:nvPr>
            <p:ph type="sldNum" sz="quarter" idx="12"/>
          </p:nvPr>
        </p:nvSpPr>
        <p:spPr>
          <a:xfrm>
            <a:off x="9967351" y="6437801"/>
            <a:ext cx="779767" cy="365125"/>
          </a:xfrm>
          <a:prstGeom prst="rect">
            <a:avLst/>
          </a:prstGeom>
        </p:spPr>
        <p:txBody>
          <a:bodyPr/>
          <a:lstStyle/>
          <a:p>
            <a:fld id="{D57F1E4F-1CFF-5643-939E-217C01CDF565}" type="slidenum">
              <a:rPr lang="en-US" dirty="0"/>
              <a:pPr/>
              <a:t>‹#›</a:t>
            </a:fld>
            <a:endParaRPr lang="en-US"/>
          </a:p>
        </p:txBody>
      </p:sp>
      <p:pic>
        <p:nvPicPr>
          <p:cNvPr id="11" name="Picture 10" descr="A picture containing diagram&#10;&#10;Description automatically generated">
            <a:extLst>
              <a:ext uri="{FF2B5EF4-FFF2-40B4-BE49-F238E27FC236}">
                <a16:creationId xmlns:a16="http://schemas.microsoft.com/office/drawing/2014/main" id="{6787F59A-79E0-EA17-418F-CF6C0FE83D58}"/>
              </a:ext>
            </a:extLst>
          </p:cNvPr>
          <p:cNvPicPr>
            <a:picLocks noChangeAspect="1"/>
          </p:cNvPicPr>
          <p:nvPr userDrawn="1"/>
        </p:nvPicPr>
        <p:blipFill>
          <a:blip r:embed="rId2"/>
          <a:stretch>
            <a:fillRect/>
          </a:stretch>
        </p:blipFill>
        <p:spPr>
          <a:xfrm>
            <a:off x="10316815" y="6042985"/>
            <a:ext cx="1736075" cy="7274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6" name="Date Placeholder 3">
            <a:extLst>
              <a:ext uri="{FF2B5EF4-FFF2-40B4-BE49-F238E27FC236}">
                <a16:creationId xmlns:a16="http://schemas.microsoft.com/office/drawing/2014/main" id="{540F9DF0-33DE-692D-A35A-4C9AC2E04785}"/>
              </a:ext>
            </a:extLst>
          </p:cNvPr>
          <p:cNvSpPr>
            <a:spLocks noGrp="1"/>
          </p:cNvSpPr>
          <p:nvPr>
            <p:ph type="dt" sz="half" idx="10"/>
          </p:nvPr>
        </p:nvSpPr>
        <p:spPr>
          <a:xfrm>
            <a:off x="159031" y="6458428"/>
            <a:ext cx="968089" cy="365125"/>
          </a:xfrm>
          <a:prstGeom prst="rect">
            <a:avLst/>
          </a:prstGeom>
        </p:spPr>
        <p:txBody>
          <a:bodyPr/>
          <a:lstStyle>
            <a:lvl1pPr>
              <a:defRPr sz="1200"/>
            </a:lvl1pPr>
          </a:lstStyle>
          <a:p>
            <a:r>
              <a:rPr lang="en-US"/>
              <a:t>2023/03/31</a:t>
            </a:r>
          </a:p>
        </p:txBody>
      </p:sp>
      <p:sp>
        <p:nvSpPr>
          <p:cNvPr id="8" name="Slide Number Placeholder 5">
            <a:extLst>
              <a:ext uri="{FF2B5EF4-FFF2-40B4-BE49-F238E27FC236}">
                <a16:creationId xmlns:a16="http://schemas.microsoft.com/office/drawing/2014/main" id="{831B6EA4-70AB-A6C3-D098-2393F900E304}"/>
              </a:ext>
            </a:extLst>
          </p:cNvPr>
          <p:cNvSpPr>
            <a:spLocks noGrp="1"/>
          </p:cNvSpPr>
          <p:nvPr>
            <p:ph type="sldNum" sz="quarter" idx="12"/>
          </p:nvPr>
        </p:nvSpPr>
        <p:spPr>
          <a:xfrm>
            <a:off x="9967351" y="6437801"/>
            <a:ext cx="779767" cy="365125"/>
          </a:xfrm>
          <a:prstGeom prst="rect">
            <a:avLst/>
          </a:prstGeom>
        </p:spPr>
        <p:txBody>
          <a:bodyPr/>
          <a:lstStyle/>
          <a:p>
            <a:fld id="{D57F1E4F-1CFF-5643-939E-217C01CDF565}" type="slidenum">
              <a:rPr lang="en-US" dirty="0"/>
              <a:pPr/>
              <a:t>‹#›</a:t>
            </a:fld>
            <a:endParaRPr lang="en-US"/>
          </a:p>
        </p:txBody>
      </p:sp>
      <p:pic>
        <p:nvPicPr>
          <p:cNvPr id="7" name="Picture 6" descr="A picture containing diagram&#10;&#10;Description automatically generated">
            <a:extLst>
              <a:ext uri="{FF2B5EF4-FFF2-40B4-BE49-F238E27FC236}">
                <a16:creationId xmlns:a16="http://schemas.microsoft.com/office/drawing/2014/main" id="{C7C5F9BB-F7B2-742B-C640-3E8C058B96EC}"/>
              </a:ext>
            </a:extLst>
          </p:cNvPr>
          <p:cNvPicPr>
            <a:picLocks noChangeAspect="1"/>
          </p:cNvPicPr>
          <p:nvPr userDrawn="1"/>
        </p:nvPicPr>
        <p:blipFill>
          <a:blip r:embed="rId2"/>
          <a:stretch>
            <a:fillRect/>
          </a:stretch>
        </p:blipFill>
        <p:spPr>
          <a:xfrm>
            <a:off x="10316815" y="6042985"/>
            <a:ext cx="1736075" cy="72741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9" name="Date Placeholder 3">
            <a:extLst>
              <a:ext uri="{FF2B5EF4-FFF2-40B4-BE49-F238E27FC236}">
                <a16:creationId xmlns:a16="http://schemas.microsoft.com/office/drawing/2014/main" id="{3F94F0D3-A7EA-FE4D-0296-D7CB48727394}"/>
              </a:ext>
            </a:extLst>
          </p:cNvPr>
          <p:cNvSpPr>
            <a:spLocks noGrp="1"/>
          </p:cNvSpPr>
          <p:nvPr>
            <p:ph type="dt" sz="half" idx="10"/>
          </p:nvPr>
        </p:nvSpPr>
        <p:spPr>
          <a:xfrm>
            <a:off x="159031" y="6458428"/>
            <a:ext cx="968089" cy="365125"/>
          </a:xfrm>
          <a:prstGeom prst="rect">
            <a:avLst/>
          </a:prstGeom>
        </p:spPr>
        <p:txBody>
          <a:bodyPr/>
          <a:lstStyle>
            <a:lvl1pPr>
              <a:defRPr sz="1200"/>
            </a:lvl1pPr>
          </a:lstStyle>
          <a:p>
            <a:r>
              <a:rPr lang="en-US"/>
              <a:t>2023/03/31</a:t>
            </a:r>
          </a:p>
        </p:txBody>
      </p:sp>
      <p:sp>
        <p:nvSpPr>
          <p:cNvPr id="10" name="Slide Number Placeholder 5">
            <a:extLst>
              <a:ext uri="{FF2B5EF4-FFF2-40B4-BE49-F238E27FC236}">
                <a16:creationId xmlns:a16="http://schemas.microsoft.com/office/drawing/2014/main" id="{31B5990F-C2C1-3C01-7C90-A5941AFF2190}"/>
              </a:ext>
            </a:extLst>
          </p:cNvPr>
          <p:cNvSpPr>
            <a:spLocks noGrp="1"/>
          </p:cNvSpPr>
          <p:nvPr>
            <p:ph type="sldNum" sz="quarter" idx="12"/>
          </p:nvPr>
        </p:nvSpPr>
        <p:spPr>
          <a:xfrm>
            <a:off x="9967351" y="6437801"/>
            <a:ext cx="779767" cy="365125"/>
          </a:xfrm>
          <a:prstGeom prst="rect">
            <a:avLst/>
          </a:prstGeom>
        </p:spPr>
        <p:txBody>
          <a:bodyPr/>
          <a:lstStyle/>
          <a:p>
            <a:fld id="{D57F1E4F-1CFF-5643-939E-217C01CDF565}" type="slidenum">
              <a:rPr lang="en-US" dirty="0"/>
              <a:pPr/>
              <a:t>‹#›</a:t>
            </a:fld>
            <a:endParaRPr lang="en-US"/>
          </a:p>
        </p:txBody>
      </p:sp>
      <p:pic>
        <p:nvPicPr>
          <p:cNvPr id="11" name="Picture 10" descr="A picture containing diagram&#10;&#10;Description automatically generated">
            <a:extLst>
              <a:ext uri="{FF2B5EF4-FFF2-40B4-BE49-F238E27FC236}">
                <a16:creationId xmlns:a16="http://schemas.microsoft.com/office/drawing/2014/main" id="{1258BACD-F832-F811-EDF7-CCA498BA2BD4}"/>
              </a:ext>
            </a:extLst>
          </p:cNvPr>
          <p:cNvPicPr>
            <a:picLocks noChangeAspect="1"/>
          </p:cNvPicPr>
          <p:nvPr userDrawn="1"/>
        </p:nvPicPr>
        <p:blipFill>
          <a:blip r:embed="rId2"/>
          <a:stretch>
            <a:fillRect/>
          </a:stretch>
        </p:blipFill>
        <p:spPr>
          <a:xfrm>
            <a:off x="10316815" y="6042985"/>
            <a:ext cx="1736075" cy="7274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8" name="Date Placeholder 3">
            <a:extLst>
              <a:ext uri="{FF2B5EF4-FFF2-40B4-BE49-F238E27FC236}">
                <a16:creationId xmlns:a16="http://schemas.microsoft.com/office/drawing/2014/main" id="{19A950FF-3E9E-D373-81DC-68A71058EF93}"/>
              </a:ext>
            </a:extLst>
          </p:cNvPr>
          <p:cNvSpPr>
            <a:spLocks noGrp="1"/>
          </p:cNvSpPr>
          <p:nvPr>
            <p:ph type="dt" sz="half" idx="10"/>
          </p:nvPr>
        </p:nvSpPr>
        <p:spPr>
          <a:xfrm>
            <a:off x="159031" y="6458428"/>
            <a:ext cx="968089" cy="365125"/>
          </a:xfrm>
          <a:prstGeom prst="rect">
            <a:avLst/>
          </a:prstGeom>
        </p:spPr>
        <p:txBody>
          <a:bodyPr/>
          <a:lstStyle>
            <a:lvl1pPr>
              <a:defRPr sz="1200"/>
            </a:lvl1pPr>
          </a:lstStyle>
          <a:p>
            <a:r>
              <a:rPr lang="en-US"/>
              <a:t>2023/03/31</a:t>
            </a:r>
          </a:p>
        </p:txBody>
      </p:sp>
      <p:sp>
        <p:nvSpPr>
          <p:cNvPr id="9" name="Slide Number Placeholder 5">
            <a:extLst>
              <a:ext uri="{FF2B5EF4-FFF2-40B4-BE49-F238E27FC236}">
                <a16:creationId xmlns:a16="http://schemas.microsoft.com/office/drawing/2014/main" id="{659031BE-3B6A-3DD7-F0B3-B409869EEFF4}"/>
              </a:ext>
            </a:extLst>
          </p:cNvPr>
          <p:cNvSpPr>
            <a:spLocks noGrp="1"/>
          </p:cNvSpPr>
          <p:nvPr>
            <p:ph type="sldNum" sz="quarter" idx="12"/>
          </p:nvPr>
        </p:nvSpPr>
        <p:spPr>
          <a:xfrm>
            <a:off x="9967351" y="6437801"/>
            <a:ext cx="779767" cy="365125"/>
          </a:xfrm>
          <a:prstGeom prst="rect">
            <a:avLst/>
          </a:prstGeom>
        </p:spPr>
        <p:txBody>
          <a:bodyPr/>
          <a:lstStyle/>
          <a:p>
            <a:fld id="{D57F1E4F-1CFF-5643-939E-217C01CDF565}" type="slidenum">
              <a:rPr lang="en-US" dirty="0"/>
              <a:pPr/>
              <a:t>‹#›</a:t>
            </a:fld>
            <a:endParaRPr lang="en-US"/>
          </a:p>
        </p:txBody>
      </p:sp>
      <p:pic>
        <p:nvPicPr>
          <p:cNvPr id="7" name="Picture 6" descr="A picture containing diagram&#10;&#10;Description automatically generated">
            <a:extLst>
              <a:ext uri="{FF2B5EF4-FFF2-40B4-BE49-F238E27FC236}">
                <a16:creationId xmlns:a16="http://schemas.microsoft.com/office/drawing/2014/main" id="{459C0730-5EC3-7BA6-7056-5D910A2C701C}"/>
              </a:ext>
            </a:extLst>
          </p:cNvPr>
          <p:cNvPicPr>
            <a:picLocks noChangeAspect="1"/>
          </p:cNvPicPr>
          <p:nvPr userDrawn="1"/>
        </p:nvPicPr>
        <p:blipFill>
          <a:blip r:embed="rId2"/>
          <a:stretch>
            <a:fillRect/>
          </a:stretch>
        </p:blipFill>
        <p:spPr>
          <a:xfrm>
            <a:off x="10316815" y="6042985"/>
            <a:ext cx="1736075" cy="7274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302027" y="624110"/>
            <a:ext cx="10202586" cy="1280890"/>
          </a:xfrm>
        </p:spPr>
        <p:txBody>
          <a:bodyPr/>
          <a:lstStyle/>
          <a:p>
            <a:r>
              <a:rPr lang="fr-FR"/>
              <a:t>Modifiez le style du titre</a:t>
            </a:r>
            <a:endParaRPr lang="en-US"/>
          </a:p>
        </p:txBody>
      </p:sp>
      <p:sp>
        <p:nvSpPr>
          <p:cNvPr id="3" name="Content Placeholder 2"/>
          <p:cNvSpPr>
            <a:spLocks noGrp="1"/>
          </p:cNvSpPr>
          <p:nvPr>
            <p:ph idx="1"/>
          </p:nvPr>
        </p:nvSpPr>
        <p:spPr>
          <a:xfrm>
            <a:off x="1302026" y="1904999"/>
            <a:ext cx="10202586" cy="45057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a:extLst>
              <a:ext uri="{FF2B5EF4-FFF2-40B4-BE49-F238E27FC236}">
                <a16:creationId xmlns:a16="http://schemas.microsoft.com/office/drawing/2014/main" id="{42AEEAB7-0068-BFF0-3552-33A40307DDF0}"/>
              </a:ext>
            </a:extLst>
          </p:cNvPr>
          <p:cNvSpPr>
            <a:spLocks noGrp="1"/>
          </p:cNvSpPr>
          <p:nvPr>
            <p:ph type="dt" sz="half" idx="10"/>
          </p:nvPr>
        </p:nvSpPr>
        <p:spPr>
          <a:xfrm>
            <a:off x="159031" y="6458428"/>
            <a:ext cx="968089" cy="365125"/>
          </a:xfrm>
          <a:prstGeom prst="rect">
            <a:avLst/>
          </a:prstGeom>
        </p:spPr>
        <p:txBody>
          <a:bodyPr/>
          <a:lstStyle>
            <a:lvl1pPr>
              <a:defRPr sz="1200"/>
            </a:lvl1pPr>
          </a:lstStyle>
          <a:p>
            <a:r>
              <a:rPr lang="en-US"/>
              <a:t>2023/03/31</a:t>
            </a:r>
          </a:p>
        </p:txBody>
      </p:sp>
      <p:sp>
        <p:nvSpPr>
          <p:cNvPr id="8" name="Slide Number Placeholder 5">
            <a:extLst>
              <a:ext uri="{FF2B5EF4-FFF2-40B4-BE49-F238E27FC236}">
                <a16:creationId xmlns:a16="http://schemas.microsoft.com/office/drawing/2014/main" id="{09872378-FB29-14EC-5C29-D9270E3A693A}"/>
              </a:ext>
            </a:extLst>
          </p:cNvPr>
          <p:cNvSpPr>
            <a:spLocks noGrp="1"/>
          </p:cNvSpPr>
          <p:nvPr>
            <p:ph type="sldNum" sz="quarter" idx="12"/>
          </p:nvPr>
        </p:nvSpPr>
        <p:spPr>
          <a:xfrm>
            <a:off x="9967351" y="6437801"/>
            <a:ext cx="779767" cy="365125"/>
          </a:xfrm>
          <a:prstGeom prst="rect">
            <a:avLst/>
          </a:prstGeom>
        </p:spPr>
        <p:txBody>
          <a:bodyPr/>
          <a:lstStyle/>
          <a:p>
            <a:fld id="{D57F1E4F-1CFF-5643-939E-217C01CDF565}" type="slidenum">
              <a:rPr lang="en-US" dirty="0"/>
              <a:pPr/>
              <a:t>‹#›</a:t>
            </a:fld>
            <a:endParaRPr lang="en-US"/>
          </a:p>
        </p:txBody>
      </p:sp>
      <p:pic>
        <p:nvPicPr>
          <p:cNvPr id="6" name="Picture 5" descr="A picture containing diagram&#10;&#10;Description automatically generated">
            <a:extLst>
              <a:ext uri="{FF2B5EF4-FFF2-40B4-BE49-F238E27FC236}">
                <a16:creationId xmlns:a16="http://schemas.microsoft.com/office/drawing/2014/main" id="{AEB5BA72-C385-B528-1F4C-32C9DAB1F824}"/>
              </a:ext>
            </a:extLst>
          </p:cNvPr>
          <p:cNvPicPr>
            <a:picLocks noChangeAspect="1"/>
          </p:cNvPicPr>
          <p:nvPr userDrawn="1"/>
        </p:nvPicPr>
        <p:blipFill>
          <a:blip r:embed="rId2"/>
          <a:stretch>
            <a:fillRect/>
          </a:stretch>
        </p:blipFill>
        <p:spPr>
          <a:xfrm>
            <a:off x="10316815" y="6042985"/>
            <a:ext cx="1736075" cy="7274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80930" y="2058750"/>
            <a:ext cx="10023681" cy="1468800"/>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1480930" y="3530129"/>
            <a:ext cx="10023681" cy="860400"/>
          </a:xfrm>
        </p:spPr>
        <p:txBody>
          <a:bodyPr anchor="t"/>
          <a:lstStyle>
            <a:lvl1pPr marL="0" indent="0" algn="l">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159031" y="6458428"/>
            <a:ext cx="968089" cy="365125"/>
          </a:xfrm>
          <a:prstGeom prst="rect">
            <a:avLst/>
          </a:prstGeom>
        </p:spPr>
        <p:txBody>
          <a:bodyPr/>
          <a:lstStyle>
            <a:lvl1pPr>
              <a:defRPr sz="1200"/>
            </a:lvl1pPr>
          </a:lstStyle>
          <a:p>
            <a:r>
              <a:rPr lang="en-US"/>
              <a:t>2023/03/31</a:t>
            </a:r>
          </a:p>
        </p:txBody>
      </p:sp>
      <p:sp>
        <p:nvSpPr>
          <p:cNvPr id="6" name="Slide Number Placeholder 5"/>
          <p:cNvSpPr>
            <a:spLocks noGrp="1"/>
          </p:cNvSpPr>
          <p:nvPr>
            <p:ph type="sldNum" sz="quarter" idx="12"/>
          </p:nvPr>
        </p:nvSpPr>
        <p:spPr>
          <a:xfrm>
            <a:off x="9967351" y="6437801"/>
            <a:ext cx="779767" cy="365125"/>
          </a:xfrm>
          <a:prstGeom prst="rect">
            <a:avLst/>
          </a:prstGeom>
        </p:spPr>
        <p:txBody>
          <a:bodyPr/>
          <a:lstStyle/>
          <a:p>
            <a:fld id="{D57F1E4F-1CFF-5643-939E-217C01CDF565}" type="slidenum">
              <a:rPr lang="en-US" dirty="0"/>
              <a:pPr/>
              <a:t>‹#›</a:t>
            </a:fld>
            <a:endParaRPr lang="en-US"/>
          </a:p>
        </p:txBody>
      </p:sp>
      <p:pic>
        <p:nvPicPr>
          <p:cNvPr id="8" name="Immagine 7" descr="Immagine che contiene testo, persona, mano&#10;&#10;Descrizione generata automaticamente">
            <a:extLst>
              <a:ext uri="{FF2B5EF4-FFF2-40B4-BE49-F238E27FC236}">
                <a16:creationId xmlns:a16="http://schemas.microsoft.com/office/drawing/2014/main" id="{7A04E972-9E8C-40D1-AA2C-8CE104ECB6D3}"/>
              </a:ext>
            </a:extLst>
          </p:cNvPr>
          <p:cNvPicPr>
            <a:picLocks noChangeAspect="1"/>
          </p:cNvPicPr>
          <p:nvPr userDrawn="1"/>
        </p:nvPicPr>
        <p:blipFill>
          <a:blip r:embed="rId2"/>
          <a:stretch>
            <a:fillRect/>
          </a:stretch>
        </p:blipFill>
        <p:spPr>
          <a:xfrm>
            <a:off x="172212" y="0"/>
            <a:ext cx="12024828" cy="2306866"/>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C4849C46-B45C-7CEB-FB2D-02225E153CBE}"/>
              </a:ext>
            </a:extLst>
          </p:cNvPr>
          <p:cNvPicPr>
            <a:picLocks noChangeAspect="1"/>
          </p:cNvPicPr>
          <p:nvPr userDrawn="1"/>
        </p:nvPicPr>
        <p:blipFill>
          <a:blip r:embed="rId3"/>
          <a:stretch>
            <a:fillRect/>
          </a:stretch>
        </p:blipFill>
        <p:spPr>
          <a:xfrm>
            <a:off x="10316815" y="6042985"/>
            <a:ext cx="1736075" cy="7274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321904" y="1905000"/>
            <a:ext cx="5059017" cy="45534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380921" y="1904999"/>
            <a:ext cx="5123689" cy="455342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a:extLst>
              <a:ext uri="{FF2B5EF4-FFF2-40B4-BE49-F238E27FC236}">
                <a16:creationId xmlns:a16="http://schemas.microsoft.com/office/drawing/2014/main" id="{A43BCAE7-E9AE-3E3D-465D-1F5FC73CF11F}"/>
              </a:ext>
            </a:extLst>
          </p:cNvPr>
          <p:cNvSpPr>
            <a:spLocks noGrp="1"/>
          </p:cNvSpPr>
          <p:nvPr>
            <p:ph type="dt" sz="half" idx="10"/>
          </p:nvPr>
        </p:nvSpPr>
        <p:spPr>
          <a:xfrm>
            <a:off x="159031" y="6458428"/>
            <a:ext cx="968089" cy="365125"/>
          </a:xfrm>
          <a:prstGeom prst="rect">
            <a:avLst/>
          </a:prstGeom>
        </p:spPr>
        <p:txBody>
          <a:bodyPr/>
          <a:lstStyle>
            <a:lvl1pPr>
              <a:defRPr sz="1200"/>
            </a:lvl1pPr>
          </a:lstStyle>
          <a:p>
            <a:r>
              <a:rPr lang="en-US"/>
              <a:t>2023/03/31</a:t>
            </a:r>
          </a:p>
        </p:txBody>
      </p:sp>
      <p:sp>
        <p:nvSpPr>
          <p:cNvPr id="9" name="Slide Number Placeholder 5">
            <a:extLst>
              <a:ext uri="{FF2B5EF4-FFF2-40B4-BE49-F238E27FC236}">
                <a16:creationId xmlns:a16="http://schemas.microsoft.com/office/drawing/2014/main" id="{30C88D8A-17B3-E4D2-F90E-FEB10C8EDE66}"/>
              </a:ext>
            </a:extLst>
          </p:cNvPr>
          <p:cNvSpPr>
            <a:spLocks noGrp="1"/>
          </p:cNvSpPr>
          <p:nvPr>
            <p:ph type="sldNum" sz="quarter" idx="12"/>
          </p:nvPr>
        </p:nvSpPr>
        <p:spPr>
          <a:xfrm>
            <a:off x="9967351" y="6437801"/>
            <a:ext cx="779767" cy="365125"/>
          </a:xfrm>
          <a:prstGeom prst="rect">
            <a:avLst/>
          </a:prstGeom>
        </p:spPr>
        <p:txBody>
          <a:bodyPr/>
          <a:lstStyle/>
          <a:p>
            <a:fld id="{D57F1E4F-1CFF-5643-939E-217C01CDF565}" type="slidenum">
              <a:rPr lang="en-US" dirty="0"/>
              <a:pPr/>
              <a:t>‹#›</a:t>
            </a:fld>
            <a:endParaRPr lang="en-US"/>
          </a:p>
        </p:txBody>
      </p:sp>
      <p:pic>
        <p:nvPicPr>
          <p:cNvPr id="10" name="Picture 9" descr="A picture containing diagram&#10;&#10;Description automatically generated">
            <a:extLst>
              <a:ext uri="{FF2B5EF4-FFF2-40B4-BE49-F238E27FC236}">
                <a16:creationId xmlns:a16="http://schemas.microsoft.com/office/drawing/2014/main" id="{FB68D966-3350-4CD2-B498-40B1AE2D1E45}"/>
              </a:ext>
            </a:extLst>
          </p:cNvPr>
          <p:cNvPicPr>
            <a:picLocks noChangeAspect="1"/>
          </p:cNvPicPr>
          <p:nvPr userDrawn="1"/>
        </p:nvPicPr>
        <p:blipFill>
          <a:blip r:embed="rId2"/>
          <a:stretch>
            <a:fillRect/>
          </a:stretch>
        </p:blipFill>
        <p:spPr>
          <a:xfrm>
            <a:off x="10316815" y="6042985"/>
            <a:ext cx="1736075" cy="7274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a:xfrm>
            <a:off x="190707" y="6487604"/>
            <a:ext cx="779767" cy="370396"/>
          </a:xfrm>
          <a:prstGeom prst="rect">
            <a:avLst/>
          </a:prstGeom>
        </p:spPr>
        <p:txBody>
          <a:bodyPr/>
          <a:lstStyle/>
          <a:p>
            <a:r>
              <a:rPr lang="en-US"/>
              <a:t>2023/03/31</a:t>
            </a:r>
          </a:p>
        </p:txBody>
      </p:sp>
      <p:sp>
        <p:nvSpPr>
          <p:cNvPr id="5" name="Slide Number Placeholder 4"/>
          <p:cNvSpPr>
            <a:spLocks noGrp="1"/>
          </p:cNvSpPr>
          <p:nvPr>
            <p:ph type="sldNum" sz="quarter" idx="12"/>
          </p:nvPr>
        </p:nvSpPr>
        <p:spPr>
          <a:xfrm>
            <a:off x="10195756" y="6492875"/>
            <a:ext cx="779767" cy="365125"/>
          </a:xfrm>
          <a:prstGeom prst="rect">
            <a:avLst/>
          </a:prstGeom>
        </p:spPr>
        <p:txBody>
          <a:bodyPr/>
          <a:lstStyle/>
          <a:p>
            <a:fld id="{D57F1E4F-1CFF-5643-939E-217C01CDF565}" type="slidenum">
              <a:rPr lang="en-US" dirty="0"/>
              <a:pPr/>
              <a:t>‹#›</a:t>
            </a:fld>
            <a:endParaRPr lang="en-US"/>
          </a:p>
        </p:txBody>
      </p:sp>
      <p:pic>
        <p:nvPicPr>
          <p:cNvPr id="6" name="Picture 5" descr="A picture containing diagram&#10;&#10;Description automatically generated">
            <a:extLst>
              <a:ext uri="{FF2B5EF4-FFF2-40B4-BE49-F238E27FC236}">
                <a16:creationId xmlns:a16="http://schemas.microsoft.com/office/drawing/2014/main" id="{1AFC8385-D5CA-12F6-7186-B57902B79FB2}"/>
              </a:ext>
            </a:extLst>
          </p:cNvPr>
          <p:cNvPicPr>
            <a:picLocks noChangeAspect="1"/>
          </p:cNvPicPr>
          <p:nvPr userDrawn="1"/>
        </p:nvPicPr>
        <p:blipFill>
          <a:blip r:embed="rId2"/>
          <a:stretch>
            <a:fillRect/>
          </a:stretch>
        </p:blipFill>
        <p:spPr>
          <a:xfrm>
            <a:off x="10316815" y="6042985"/>
            <a:ext cx="1736075" cy="7274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C251B92-46AF-E048-B44A-7F712549FF29}"/>
              </a:ext>
            </a:extLst>
          </p:cNvPr>
          <p:cNvSpPr>
            <a:spLocks noGrp="1"/>
          </p:cNvSpPr>
          <p:nvPr>
            <p:ph type="dt" sz="half" idx="10"/>
          </p:nvPr>
        </p:nvSpPr>
        <p:spPr>
          <a:xfrm>
            <a:off x="159031" y="6458428"/>
            <a:ext cx="968089" cy="365125"/>
          </a:xfrm>
          <a:prstGeom prst="rect">
            <a:avLst/>
          </a:prstGeom>
        </p:spPr>
        <p:txBody>
          <a:bodyPr/>
          <a:lstStyle>
            <a:lvl1pPr>
              <a:defRPr sz="1200"/>
            </a:lvl1pPr>
          </a:lstStyle>
          <a:p>
            <a:r>
              <a:rPr lang="en-US"/>
              <a:t>2023/03/31</a:t>
            </a:r>
          </a:p>
        </p:txBody>
      </p:sp>
      <p:sp>
        <p:nvSpPr>
          <p:cNvPr id="6" name="Slide Number Placeholder 5">
            <a:extLst>
              <a:ext uri="{FF2B5EF4-FFF2-40B4-BE49-F238E27FC236}">
                <a16:creationId xmlns:a16="http://schemas.microsoft.com/office/drawing/2014/main" id="{9452F35B-6773-A5D5-7B8F-6CE223335A1F}"/>
              </a:ext>
            </a:extLst>
          </p:cNvPr>
          <p:cNvSpPr>
            <a:spLocks noGrp="1"/>
          </p:cNvSpPr>
          <p:nvPr>
            <p:ph type="sldNum" sz="quarter" idx="12"/>
          </p:nvPr>
        </p:nvSpPr>
        <p:spPr>
          <a:xfrm>
            <a:off x="9967351" y="6437801"/>
            <a:ext cx="779767" cy="365125"/>
          </a:xfrm>
          <a:prstGeom prst="rect">
            <a:avLst/>
          </a:prstGeom>
        </p:spPr>
        <p:txBody>
          <a:bodyPr/>
          <a:lstStyle/>
          <a:p>
            <a:fld id="{D57F1E4F-1CFF-5643-939E-217C01CDF565}" type="slidenum">
              <a:rPr lang="en-US" dirty="0"/>
              <a:pPr/>
              <a:t>‹#›</a:t>
            </a:fld>
            <a:endParaRPr lang="en-US"/>
          </a:p>
        </p:txBody>
      </p:sp>
      <p:pic>
        <p:nvPicPr>
          <p:cNvPr id="4" name="Picture 3" descr="A picture containing diagram&#10;&#10;Description automatically generated">
            <a:extLst>
              <a:ext uri="{FF2B5EF4-FFF2-40B4-BE49-F238E27FC236}">
                <a16:creationId xmlns:a16="http://schemas.microsoft.com/office/drawing/2014/main" id="{04EE744B-6B6C-E184-59C7-83FDC36E8B21}"/>
              </a:ext>
            </a:extLst>
          </p:cNvPr>
          <p:cNvPicPr>
            <a:picLocks noChangeAspect="1"/>
          </p:cNvPicPr>
          <p:nvPr userDrawn="1"/>
        </p:nvPicPr>
        <p:blipFill>
          <a:blip r:embed="rId2"/>
          <a:stretch>
            <a:fillRect/>
          </a:stretch>
        </p:blipFill>
        <p:spPr>
          <a:xfrm>
            <a:off x="10316815" y="6042985"/>
            <a:ext cx="1736075" cy="7274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1174" y="446088"/>
            <a:ext cx="4653237" cy="976312"/>
          </a:xfrm>
        </p:spPr>
        <p:txBody>
          <a:bodyPr anchor="b"/>
          <a:lstStyle>
            <a:lvl1pPr algn="l">
              <a:defRPr sz="2000" b="0"/>
            </a:lvl1pPr>
          </a:lstStyle>
          <a:p>
            <a:r>
              <a:rPr lang="fr-FR"/>
              <a:t>Modifiez le style du titre</a:t>
            </a:r>
            <a:endParaRPr lang="en-US"/>
          </a:p>
        </p:txBody>
      </p:sp>
      <p:sp>
        <p:nvSpPr>
          <p:cNvPr id="3" name="Content Placeholder 2"/>
          <p:cNvSpPr>
            <a:spLocks noGrp="1"/>
          </p:cNvSpPr>
          <p:nvPr>
            <p:ph idx="1"/>
          </p:nvPr>
        </p:nvSpPr>
        <p:spPr>
          <a:xfrm>
            <a:off x="6323012" y="446088"/>
            <a:ext cx="5181600" cy="601234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441174" y="1598612"/>
            <a:ext cx="4653237" cy="481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3">
            <a:extLst>
              <a:ext uri="{FF2B5EF4-FFF2-40B4-BE49-F238E27FC236}">
                <a16:creationId xmlns:a16="http://schemas.microsoft.com/office/drawing/2014/main" id="{EE82779F-AD61-4C1D-0FF0-EA73B6161BD5}"/>
              </a:ext>
            </a:extLst>
          </p:cNvPr>
          <p:cNvSpPr>
            <a:spLocks noGrp="1"/>
          </p:cNvSpPr>
          <p:nvPr>
            <p:ph type="dt" sz="half" idx="10"/>
          </p:nvPr>
        </p:nvSpPr>
        <p:spPr>
          <a:xfrm>
            <a:off x="159031" y="6458428"/>
            <a:ext cx="968089" cy="365125"/>
          </a:xfrm>
          <a:prstGeom prst="rect">
            <a:avLst/>
          </a:prstGeom>
        </p:spPr>
        <p:txBody>
          <a:bodyPr/>
          <a:lstStyle>
            <a:lvl1pPr>
              <a:defRPr sz="1200"/>
            </a:lvl1pPr>
          </a:lstStyle>
          <a:p>
            <a:r>
              <a:rPr lang="en-US"/>
              <a:t>2023/03/31</a:t>
            </a:r>
          </a:p>
        </p:txBody>
      </p:sp>
      <p:sp>
        <p:nvSpPr>
          <p:cNvPr id="9" name="Slide Number Placeholder 5">
            <a:extLst>
              <a:ext uri="{FF2B5EF4-FFF2-40B4-BE49-F238E27FC236}">
                <a16:creationId xmlns:a16="http://schemas.microsoft.com/office/drawing/2014/main" id="{A0B7EE99-96A4-3077-86E1-C3F316C15C17}"/>
              </a:ext>
            </a:extLst>
          </p:cNvPr>
          <p:cNvSpPr>
            <a:spLocks noGrp="1"/>
          </p:cNvSpPr>
          <p:nvPr>
            <p:ph type="sldNum" sz="quarter" idx="12"/>
          </p:nvPr>
        </p:nvSpPr>
        <p:spPr>
          <a:xfrm>
            <a:off x="9967351" y="6437801"/>
            <a:ext cx="779767" cy="365125"/>
          </a:xfrm>
          <a:prstGeom prst="rect">
            <a:avLst/>
          </a:prstGeom>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51722" y="4800600"/>
            <a:ext cx="10152891"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1351722" y="634965"/>
            <a:ext cx="1015289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3">
            <a:extLst>
              <a:ext uri="{FF2B5EF4-FFF2-40B4-BE49-F238E27FC236}">
                <a16:creationId xmlns:a16="http://schemas.microsoft.com/office/drawing/2014/main" id="{51290CE6-7311-56C8-7FB3-14F1268C8C89}"/>
              </a:ext>
            </a:extLst>
          </p:cNvPr>
          <p:cNvSpPr>
            <a:spLocks noGrp="1"/>
          </p:cNvSpPr>
          <p:nvPr>
            <p:ph type="dt" sz="half" idx="10"/>
          </p:nvPr>
        </p:nvSpPr>
        <p:spPr>
          <a:xfrm>
            <a:off x="159031" y="6458428"/>
            <a:ext cx="968089" cy="365125"/>
          </a:xfrm>
        </p:spPr>
        <p:txBody>
          <a:bodyPr/>
          <a:lstStyle>
            <a:lvl1pPr>
              <a:defRPr sz="1200"/>
            </a:lvl1pPr>
          </a:lstStyle>
          <a:p>
            <a:r>
              <a:rPr lang="en-US"/>
              <a:t>2023/03/31</a:t>
            </a:r>
          </a:p>
        </p:txBody>
      </p:sp>
      <p:sp>
        <p:nvSpPr>
          <p:cNvPr id="9" name="Slide Number Placeholder 5">
            <a:extLst>
              <a:ext uri="{FF2B5EF4-FFF2-40B4-BE49-F238E27FC236}">
                <a16:creationId xmlns:a16="http://schemas.microsoft.com/office/drawing/2014/main" id="{736DD186-AF0C-C1D3-0CAE-728BA7560863}"/>
              </a:ext>
            </a:extLst>
          </p:cNvPr>
          <p:cNvSpPr>
            <a:spLocks noGrp="1"/>
          </p:cNvSpPr>
          <p:nvPr>
            <p:ph type="sldNum" sz="quarter" idx="12"/>
          </p:nvPr>
        </p:nvSpPr>
        <p:spPr>
          <a:xfrm>
            <a:off x="9967351" y="6437801"/>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70992" y="609600"/>
            <a:ext cx="10033620" cy="3117040"/>
          </a:xfrm>
        </p:spPr>
        <p:txBody>
          <a:bodyPr anchor="ctr">
            <a:normAutofit/>
          </a:bodyPr>
          <a:lstStyle>
            <a:lvl1pPr algn="l">
              <a:defRPr sz="4800" b="0" cap="none"/>
            </a:lvl1pPr>
          </a:lstStyle>
          <a:p>
            <a:r>
              <a:rPr lang="fr-FR"/>
              <a:t>Modifiez le style du titre</a:t>
            </a:r>
            <a:endParaRPr lang="en-US"/>
          </a:p>
        </p:txBody>
      </p:sp>
      <p:sp>
        <p:nvSpPr>
          <p:cNvPr id="3" name="Text Placeholder 2"/>
          <p:cNvSpPr>
            <a:spLocks noGrp="1"/>
          </p:cNvSpPr>
          <p:nvPr>
            <p:ph type="body" idx="1"/>
          </p:nvPr>
        </p:nvSpPr>
        <p:spPr>
          <a:xfrm>
            <a:off x="1401418" y="4354046"/>
            <a:ext cx="10103194"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7" name="Date Placeholder 3">
            <a:extLst>
              <a:ext uri="{FF2B5EF4-FFF2-40B4-BE49-F238E27FC236}">
                <a16:creationId xmlns:a16="http://schemas.microsoft.com/office/drawing/2014/main" id="{E37B546C-5E52-CC0F-6695-EAFFE6E5EB98}"/>
              </a:ext>
            </a:extLst>
          </p:cNvPr>
          <p:cNvSpPr>
            <a:spLocks noGrp="1"/>
          </p:cNvSpPr>
          <p:nvPr>
            <p:ph type="dt" sz="half" idx="10"/>
          </p:nvPr>
        </p:nvSpPr>
        <p:spPr>
          <a:xfrm>
            <a:off x="159031" y="6458428"/>
            <a:ext cx="968089" cy="365125"/>
          </a:xfrm>
          <a:prstGeom prst="rect">
            <a:avLst/>
          </a:prstGeom>
        </p:spPr>
        <p:txBody>
          <a:bodyPr/>
          <a:lstStyle>
            <a:lvl1pPr>
              <a:defRPr sz="1200"/>
            </a:lvl1pPr>
          </a:lstStyle>
          <a:p>
            <a:r>
              <a:rPr lang="en-US"/>
              <a:t>2023/03/31</a:t>
            </a:r>
          </a:p>
        </p:txBody>
      </p:sp>
      <p:sp>
        <p:nvSpPr>
          <p:cNvPr id="8" name="Slide Number Placeholder 5">
            <a:extLst>
              <a:ext uri="{FF2B5EF4-FFF2-40B4-BE49-F238E27FC236}">
                <a16:creationId xmlns:a16="http://schemas.microsoft.com/office/drawing/2014/main" id="{86E0D185-5924-603F-C320-D428482082E3}"/>
              </a:ext>
            </a:extLst>
          </p:cNvPr>
          <p:cNvSpPr>
            <a:spLocks noGrp="1"/>
          </p:cNvSpPr>
          <p:nvPr>
            <p:ph type="sldNum" sz="quarter" idx="12"/>
          </p:nvPr>
        </p:nvSpPr>
        <p:spPr>
          <a:xfrm>
            <a:off x="9967351" y="6437801"/>
            <a:ext cx="779767" cy="365125"/>
          </a:xfrm>
          <a:prstGeom prst="rect">
            <a:avLst/>
          </a:prstGeom>
        </p:spPr>
        <p:txBody>
          <a:bodyPr/>
          <a:lstStyle/>
          <a:p>
            <a:fld id="{D57F1E4F-1CFF-5643-939E-217C01CDF565}" type="slidenum">
              <a:rPr lang="en-US" dirty="0"/>
              <a:pPr/>
              <a:t>‹#›</a:t>
            </a:fld>
            <a:endParaRPr lang="en-US"/>
          </a:p>
        </p:txBody>
      </p:sp>
      <p:pic>
        <p:nvPicPr>
          <p:cNvPr id="6" name="Picture 5" descr="A picture containing diagram&#10;&#10;Description automatically generated">
            <a:extLst>
              <a:ext uri="{FF2B5EF4-FFF2-40B4-BE49-F238E27FC236}">
                <a16:creationId xmlns:a16="http://schemas.microsoft.com/office/drawing/2014/main" id="{4E2D24FE-D459-E8CD-B95C-84020541D0F6}"/>
              </a:ext>
            </a:extLst>
          </p:cNvPr>
          <p:cNvPicPr>
            <a:picLocks noChangeAspect="1"/>
          </p:cNvPicPr>
          <p:nvPr userDrawn="1"/>
        </p:nvPicPr>
        <p:blipFill>
          <a:blip r:embed="rId2"/>
          <a:stretch>
            <a:fillRect/>
          </a:stretch>
        </p:blipFill>
        <p:spPr>
          <a:xfrm>
            <a:off x="10316815" y="6042985"/>
            <a:ext cx="1736075" cy="7274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alpha val="8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321904" y="624110"/>
            <a:ext cx="10182707" cy="1280890"/>
          </a:xfrm>
          <a:prstGeom prst="rect">
            <a:avLst/>
          </a:prstGeom>
        </p:spPr>
        <p:txBody>
          <a:bodyPr vert="horz" lIns="91440" tIns="45720" rIns="91440" bIns="45720" rtlCol="0" anchor="t">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321532" y="1905000"/>
            <a:ext cx="10183080" cy="455342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36" name="Date Placeholder 3">
            <a:extLst>
              <a:ext uri="{FF2B5EF4-FFF2-40B4-BE49-F238E27FC236}">
                <a16:creationId xmlns:a16="http://schemas.microsoft.com/office/drawing/2014/main" id="{F2EA3A01-28AF-46A8-4B4D-9289BC338095}"/>
              </a:ext>
            </a:extLst>
          </p:cNvPr>
          <p:cNvSpPr>
            <a:spLocks noGrp="1"/>
          </p:cNvSpPr>
          <p:nvPr>
            <p:ph type="dt" sz="half" idx="2"/>
          </p:nvPr>
        </p:nvSpPr>
        <p:spPr>
          <a:xfrm>
            <a:off x="159031" y="6458428"/>
            <a:ext cx="968089" cy="365125"/>
          </a:xfrm>
          <a:prstGeom prst="rect">
            <a:avLst/>
          </a:prstGeom>
        </p:spPr>
        <p:txBody>
          <a:bodyPr/>
          <a:lstStyle>
            <a:lvl1pPr>
              <a:defRPr sz="1200"/>
            </a:lvl1pPr>
          </a:lstStyle>
          <a:p>
            <a:r>
              <a:rPr lang="en-US"/>
              <a:t>2023/03/31</a:t>
            </a:r>
          </a:p>
        </p:txBody>
      </p:sp>
      <p:sp>
        <p:nvSpPr>
          <p:cNvPr id="38" name="Slide Number Placeholder 5">
            <a:extLst>
              <a:ext uri="{FF2B5EF4-FFF2-40B4-BE49-F238E27FC236}">
                <a16:creationId xmlns:a16="http://schemas.microsoft.com/office/drawing/2014/main" id="{92E4ABF2-7922-BFF1-00BA-322F4F460EEB}"/>
              </a:ext>
            </a:extLst>
          </p:cNvPr>
          <p:cNvSpPr>
            <a:spLocks noGrp="1"/>
          </p:cNvSpPr>
          <p:nvPr>
            <p:ph type="sldNum" sz="quarter" idx="4"/>
          </p:nvPr>
        </p:nvSpPr>
        <p:spPr>
          <a:xfrm>
            <a:off x="9967351" y="6437801"/>
            <a:ext cx="779767" cy="365125"/>
          </a:xfrm>
          <a:prstGeom prst="rect">
            <a:avLst/>
          </a:prstGeom>
        </p:spPr>
        <p:txBody>
          <a:body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1" r:id="rId10"/>
    <p:sldLayoutId id="2147483662" r:id="rId11"/>
    <p:sldLayoutId id="2147483663" r:id="rId12"/>
    <p:sldLayoutId id="2147483664" r:id="rId13"/>
  </p:sldLayoutIdLst>
  <p:hf hdr="0" ftr="0"/>
  <p:txStyles>
    <p:titleStyle>
      <a:lvl1pPr algn="l" defTabSz="457200" rtl="0" eaLnBrk="1" latinLnBrk="0" hangingPunct="1">
        <a:spcBef>
          <a:spcPct val="0"/>
        </a:spcBef>
        <a:buNone/>
        <a:defRPr sz="3600" kern="1200">
          <a:solidFill>
            <a:schemeClr val="accent4">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pai.community/" TargetMode="External"/><Relationship Id="rId2" Type="http://schemas.openxmlformats.org/officeDocument/2006/relationships/hyperlink" Target="https://mpai.community/standards/mpai-nnw/tec/v1-0/" TargetMode="Externa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mpai.community/how-to-joi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C880AF-2D9A-D9B0-96AA-DD347C21BF8F}"/>
              </a:ext>
            </a:extLst>
          </p:cNvPr>
          <p:cNvSpPr>
            <a:spLocks noGrp="1"/>
          </p:cNvSpPr>
          <p:nvPr>
            <p:ph type="ctrTitle"/>
          </p:nvPr>
        </p:nvSpPr>
        <p:spPr>
          <a:xfrm>
            <a:off x="1588599" y="2887902"/>
            <a:ext cx="9628042" cy="2024404"/>
          </a:xfrm>
        </p:spPr>
        <p:txBody>
          <a:bodyPr>
            <a:normAutofit/>
          </a:bodyPr>
          <a:lstStyle/>
          <a:p>
            <a:pPr algn="ctr"/>
            <a:r>
              <a:rPr lang="en-US" noProof="0">
                <a:solidFill>
                  <a:srgbClr val="C00000"/>
                </a:solidFill>
                <a:latin typeface="Calibri" panose="020F0502020204030204" pitchFamily="34" charset="0"/>
                <a:ea typeface="Calibri" panose="020F0502020204030204" pitchFamily="34" charset="0"/>
                <a:cs typeface="Calibri" panose="020F0502020204030204" pitchFamily="34" charset="0"/>
              </a:rPr>
              <a:t>Neural Network Traceability</a:t>
            </a:r>
            <a:br>
              <a:rPr lang="en-US" noProof="0">
                <a:solidFill>
                  <a:srgbClr val="C00000"/>
                </a:solidFill>
                <a:latin typeface="Calibri" panose="020F0502020204030204" pitchFamily="34" charset="0"/>
                <a:ea typeface="Calibri" panose="020F0502020204030204" pitchFamily="34" charset="0"/>
                <a:cs typeface="Calibri" panose="020F0502020204030204" pitchFamily="34" charset="0"/>
              </a:rPr>
            </a:br>
            <a:r>
              <a:rPr lang="en-US" noProof="0">
                <a:solidFill>
                  <a:srgbClr val="C00000"/>
                </a:solidFill>
                <a:latin typeface="Calibri" panose="020F0502020204030204" pitchFamily="34" charset="0"/>
                <a:ea typeface="Calibri" panose="020F0502020204030204" pitchFamily="34" charset="0"/>
                <a:cs typeface="Calibri" panose="020F0502020204030204" pitchFamily="34" charset="0"/>
              </a:rPr>
              <a:t>Technologies – NNW-TEC</a:t>
            </a:r>
          </a:p>
        </p:txBody>
      </p:sp>
      <p:sp>
        <p:nvSpPr>
          <p:cNvPr id="10" name="Subtitle 9">
            <a:extLst>
              <a:ext uri="{FF2B5EF4-FFF2-40B4-BE49-F238E27FC236}">
                <a16:creationId xmlns:a16="http://schemas.microsoft.com/office/drawing/2014/main" id="{FD7BAE80-F767-9F0A-48F2-A9B321FF86C9}"/>
              </a:ext>
            </a:extLst>
          </p:cNvPr>
          <p:cNvSpPr>
            <a:spLocks noGrp="1"/>
          </p:cNvSpPr>
          <p:nvPr>
            <p:ph type="subTitle" idx="1"/>
          </p:nvPr>
        </p:nvSpPr>
        <p:spPr>
          <a:xfrm>
            <a:off x="1651247" y="4912306"/>
            <a:ext cx="9853365" cy="991356"/>
          </a:xfrm>
        </p:spPr>
        <p:txBody>
          <a:bodyPr>
            <a:normAutofit/>
          </a:bodyPr>
          <a:lstStyle/>
          <a:p>
            <a:pPr algn="ctr"/>
            <a:r>
              <a:rPr lang="en-US" sz="2400" noProof="0">
                <a:latin typeface="Calibri" panose="020F0502020204030204" pitchFamily="34" charset="0"/>
                <a:ea typeface="Calibri" panose="020F0502020204030204" pitchFamily="34" charset="0"/>
                <a:cs typeface="Calibri" panose="020F0502020204030204" pitchFamily="34" charset="0"/>
              </a:rPr>
              <a:t>2025/03/10 T15:00UTC</a:t>
            </a:r>
          </a:p>
          <a:p>
            <a:pPr algn="ctr"/>
            <a:r>
              <a:rPr lang="en-US" sz="2400" noProof="0">
                <a:latin typeface="Calibri" panose="020F0502020204030204" pitchFamily="34" charset="0"/>
                <a:ea typeface="Calibri" panose="020F0502020204030204" pitchFamily="34" charset="0"/>
                <a:cs typeface="Calibri" panose="020F0502020204030204" pitchFamily="34" charset="0"/>
              </a:rPr>
              <a:t>http://nnw.mpai.community </a:t>
            </a:r>
          </a:p>
        </p:txBody>
      </p:sp>
      <p:sp>
        <p:nvSpPr>
          <p:cNvPr id="2" name="Date Placeholder 5">
            <a:extLst>
              <a:ext uri="{FF2B5EF4-FFF2-40B4-BE49-F238E27FC236}">
                <a16:creationId xmlns:a16="http://schemas.microsoft.com/office/drawing/2014/main" id="{698503FC-DF1E-A726-AE52-5A2CFD1F0820}"/>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26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2027" y="624110"/>
            <a:ext cx="10746538" cy="1280890"/>
          </a:xfrm>
        </p:spPr>
        <p:txBody>
          <a:bodyPr/>
          <a:lstStyle/>
          <a:p>
            <a:r>
              <a:rPr lang="en-US" noProof="0">
                <a:latin typeface="Calibri" panose="020F0502020204030204" pitchFamily="34" charset="0"/>
                <a:ea typeface="Calibri" panose="020F0502020204030204" pitchFamily="34" charset="0"/>
                <a:cs typeface="Calibri" panose="020F0502020204030204" pitchFamily="34" charset="0"/>
              </a:rPr>
              <a:t>Scope of a new Standard</a:t>
            </a:r>
            <a:r>
              <a:rPr lang="en-US">
                <a:latin typeface="Calibri" panose="020F0502020204030204" pitchFamily="34" charset="0"/>
                <a:ea typeface="Calibri" panose="020F0502020204030204" pitchFamily="34" charset="0"/>
                <a:cs typeface="Calibri" panose="020F0502020204030204" pitchFamily="34" charset="0"/>
              </a:rPr>
              <a:t>: NNW-TEC</a:t>
            </a:r>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1668378" y="1616768"/>
            <a:ext cx="9836233" cy="4821033"/>
          </a:xfrm>
        </p:spPr>
        <p:txBody>
          <a:bodyPr>
            <a:normAutofit/>
          </a:bodyPr>
          <a:lstStyle/>
          <a:p>
            <a:pPr marL="0" indent="0">
              <a:buNone/>
            </a:pPr>
            <a:r>
              <a:rPr lang="en-US" sz="2000">
                <a:latin typeface="Calibri" panose="020F0502020204030204" pitchFamily="34" charset="0"/>
                <a:ea typeface="Calibri" panose="020F0502020204030204" pitchFamily="34" charset="0"/>
                <a:cs typeface="Calibri" panose="020F0502020204030204" pitchFamily="34" charset="0"/>
              </a:rPr>
              <a:t>Neural Network Watermarking Technologies (NNW-TEC)</a:t>
            </a:r>
            <a:r>
              <a:rPr lang="en-US" sz="2000" noProof="0">
                <a:latin typeface="Calibri" panose="020F0502020204030204" pitchFamily="34" charset="0"/>
                <a:ea typeface="Calibri" panose="020F0502020204030204" pitchFamily="34" charset="0"/>
                <a:cs typeface="Calibri" panose="020F0502020204030204" pitchFamily="34" charset="0"/>
              </a:rPr>
              <a:t> </a:t>
            </a:r>
            <a:r>
              <a:rPr lang="en-GB" sz="2000" noProof="0">
                <a:latin typeface="Calibri" panose="020F0502020204030204" pitchFamily="34" charset="0"/>
                <a:ea typeface="Calibri" panose="020F0502020204030204" pitchFamily="34" charset="0"/>
                <a:cs typeface="Calibri" panose="020F0502020204030204" pitchFamily="34" charset="0"/>
              </a:rPr>
              <a:t>uses the MPAI-NNT Technical Specification to evaluate the properties of Neural Network Traceability technologies that are applicable to specific classes of Neural Networks and used in specific application domains. Evaluations are done for:</a:t>
            </a:r>
          </a:p>
          <a:p>
            <a:pPr marL="457200" indent="-457200">
              <a:buFont typeface="+mj-lt"/>
              <a:buAutoNum type="arabicPeriod"/>
            </a:pPr>
            <a:r>
              <a:rPr lang="en-GB" sz="2000" b="1">
                <a:latin typeface="Calibri" panose="020F0502020204030204" pitchFamily="34" charset="0"/>
                <a:ea typeface="Calibri" panose="020F0502020204030204" pitchFamily="34" charset="0"/>
                <a:cs typeface="Calibri" panose="020F0502020204030204" pitchFamily="34" charset="0"/>
              </a:rPr>
              <a:t>Verification that the data provided by an Actor and received by another Actor is not compromised.</a:t>
            </a:r>
          </a:p>
          <a:p>
            <a:pPr marL="457200" lvl="0" indent="-457200">
              <a:buFont typeface="+mj-lt"/>
              <a:buAutoNum type="arabicPeriod"/>
            </a:pPr>
            <a:r>
              <a:rPr lang="en-GB" sz="2000" b="1">
                <a:latin typeface="Calibri" panose="020F0502020204030204" pitchFamily="34" charset="0"/>
                <a:ea typeface="Calibri" panose="020F0502020204030204" pitchFamily="34" charset="0"/>
                <a:cs typeface="Calibri" panose="020F0502020204030204" pitchFamily="34" charset="0"/>
              </a:rPr>
              <a:t>Identification of the Actors providing and receiving the data.</a:t>
            </a:r>
          </a:p>
          <a:p>
            <a:pPr marL="457200" lvl="0" indent="-457200">
              <a:buFont typeface="+mj-lt"/>
              <a:buAutoNum type="arabicPeriod"/>
            </a:pPr>
            <a:r>
              <a:rPr lang="en-GB" sz="2000" b="1">
                <a:latin typeface="Calibri" panose="020F0502020204030204" pitchFamily="34" charset="0"/>
                <a:ea typeface="Calibri" panose="020F0502020204030204" pitchFamily="34" charset="0"/>
                <a:cs typeface="Calibri" panose="020F0502020204030204" pitchFamily="34" charset="0"/>
              </a:rPr>
              <a:t>Evaluation of the performances of solutions supporting points 1 and 2.</a:t>
            </a:r>
          </a:p>
          <a:p>
            <a:pPr marL="0" lvl="0" indent="0">
              <a:buNone/>
            </a:pPr>
            <a:endParaRPr lang="en-US" b="1">
              <a:latin typeface="Calibri" panose="020F0502020204030204" pitchFamily="34" charset="0"/>
              <a:ea typeface="Calibri" panose="020F0502020204030204" pitchFamily="34" charset="0"/>
              <a:cs typeface="Calibri" panose="020F0502020204030204" pitchFamily="34" charset="0"/>
            </a:endParaRPr>
          </a:p>
          <a:p>
            <a:pPr lvl="0">
              <a:buFont typeface="+mj-lt"/>
              <a:buAutoNum type="arabicPeriod"/>
            </a:pPr>
            <a:endParaRPr lang="en-US" b="1" noProof="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b="1" noProof="0">
                <a:latin typeface="Calibri" panose="020F0502020204030204" pitchFamily="34" charset="0"/>
                <a:ea typeface="Calibri" panose="020F0502020204030204" pitchFamily="34" charset="0"/>
                <a:cs typeface="Calibri" panose="020F0502020204030204" pitchFamily="34" charset="0"/>
              </a:rPr>
              <a:t>Actor</a:t>
            </a:r>
            <a:r>
              <a:rPr lang="en-US" sz="2000" noProof="0">
                <a:latin typeface="Calibri" panose="020F0502020204030204" pitchFamily="34" charset="0"/>
                <a:ea typeface="Calibri" panose="020F0502020204030204" pitchFamily="34" charset="0"/>
                <a:cs typeface="Calibri" panose="020F0502020204030204" pitchFamily="34" charset="0"/>
              </a:rPr>
              <a:t> is </a:t>
            </a:r>
            <a:r>
              <a:rPr lang="en-US" sz="2000">
                <a:latin typeface="Calibri" panose="020F0502020204030204" pitchFamily="34" charset="0"/>
                <a:ea typeface="Calibri" panose="020F0502020204030204" pitchFamily="34" charset="0"/>
                <a:cs typeface="Calibri" panose="020F0502020204030204" pitchFamily="34" charset="0"/>
              </a:rPr>
              <a:t>a</a:t>
            </a:r>
            <a:r>
              <a:rPr lang="en-US" sz="2000" noProof="0">
                <a:latin typeface="Calibri" panose="020F0502020204030204" pitchFamily="34" charset="0"/>
                <a:ea typeface="Calibri" panose="020F0502020204030204" pitchFamily="34" charset="0"/>
                <a:cs typeface="Calibri" panose="020F0502020204030204" pitchFamily="34" charset="0"/>
              </a:rPr>
              <a:t> process that produces, provides, processes or consumes information</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10</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6" name="Date Placeholder 5">
            <a:extLst>
              <a:ext uri="{FF2B5EF4-FFF2-40B4-BE49-F238E27FC236}">
                <a16:creationId xmlns:a16="http://schemas.microsoft.com/office/drawing/2014/main" id="{964DF519-662F-C7E4-C5FC-2E437124AC5C}"/>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99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9A12-C749-66FC-CE34-FC3DB1DE81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EC9B33-529C-92F5-1AF0-065DB919872D}"/>
              </a:ext>
            </a:extLst>
          </p:cNvPr>
          <p:cNvSpPr>
            <a:spLocks noGrp="1"/>
          </p:cNvSpPr>
          <p:nvPr>
            <p:ph type="title"/>
          </p:nvPr>
        </p:nvSpPr>
        <p:spPr>
          <a:xfrm>
            <a:off x="1302027" y="624110"/>
            <a:ext cx="10746538" cy="1280890"/>
          </a:xfrm>
        </p:spPr>
        <p:txBody>
          <a:bodyPr>
            <a:normAutofit/>
          </a:bodyPr>
          <a:lstStyle/>
          <a:p>
            <a:r>
              <a:rPr lang="en-GB" noProof="0">
                <a:latin typeface="Calibri" panose="020F0502020204030204" pitchFamily="34" charset="0"/>
                <a:ea typeface="Calibri" panose="020F0502020204030204" pitchFamily="34" charset="0"/>
                <a:cs typeface="Calibri" panose="020F0502020204030204" pitchFamily="34" charset="0"/>
              </a:rPr>
              <a:t>Actors and their roles </a:t>
            </a:r>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049A1ECC-9D25-C131-CF60-199CE7BABA91}"/>
              </a:ext>
            </a:extLst>
          </p:cNvPr>
          <p:cNvSpPr>
            <a:spLocks noGrp="1"/>
          </p:cNvSpPr>
          <p:nvPr>
            <p:ph type="sldNum" sz="quarter" idx="12"/>
          </p:nvPr>
        </p:nvSpPr>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11</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6" name="Date Placeholder 5">
            <a:extLst>
              <a:ext uri="{FF2B5EF4-FFF2-40B4-BE49-F238E27FC236}">
                <a16:creationId xmlns:a16="http://schemas.microsoft.com/office/drawing/2014/main" id="{F4D28765-0466-7A50-69DC-4F1759421AA7}"/>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9" name="Espace réservé du contenu 2">
            <a:extLst>
              <a:ext uri="{FF2B5EF4-FFF2-40B4-BE49-F238E27FC236}">
                <a16:creationId xmlns:a16="http://schemas.microsoft.com/office/drawing/2014/main" id="{2E51AFA2-BFA1-6084-9D6C-FFEF2AD44D70}"/>
              </a:ext>
            </a:extLst>
          </p:cNvPr>
          <p:cNvSpPr txBox="1">
            <a:spLocks/>
          </p:cNvSpPr>
          <p:nvPr/>
        </p:nvSpPr>
        <p:spPr>
          <a:xfrm>
            <a:off x="1668378" y="1616768"/>
            <a:ext cx="9836233" cy="48210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a:latin typeface="Calibri" panose="020F0502020204030204" pitchFamily="34" charset="0"/>
                <a:ea typeface="Calibri" panose="020F0502020204030204" pitchFamily="34" charset="0"/>
                <a:cs typeface="Calibri" panose="020F0502020204030204" pitchFamily="34" charset="0"/>
              </a:rPr>
              <a:t>Five typologies of actors:</a:t>
            </a:r>
          </a:p>
          <a:p>
            <a:r>
              <a:rPr lang="en-GB" b="1">
                <a:latin typeface="Calibri" panose="020F0502020204030204" pitchFamily="34" charset="0"/>
                <a:ea typeface="Calibri" panose="020F0502020204030204" pitchFamily="34" charset="0"/>
                <a:cs typeface="Calibri" panose="020F0502020204030204" pitchFamily="34" charset="0"/>
              </a:rPr>
              <a:t>Architect</a:t>
            </a:r>
            <a:r>
              <a:rPr lang="en-GB">
                <a:latin typeface="Calibri" panose="020F0502020204030204" pitchFamily="34" charset="0"/>
                <a:ea typeface="Calibri" panose="020F0502020204030204" pitchFamily="34" charset="0"/>
                <a:cs typeface="Calibri" panose="020F0502020204030204" pitchFamily="34" charset="0"/>
              </a:rPr>
              <a:t> – Designs model architecture; involved in watermark insertion; knowledge may influence later modifications.</a:t>
            </a:r>
          </a:p>
          <a:p>
            <a:r>
              <a:rPr lang="en-GB" b="1">
                <a:latin typeface="Calibri" panose="020F0502020204030204" pitchFamily="34" charset="0"/>
                <a:ea typeface="Calibri" panose="020F0502020204030204" pitchFamily="34" charset="0"/>
                <a:cs typeface="Calibri" panose="020F0502020204030204" pitchFamily="34" charset="0"/>
              </a:rPr>
              <a:t>Trainer </a:t>
            </a:r>
            <a:r>
              <a:rPr lang="en-GB">
                <a:latin typeface="Calibri" panose="020F0502020204030204" pitchFamily="34" charset="0"/>
                <a:ea typeface="Calibri" panose="020F0502020204030204" pitchFamily="34" charset="0"/>
                <a:cs typeface="Calibri" panose="020F0502020204030204" pitchFamily="34" charset="0"/>
              </a:rPr>
              <a:t>– Trains the model; collaborates during watermark embedding; performs updates (e.g., fine-tuning).</a:t>
            </a:r>
          </a:p>
          <a:p>
            <a:r>
              <a:rPr lang="en-GB" b="1">
                <a:latin typeface="Calibri" panose="020F0502020204030204" pitchFamily="34" charset="0"/>
                <a:ea typeface="Calibri" panose="020F0502020204030204" pitchFamily="34" charset="0"/>
                <a:cs typeface="Calibri" panose="020F0502020204030204" pitchFamily="34" charset="0"/>
              </a:rPr>
              <a:t>Tracker </a:t>
            </a:r>
            <a:r>
              <a:rPr lang="en-GB">
                <a:latin typeface="Calibri" panose="020F0502020204030204" pitchFamily="34" charset="0"/>
                <a:ea typeface="Calibri" panose="020F0502020204030204" pitchFamily="34" charset="0"/>
                <a:cs typeface="Calibri" panose="020F0502020204030204" pitchFamily="34" charset="0"/>
              </a:rPr>
              <a:t>– Provides and verifies tracking technology on original and modified models.</a:t>
            </a:r>
          </a:p>
          <a:p>
            <a:r>
              <a:rPr lang="en-GB" b="1">
                <a:latin typeface="Calibri" panose="020F0502020204030204" pitchFamily="34" charset="0"/>
                <a:ea typeface="Calibri" panose="020F0502020204030204" pitchFamily="34" charset="0"/>
                <a:cs typeface="Calibri" panose="020F0502020204030204" pitchFamily="34" charset="0"/>
              </a:rPr>
              <a:t>Distributor </a:t>
            </a:r>
            <a:r>
              <a:rPr lang="en-GB">
                <a:latin typeface="Calibri" panose="020F0502020204030204" pitchFamily="34" charset="0"/>
                <a:ea typeface="Calibri" panose="020F0502020204030204" pitchFamily="34" charset="0"/>
                <a:cs typeface="Calibri" panose="020F0502020204030204" pitchFamily="34" charset="0"/>
              </a:rPr>
              <a:t>– Deploys the trained, watermarked model with tracking capability.</a:t>
            </a:r>
          </a:p>
          <a:p>
            <a:r>
              <a:rPr lang="en-GB" b="1">
                <a:latin typeface="Calibri" panose="020F0502020204030204" pitchFamily="34" charset="0"/>
                <a:ea typeface="Calibri" panose="020F0502020204030204" pitchFamily="34" charset="0"/>
                <a:cs typeface="Calibri" panose="020F0502020204030204" pitchFamily="34" charset="0"/>
              </a:rPr>
              <a:t>Attacker </a:t>
            </a:r>
            <a:r>
              <a:rPr lang="en-GB">
                <a:latin typeface="Calibri" panose="020F0502020204030204" pitchFamily="34" charset="0"/>
                <a:ea typeface="Calibri" panose="020F0502020204030204" pitchFamily="34" charset="0"/>
                <a:cs typeface="Calibri" panose="020F0502020204030204" pitchFamily="34" charset="0"/>
              </a:rPr>
              <a:t>– Applies modifications (malicious or not) in order to:</a:t>
            </a:r>
          </a:p>
          <a:p>
            <a:pPr lvl="1"/>
            <a:r>
              <a:rPr lang="en-GB">
                <a:latin typeface="Calibri" panose="020F0502020204030204" pitchFamily="34" charset="0"/>
                <a:ea typeface="Calibri" panose="020F0502020204030204" pitchFamily="34" charset="0"/>
                <a:cs typeface="Calibri" panose="020F0502020204030204" pitchFamily="34" charset="0"/>
              </a:rPr>
              <a:t>Remove IDs</a:t>
            </a:r>
          </a:p>
          <a:p>
            <a:pPr lvl="1"/>
            <a:r>
              <a:rPr lang="en-GB">
                <a:latin typeface="Calibri" panose="020F0502020204030204" pitchFamily="34" charset="0"/>
                <a:ea typeface="Calibri" panose="020F0502020204030204" pitchFamily="34" charset="0"/>
                <a:cs typeface="Calibri" panose="020F0502020204030204" pitchFamily="34" charset="0"/>
              </a:rPr>
              <a:t>Mislead authentication</a:t>
            </a:r>
          </a:p>
          <a:p>
            <a:pPr lvl="1"/>
            <a:r>
              <a:rPr lang="en-GB">
                <a:latin typeface="Calibri" panose="020F0502020204030204" pitchFamily="34" charset="0"/>
                <a:ea typeface="Calibri" panose="020F0502020204030204" pitchFamily="34" charset="0"/>
                <a:cs typeface="Calibri" panose="020F0502020204030204" pitchFamily="34" charset="0"/>
              </a:rPr>
              <a:t>Create watermark ambiguity</a:t>
            </a:r>
          </a:p>
          <a:p>
            <a:r>
              <a:rPr lang="en-GB" b="1">
                <a:latin typeface="Calibri" panose="020F0502020204030204" pitchFamily="34" charset="0"/>
                <a:ea typeface="Calibri" panose="020F0502020204030204" pitchFamily="34" charset="0"/>
                <a:cs typeface="Calibri" panose="020F0502020204030204" pitchFamily="34" charset="0"/>
              </a:rPr>
              <a:t>Generic User </a:t>
            </a:r>
            <a:r>
              <a:rPr lang="en-GB">
                <a:latin typeface="Calibri" panose="020F0502020204030204" pitchFamily="34" charset="0"/>
                <a:ea typeface="Calibri" panose="020F0502020204030204" pitchFamily="34" charset="0"/>
                <a:cs typeface="Calibri" panose="020F0502020204030204" pitchFamily="34" charset="0"/>
              </a:rPr>
              <a:t>– Authorized user operating under distributor’s service agreement.</a:t>
            </a:r>
            <a:endParaRPr lang="en-US">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525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889C1-3B0E-C1F0-C51E-C5606D18AC33}"/>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1A3CD1-5BC3-626E-F2B8-44FDA6235645}"/>
              </a:ext>
            </a:extLst>
          </p:cNvPr>
          <p:cNvSpPr>
            <a:spLocks noGrp="1"/>
          </p:cNvSpPr>
          <p:nvPr>
            <p:ph idx="1"/>
          </p:nvPr>
        </p:nvSpPr>
        <p:spPr>
          <a:xfrm>
            <a:off x="1302026" y="1695796"/>
            <a:ext cx="5143598" cy="859145"/>
          </a:xfrm>
        </p:spPr>
        <p:txBody>
          <a:bodyPr>
            <a:normAutofit/>
          </a:bodyPr>
          <a:lstStyle/>
          <a:p>
            <a:r>
              <a:rPr lang="en-GB" sz="2000">
                <a:latin typeface="Calibri" panose="020F0502020204030204" pitchFamily="34" charset="0"/>
                <a:ea typeface="Calibri" panose="020F0502020204030204" pitchFamily="34" charset="0"/>
                <a:cs typeface="Calibri" panose="020F0502020204030204" pitchFamily="34" charset="0"/>
              </a:rPr>
              <a:t>Regularization Term Watermarking (RTW) </a:t>
            </a:r>
            <a:r>
              <a:rPr lang="en-GB" sz="2000" baseline="30000">
                <a:latin typeface="Calibri" panose="020F0502020204030204" pitchFamily="34" charset="0"/>
                <a:ea typeface="Calibri" panose="020F0502020204030204" pitchFamily="34" charset="0"/>
                <a:cs typeface="Calibri" panose="020F0502020204030204" pitchFamily="34" charset="0"/>
              </a:rPr>
              <a:t>[1]</a:t>
            </a:r>
          </a:p>
          <a:p>
            <a:endParaRPr lang="en-GB" sz="1400" noProof="0">
              <a:latin typeface="Calibri" panose="020F0502020204030204" pitchFamily="34" charset="0"/>
              <a:ea typeface="Calibri" panose="020F0502020204030204" pitchFamily="34" charset="0"/>
              <a:cs typeface="Calibri" panose="020F0502020204030204" pitchFamily="34" charset="0"/>
            </a:endParaRPr>
          </a:p>
          <a:p>
            <a:endParaRPr lang="en-US" sz="1400" noProof="0">
              <a:latin typeface="Calibri" panose="020F0502020204030204" pitchFamily="34" charset="0"/>
              <a:ea typeface="Calibri" panose="020F0502020204030204" pitchFamily="34" charset="0"/>
              <a:cs typeface="Calibri" panose="020F0502020204030204" pitchFamily="34" charset="0"/>
            </a:endParaRPr>
          </a:p>
          <a:p>
            <a:endParaRPr lang="en-US" sz="1400" noProof="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400" noProof="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8F84D57E-EE50-F28F-B5EF-02133B274B64}"/>
              </a:ext>
            </a:extLst>
          </p:cNvPr>
          <p:cNvSpPr>
            <a:spLocks noGrp="1"/>
          </p:cNvSpPr>
          <p:nvPr>
            <p:ph type="sldNum" sz="quarter" idx="12"/>
          </p:nvPr>
        </p:nvSpPr>
        <p:spPr>
          <a:xfrm>
            <a:off x="10384806" y="6409293"/>
            <a:ext cx="779767" cy="365125"/>
          </a:xfrm>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12</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6" name="Date Placeholder 5">
            <a:extLst>
              <a:ext uri="{FF2B5EF4-FFF2-40B4-BE49-F238E27FC236}">
                <a16:creationId xmlns:a16="http://schemas.microsoft.com/office/drawing/2014/main" id="{211F9AE1-520E-F212-0820-4DF3846EE089}"/>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9" name="Titre 1">
            <a:extLst>
              <a:ext uri="{FF2B5EF4-FFF2-40B4-BE49-F238E27FC236}">
                <a16:creationId xmlns:a16="http://schemas.microsoft.com/office/drawing/2014/main" id="{ACACC31D-525D-572B-7199-7A3370A2CAF6}"/>
              </a:ext>
            </a:extLst>
          </p:cNvPr>
          <p:cNvSpPr>
            <a:spLocks noGrp="1"/>
          </p:cNvSpPr>
          <p:nvPr>
            <p:ph type="title"/>
          </p:nvPr>
        </p:nvSpPr>
        <p:spPr>
          <a:xfrm>
            <a:off x="1302027" y="624110"/>
            <a:ext cx="10202586" cy="1280890"/>
          </a:xfrm>
        </p:spPr>
        <p:txBody>
          <a:bodyPr>
            <a:normAutofit/>
          </a:bodyPr>
          <a:lstStyle/>
          <a:p>
            <a:r>
              <a:rPr lang="en-US" noProof="0">
                <a:latin typeface="Calibri" panose="020F0502020204030204" pitchFamily="34" charset="0"/>
                <a:ea typeface="Calibri" panose="020F0502020204030204" pitchFamily="34" charset="0"/>
                <a:cs typeface="Calibri" panose="020F0502020204030204" pitchFamily="34" charset="0"/>
              </a:rPr>
              <a:t>NNW-TEC evaluates 3 NNT technologies </a:t>
            </a:r>
          </a:p>
        </p:txBody>
      </p:sp>
      <p:sp>
        <p:nvSpPr>
          <p:cNvPr id="4" name="Espace réservé du contenu 2">
            <a:extLst>
              <a:ext uri="{FF2B5EF4-FFF2-40B4-BE49-F238E27FC236}">
                <a16:creationId xmlns:a16="http://schemas.microsoft.com/office/drawing/2014/main" id="{DA21C74A-D56B-C574-D6B9-7D6FB05EAE34}"/>
              </a:ext>
            </a:extLst>
          </p:cNvPr>
          <p:cNvSpPr txBox="1">
            <a:spLocks/>
          </p:cNvSpPr>
          <p:nvPr/>
        </p:nvSpPr>
        <p:spPr>
          <a:xfrm>
            <a:off x="1668378" y="1616768"/>
            <a:ext cx="9836233" cy="45057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contenu 2">
            <a:extLst>
              <a:ext uri="{FF2B5EF4-FFF2-40B4-BE49-F238E27FC236}">
                <a16:creationId xmlns:a16="http://schemas.microsoft.com/office/drawing/2014/main" id="{33559DD1-6238-AAC3-E87F-7FC1C753086F}"/>
              </a:ext>
            </a:extLst>
          </p:cNvPr>
          <p:cNvSpPr txBox="1">
            <a:spLocks/>
          </p:cNvSpPr>
          <p:nvPr/>
        </p:nvSpPr>
        <p:spPr>
          <a:xfrm>
            <a:off x="7048402" y="1695796"/>
            <a:ext cx="5143598" cy="6888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000">
                <a:latin typeface="Calibri" panose="020F0502020204030204" pitchFamily="34" charset="0"/>
                <a:ea typeface="Calibri" panose="020F0502020204030204" pitchFamily="34" charset="0"/>
                <a:cs typeface="Calibri" panose="020F0502020204030204" pitchFamily="34" charset="0"/>
              </a:rPr>
              <a:t>No-Constraint Traceability (NCT) </a:t>
            </a:r>
            <a:r>
              <a:rPr lang="en-GB" sz="2000" baseline="30000">
                <a:latin typeface="Calibri" panose="020F0502020204030204" pitchFamily="34" charset="0"/>
                <a:ea typeface="Calibri" panose="020F0502020204030204" pitchFamily="34" charset="0"/>
                <a:cs typeface="Calibri" panose="020F0502020204030204" pitchFamily="34" charset="0"/>
              </a:rPr>
              <a:t>[3</a:t>
            </a:r>
            <a:r>
              <a:rPr lang="en-GB" baseline="30000">
                <a:latin typeface="Calibri" panose="020F0502020204030204" pitchFamily="34" charset="0"/>
                <a:ea typeface="Calibri" panose="020F0502020204030204" pitchFamily="34" charset="0"/>
                <a:cs typeface="Calibri" panose="020F0502020204030204" pitchFamily="34" charset="0"/>
              </a:rPr>
              <a:t>]</a:t>
            </a:r>
            <a:r>
              <a:rPr lang="en-GB" sz="2000">
                <a:latin typeface="Calibri" panose="020F0502020204030204" pitchFamily="34" charset="0"/>
                <a:ea typeface="Calibri" panose="020F0502020204030204" pitchFamily="34" charset="0"/>
                <a:cs typeface="Calibri" panose="020F0502020204030204" pitchFamily="34" charset="0"/>
              </a:rPr>
              <a:t> </a:t>
            </a:r>
          </a:p>
          <a:p>
            <a:endParaRPr lang="en-GB" sz="1400">
              <a:latin typeface="Calibri" panose="020F0502020204030204" pitchFamily="34" charset="0"/>
              <a:ea typeface="Calibri" panose="020F0502020204030204" pitchFamily="34" charset="0"/>
              <a:cs typeface="Calibri" panose="020F0502020204030204" pitchFamily="34" charset="0"/>
            </a:endParaRPr>
          </a:p>
          <a:p>
            <a:endParaRPr lang="en-US" sz="1400">
              <a:latin typeface="Calibri" panose="020F0502020204030204" pitchFamily="34" charset="0"/>
              <a:ea typeface="Calibri" panose="020F0502020204030204" pitchFamily="34" charset="0"/>
              <a:cs typeface="Calibri" panose="020F0502020204030204" pitchFamily="34" charset="0"/>
            </a:endParaRPr>
          </a:p>
          <a:p>
            <a:endParaRPr lang="en-US" sz="1400">
              <a:latin typeface="Calibri" panose="020F0502020204030204" pitchFamily="34" charset="0"/>
              <a:ea typeface="Calibri" panose="020F0502020204030204" pitchFamily="34" charset="0"/>
              <a:cs typeface="Calibri" panose="020F0502020204030204" pitchFamily="34" charset="0"/>
            </a:endParaRPr>
          </a:p>
          <a:p>
            <a:pPr marL="0" indent="0">
              <a:buFont typeface="Wingdings 3" charset="2"/>
              <a:buNone/>
            </a:pPr>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7" name="Espace réservé du contenu 2">
            <a:extLst>
              <a:ext uri="{FF2B5EF4-FFF2-40B4-BE49-F238E27FC236}">
                <a16:creationId xmlns:a16="http://schemas.microsoft.com/office/drawing/2014/main" id="{2EE534F4-80FA-05B2-9AB0-3648CF0B9730}"/>
              </a:ext>
            </a:extLst>
          </p:cNvPr>
          <p:cNvSpPr txBox="1">
            <a:spLocks/>
          </p:cNvSpPr>
          <p:nvPr/>
        </p:nvSpPr>
        <p:spPr>
          <a:xfrm>
            <a:off x="3789215" y="4026617"/>
            <a:ext cx="5143598" cy="6888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000">
                <a:latin typeface="Calibri" panose="020F0502020204030204" pitchFamily="34" charset="0"/>
                <a:ea typeface="Calibri" panose="020F0502020204030204" pitchFamily="34" charset="0"/>
                <a:cs typeface="Calibri" panose="020F0502020204030204" pitchFamily="34" charset="0"/>
              </a:rPr>
              <a:t>Trigger-Based Watermarking (TBW) </a:t>
            </a:r>
            <a:r>
              <a:rPr lang="en-GB" sz="2000" baseline="30000">
                <a:latin typeface="Calibri" panose="020F0502020204030204" pitchFamily="34" charset="0"/>
                <a:ea typeface="Calibri" panose="020F0502020204030204" pitchFamily="34" charset="0"/>
                <a:cs typeface="Calibri" panose="020F0502020204030204" pitchFamily="34" charset="0"/>
              </a:rPr>
              <a:t>[2]</a:t>
            </a:r>
          </a:p>
          <a:p>
            <a:endParaRPr lang="en-GB" sz="1400">
              <a:latin typeface="Calibri" panose="020F0502020204030204" pitchFamily="34" charset="0"/>
              <a:ea typeface="Calibri" panose="020F0502020204030204" pitchFamily="34" charset="0"/>
              <a:cs typeface="Calibri" panose="020F0502020204030204" pitchFamily="34" charset="0"/>
            </a:endParaRPr>
          </a:p>
          <a:p>
            <a:endParaRPr lang="en-US" sz="1400">
              <a:latin typeface="Calibri" panose="020F0502020204030204" pitchFamily="34" charset="0"/>
              <a:ea typeface="Calibri" panose="020F0502020204030204" pitchFamily="34" charset="0"/>
              <a:cs typeface="Calibri" panose="020F0502020204030204" pitchFamily="34" charset="0"/>
            </a:endParaRPr>
          </a:p>
          <a:p>
            <a:endParaRPr lang="en-US" sz="1400">
              <a:latin typeface="Calibri" panose="020F0502020204030204" pitchFamily="34" charset="0"/>
              <a:ea typeface="Calibri" panose="020F0502020204030204" pitchFamily="34" charset="0"/>
              <a:cs typeface="Calibri" panose="020F0502020204030204" pitchFamily="34" charset="0"/>
            </a:endParaRPr>
          </a:p>
          <a:p>
            <a:pPr marL="0" indent="0">
              <a:buFont typeface="Wingdings 3" charset="2"/>
              <a:buNone/>
            </a:pPr>
            <a:endParaRPr lang="en-US" sz="1400">
              <a:latin typeface="Calibri" panose="020F0502020204030204" pitchFamily="34" charset="0"/>
              <a:ea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9E8C747D-5D59-B490-F399-87D1EE4A20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4830193" y="4340201"/>
            <a:ext cx="2531614" cy="2168173"/>
          </a:xfrm>
          <a:prstGeom prst="rect">
            <a:avLst/>
          </a:prstGeom>
        </p:spPr>
      </p:pic>
      <p:pic>
        <p:nvPicPr>
          <p:cNvPr id="10" name="Picture 9">
            <a:extLst>
              <a:ext uri="{FF2B5EF4-FFF2-40B4-BE49-F238E27FC236}">
                <a16:creationId xmlns:a16="http://schemas.microsoft.com/office/drawing/2014/main" id="{4F48BBEF-A3B7-03AE-1B26-5B2516D864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622848" y="2188312"/>
            <a:ext cx="4332734" cy="1872616"/>
          </a:xfrm>
          <a:prstGeom prst="rect">
            <a:avLst/>
          </a:prstGeom>
        </p:spPr>
      </p:pic>
      <p:pic>
        <p:nvPicPr>
          <p:cNvPr id="11" name="Graphic 10">
            <a:extLst>
              <a:ext uri="{FF2B5EF4-FFF2-40B4-BE49-F238E27FC236}">
                <a16:creationId xmlns:a16="http://schemas.microsoft.com/office/drawing/2014/main" id="{D2FDF0C1-9953-9B3D-9184-4BFA613796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auto">
          <a:xfrm>
            <a:off x="6724494" y="2191786"/>
            <a:ext cx="5382895" cy="1743710"/>
          </a:xfrm>
          <a:prstGeom prst="rect">
            <a:avLst/>
          </a:prstGeom>
        </p:spPr>
      </p:pic>
      <p:sp>
        <p:nvSpPr>
          <p:cNvPr id="13" name="TextBox 12">
            <a:extLst>
              <a:ext uri="{FF2B5EF4-FFF2-40B4-BE49-F238E27FC236}">
                <a16:creationId xmlns:a16="http://schemas.microsoft.com/office/drawing/2014/main" id="{7AC920BA-66AE-273F-2150-11BDC9B8181B}"/>
              </a:ext>
            </a:extLst>
          </p:cNvPr>
          <p:cNvSpPr txBox="1"/>
          <p:nvPr/>
        </p:nvSpPr>
        <p:spPr>
          <a:xfrm>
            <a:off x="1302026" y="6427223"/>
            <a:ext cx="9472664" cy="461665"/>
          </a:xfrm>
          <a:prstGeom prst="rect">
            <a:avLst/>
          </a:prstGeom>
          <a:noFill/>
        </p:spPr>
        <p:txBody>
          <a:bodyPr wrap="square" rtlCol="0">
            <a:spAutoFit/>
          </a:bodyPr>
          <a:lstStyle/>
          <a:p>
            <a:r>
              <a:rPr lang="en-US" sz="800" i="1">
                <a:latin typeface="Times New Roman" panose="02020603050405020304" pitchFamily="18" charset="0"/>
                <a:cs typeface="Times New Roman" panose="02020603050405020304" pitchFamily="18" charset="0"/>
              </a:rPr>
              <a:t>[1] Y. Uchida, Y. Nagai, S. </a:t>
            </a:r>
            <a:r>
              <a:rPr lang="en-US" sz="800" i="1" err="1">
                <a:latin typeface="Times New Roman" panose="02020603050405020304" pitchFamily="18" charset="0"/>
                <a:cs typeface="Times New Roman" panose="02020603050405020304" pitchFamily="18" charset="0"/>
              </a:rPr>
              <a:t>Sakazawa</a:t>
            </a:r>
            <a:r>
              <a:rPr lang="en-US" sz="800" i="1">
                <a:latin typeface="Times New Roman" panose="02020603050405020304" pitchFamily="18" charset="0"/>
                <a:cs typeface="Times New Roman" panose="02020603050405020304" pitchFamily="18" charset="0"/>
              </a:rPr>
              <a:t>, and S. Satoh, “Embedding Watermarks into Deep Neural Networks,” Proceedings of the 2017 ACM on ICMR, pp. 269–277, Jun. 2017</a:t>
            </a:r>
          </a:p>
          <a:p>
            <a:r>
              <a:rPr lang="en-US" sz="800" i="1">
                <a:latin typeface="Times New Roman" panose="02020603050405020304" pitchFamily="18" charset="0"/>
                <a:cs typeface="Times New Roman" panose="02020603050405020304" pitchFamily="18" charset="0"/>
              </a:rPr>
              <a:t>[2] Y. Adi, C. Baum, M. Cisse, B. Pinkas, and J. Keshet, “Turning Your Weakness Into a Strength: Watermarking Deep Neural Networks by Backdooring,” presented at the 27th USENIX Security Symposium Aug. 2018</a:t>
            </a:r>
          </a:p>
          <a:p>
            <a:r>
              <a:rPr lang="en-US" sz="800" i="1">
                <a:latin typeface="Times New Roman" panose="02020603050405020304" pitchFamily="18" charset="0"/>
                <a:cs typeface="Times New Roman" panose="02020603050405020304" pitchFamily="18" charset="0"/>
              </a:rPr>
              <a:t>[3] C. De Sousa Trias, “Robust watermarking for neural networks in multimedia tasks,” These de </a:t>
            </a:r>
            <a:r>
              <a:rPr lang="en-US" sz="800" i="1" err="1">
                <a:latin typeface="Times New Roman" panose="02020603050405020304" pitchFamily="18" charset="0"/>
                <a:cs typeface="Times New Roman" panose="02020603050405020304" pitchFamily="18" charset="0"/>
              </a:rPr>
              <a:t>doctorat</a:t>
            </a:r>
            <a:r>
              <a:rPr lang="en-US" sz="800" i="1">
                <a:latin typeface="Times New Roman" panose="02020603050405020304" pitchFamily="18" charset="0"/>
                <a:cs typeface="Times New Roman" panose="02020603050405020304" pitchFamily="18" charset="0"/>
              </a:rPr>
              <a:t>, </a:t>
            </a:r>
            <a:r>
              <a:rPr lang="en-US" sz="800" i="1" err="1">
                <a:latin typeface="Times New Roman" panose="02020603050405020304" pitchFamily="18" charset="0"/>
                <a:cs typeface="Times New Roman" panose="02020603050405020304" pitchFamily="18" charset="0"/>
              </a:rPr>
              <a:t>Institut</a:t>
            </a:r>
            <a:r>
              <a:rPr lang="en-US" sz="800" i="1">
                <a:latin typeface="Times New Roman" panose="02020603050405020304" pitchFamily="18" charset="0"/>
                <a:cs typeface="Times New Roman" panose="02020603050405020304" pitchFamily="18" charset="0"/>
              </a:rPr>
              <a:t> </a:t>
            </a:r>
            <a:r>
              <a:rPr lang="en-US" sz="800" i="1" err="1">
                <a:latin typeface="Times New Roman" panose="02020603050405020304" pitchFamily="18" charset="0"/>
                <a:cs typeface="Times New Roman" panose="02020603050405020304" pitchFamily="18" charset="0"/>
              </a:rPr>
              <a:t>polytechnique</a:t>
            </a:r>
            <a:r>
              <a:rPr lang="en-US" sz="800" i="1">
                <a:latin typeface="Times New Roman" panose="02020603050405020304" pitchFamily="18" charset="0"/>
                <a:cs typeface="Times New Roman" panose="02020603050405020304" pitchFamily="18" charset="0"/>
              </a:rPr>
              <a:t> de Paris, 2025. Available: https://theses.fr/2025IPPAS007</a:t>
            </a:r>
          </a:p>
        </p:txBody>
      </p:sp>
    </p:spTree>
    <p:extLst>
      <p:ext uri="{BB962C8B-B14F-4D97-AF65-F5344CB8AC3E}">
        <p14:creationId xmlns:p14="http://schemas.microsoft.com/office/powerpoint/2010/main" val="15809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13</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6" name="Date Placeholder 5">
            <a:extLst>
              <a:ext uri="{FF2B5EF4-FFF2-40B4-BE49-F238E27FC236}">
                <a16:creationId xmlns:a16="http://schemas.microsoft.com/office/drawing/2014/main" id="{789F5C6A-4D52-535E-6078-89E3F010498D}"/>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9" name="Titre 1">
            <a:extLst>
              <a:ext uri="{FF2B5EF4-FFF2-40B4-BE49-F238E27FC236}">
                <a16:creationId xmlns:a16="http://schemas.microsoft.com/office/drawing/2014/main" id="{6BF14F63-745D-BF04-675B-CD6331C95E5B}"/>
              </a:ext>
            </a:extLst>
          </p:cNvPr>
          <p:cNvSpPr>
            <a:spLocks noGrp="1"/>
          </p:cNvSpPr>
          <p:nvPr>
            <p:ph type="title"/>
          </p:nvPr>
        </p:nvSpPr>
        <p:spPr>
          <a:xfrm>
            <a:off x="1302027" y="624110"/>
            <a:ext cx="10202586" cy="1280890"/>
          </a:xfrm>
        </p:spPr>
        <p:txBody>
          <a:bodyPr>
            <a:normAutofit/>
          </a:bodyPr>
          <a:lstStyle/>
          <a:p>
            <a:r>
              <a:rPr lang="en-US" noProof="0">
                <a:latin typeface="Calibri" panose="020F0502020204030204" pitchFamily="34" charset="0"/>
                <a:ea typeface="Calibri" panose="020F0502020204030204" pitchFamily="34" charset="0"/>
                <a:cs typeface="Calibri" panose="020F0502020204030204" pitchFamily="34" charset="0"/>
              </a:rPr>
              <a:t>Quality solution evaluation setup</a:t>
            </a:r>
          </a:p>
        </p:txBody>
      </p:sp>
      <p:sp>
        <p:nvSpPr>
          <p:cNvPr id="4" name="Espace réservé du contenu 2">
            <a:extLst>
              <a:ext uri="{FF2B5EF4-FFF2-40B4-BE49-F238E27FC236}">
                <a16:creationId xmlns:a16="http://schemas.microsoft.com/office/drawing/2014/main" id="{294F1A27-9601-FD9E-742D-8E2FDC6311C1}"/>
              </a:ext>
            </a:extLst>
          </p:cNvPr>
          <p:cNvSpPr txBox="1">
            <a:spLocks/>
          </p:cNvSpPr>
          <p:nvPr/>
        </p:nvSpPr>
        <p:spPr>
          <a:xfrm>
            <a:off x="1668378" y="1616768"/>
            <a:ext cx="9836233" cy="45057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noProof="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 name="Content Placeholder 9">
            <a:extLst>
              <a:ext uri="{FF2B5EF4-FFF2-40B4-BE49-F238E27FC236}">
                <a16:creationId xmlns:a16="http://schemas.microsoft.com/office/drawing/2014/main" id="{0332C77E-B1DA-CD07-2905-C52E9927667B}"/>
              </a:ext>
            </a:extLst>
          </p:cNvPr>
          <p:cNvGraphicFramePr>
            <a:graphicFrameLocks noGrp="1"/>
          </p:cNvGraphicFramePr>
          <p:nvPr>
            <p:ph idx="1"/>
            <p:extLst>
              <p:ext uri="{D42A27DB-BD31-4B8C-83A1-F6EECF244321}">
                <p14:modId xmlns:p14="http://schemas.microsoft.com/office/powerpoint/2010/main" val="2054641239"/>
              </p:ext>
            </p:extLst>
          </p:nvPr>
        </p:nvGraphicFramePr>
        <p:xfrm>
          <a:off x="4258235" y="3347882"/>
          <a:ext cx="6938629" cy="2271488"/>
        </p:xfrm>
        <a:graphic>
          <a:graphicData uri="http://schemas.openxmlformats.org/drawingml/2006/table">
            <a:tbl>
              <a:tblPr firstRow="1" firstCol="1" bandRow="1"/>
              <a:tblGrid>
                <a:gridCol w="1195547">
                  <a:extLst>
                    <a:ext uri="{9D8B030D-6E8A-4147-A177-3AD203B41FA5}">
                      <a16:colId xmlns:a16="http://schemas.microsoft.com/office/drawing/2014/main" val="2339038452"/>
                    </a:ext>
                  </a:extLst>
                </a:gridCol>
                <a:gridCol w="1228273">
                  <a:extLst>
                    <a:ext uri="{9D8B030D-6E8A-4147-A177-3AD203B41FA5}">
                      <a16:colId xmlns:a16="http://schemas.microsoft.com/office/drawing/2014/main" val="2224835650"/>
                    </a:ext>
                  </a:extLst>
                </a:gridCol>
                <a:gridCol w="1566675">
                  <a:extLst>
                    <a:ext uri="{9D8B030D-6E8A-4147-A177-3AD203B41FA5}">
                      <a16:colId xmlns:a16="http://schemas.microsoft.com/office/drawing/2014/main" val="724667714"/>
                    </a:ext>
                  </a:extLst>
                </a:gridCol>
                <a:gridCol w="1566675">
                  <a:extLst>
                    <a:ext uri="{9D8B030D-6E8A-4147-A177-3AD203B41FA5}">
                      <a16:colId xmlns:a16="http://schemas.microsoft.com/office/drawing/2014/main" val="1023409776"/>
                    </a:ext>
                  </a:extLst>
                </a:gridCol>
                <a:gridCol w="1381459">
                  <a:extLst>
                    <a:ext uri="{9D8B030D-6E8A-4147-A177-3AD203B41FA5}">
                      <a16:colId xmlns:a16="http://schemas.microsoft.com/office/drawing/2014/main" val="1932454864"/>
                    </a:ext>
                  </a:extLst>
                </a:gridCol>
              </a:tblGrid>
              <a:tr h="283936">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a:noFill/>
                    </a:lnR>
                    <a:lnT>
                      <a:noFill/>
                    </a:lnT>
                    <a:lnB>
                      <a:noFill/>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Datasets</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6156451"/>
                  </a:ext>
                </a:extLst>
              </a:tr>
              <a:tr h="283936">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CIFAR10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Cityscapes</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Div2K</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637115"/>
                  </a:ext>
                </a:extLst>
              </a:tr>
              <a:tr h="283936">
                <a:tc rowSpan="5">
                  <a:txBody>
                    <a:bodyPr/>
                    <a:lstStyle/>
                    <a:p>
                      <a:pPr marL="71755" marR="71755"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NN model</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VGG16</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Top-1 accuracy</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2736036"/>
                  </a:ext>
                </a:extLst>
              </a:tr>
              <a:tr h="283936">
                <a:tc vMerge="1">
                  <a:txBody>
                    <a:bodyPr/>
                    <a:lstStyle/>
                    <a:p>
                      <a:endParaRPr lang="en-US"/>
                    </a:p>
                  </a:txBody>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ResNet8</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Top-1 accuracy</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2811987"/>
                  </a:ext>
                </a:extLst>
              </a:tr>
              <a:tr h="283936">
                <a:tc vMerge="1">
                  <a:txBody>
                    <a:bodyPr/>
                    <a:lstStyle/>
                    <a:p>
                      <a:endParaRPr lang="en-US"/>
                    </a:p>
                  </a:txBody>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Pix2pix</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PSNR and SSIM</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765575"/>
                  </a:ext>
                </a:extLst>
              </a:tr>
              <a:tr h="567872">
                <a:tc vMerge="1">
                  <a:txBody>
                    <a:bodyPr/>
                    <a:lstStyle/>
                    <a:p>
                      <a:endParaRPr lang="en-US"/>
                    </a:p>
                  </a:txBody>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RDN</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PSNR and SSIM</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264334"/>
                  </a:ext>
                </a:extLst>
              </a:tr>
              <a:tr h="283936">
                <a:tc vMerge="1">
                  <a:txBody>
                    <a:bodyPr/>
                    <a:lstStyle/>
                    <a:p>
                      <a:endParaRPr lang="en-US"/>
                    </a:p>
                  </a:txBody>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DeepLab</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mIoU</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6432783"/>
                  </a:ext>
                </a:extLst>
              </a:tr>
            </a:tbl>
          </a:graphicData>
        </a:graphic>
      </p:graphicFrame>
      <mc:AlternateContent xmlns:mc="http://schemas.openxmlformats.org/markup-compatibility/2006" xmlns:a14="http://schemas.microsoft.com/office/drawing/2010/main">
        <mc:Choice Requires="a14">
          <p:sp>
            <p:nvSpPr>
              <p:cNvPr id="11" name="Espace réservé du contenu 2">
                <a:extLst>
                  <a:ext uri="{FF2B5EF4-FFF2-40B4-BE49-F238E27FC236}">
                    <a16:creationId xmlns:a16="http://schemas.microsoft.com/office/drawing/2014/main" id="{977017AE-35C2-F4CB-67B8-9E87BFA5C633}"/>
                  </a:ext>
                </a:extLst>
              </p:cNvPr>
              <p:cNvSpPr txBox="1">
                <a:spLocks/>
              </p:cNvSpPr>
              <p:nvPr/>
            </p:nvSpPr>
            <p:spPr>
              <a:xfrm>
                <a:off x="1668378" y="1616768"/>
                <a:ext cx="9836233" cy="50824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a:latin typeface="Calibri" panose="020F0502020204030204" pitchFamily="34" charset="0"/>
                    <a:ea typeface="Calibri" panose="020F0502020204030204" pitchFamily="34" charset="0"/>
                    <a:cs typeface="Calibri" panose="020F0502020204030204" pitchFamily="34" charset="0"/>
                  </a:rPr>
                  <a:t>Benchmark composed of 5 NN architectures, 4 tasks and 3 datasets:</a:t>
                </a:r>
              </a:p>
              <a:p>
                <a:r>
                  <a:rPr lang="en-GB" b="1">
                    <a:latin typeface="Calibri" panose="020F0502020204030204" pitchFamily="34" charset="0"/>
                    <a:ea typeface="Calibri" panose="020F0502020204030204" pitchFamily="34" charset="0"/>
                    <a:cs typeface="Calibri" panose="020F0502020204030204" pitchFamily="34" charset="0"/>
                  </a:rPr>
                  <a:t>VGG16 </a:t>
                </a:r>
                <a:r>
                  <a:rPr lang="en-GB">
                    <a:latin typeface="Calibri" panose="020F0502020204030204" pitchFamily="34" charset="0"/>
                    <a:ea typeface="Calibri" panose="020F0502020204030204" pitchFamily="34" charset="0"/>
                    <a:cs typeface="Calibri" panose="020F0502020204030204" pitchFamily="34" charset="0"/>
                  </a:rPr>
                  <a:t>&amp; </a:t>
                </a:r>
                <a:r>
                  <a:rPr lang="en-GB" b="1">
                    <a:latin typeface="Calibri" panose="020F0502020204030204" pitchFamily="34" charset="0"/>
                    <a:ea typeface="Calibri" panose="020F0502020204030204" pitchFamily="34" charset="0"/>
                    <a:cs typeface="Calibri" panose="020F0502020204030204" pitchFamily="34" charset="0"/>
                  </a:rPr>
                  <a:t>ResNet8</a:t>
                </a:r>
                <a:r>
                  <a:rPr lang="en-GB">
                    <a:latin typeface="Calibri" panose="020F0502020204030204" pitchFamily="34" charset="0"/>
                    <a:ea typeface="Calibri" panose="020F0502020204030204" pitchFamily="34" charset="0"/>
                    <a:cs typeface="Calibri" panose="020F0502020204030204" pitchFamily="34" charset="0"/>
                  </a:rPr>
                  <a:t> image classification on CIFAR10</a:t>
                </a:r>
              </a:p>
              <a:p>
                <a:r>
                  <a:rPr lang="en-GB" b="1">
                    <a:latin typeface="Calibri" panose="020F0502020204030204" pitchFamily="34" charset="0"/>
                    <a:ea typeface="Calibri" panose="020F0502020204030204" pitchFamily="34" charset="0"/>
                    <a:cs typeface="Calibri" panose="020F0502020204030204" pitchFamily="34" charset="0"/>
                  </a:rPr>
                  <a:t>Pix2Pix </a:t>
                </a:r>
                <a:r>
                  <a:rPr lang="en-GB">
                    <a:latin typeface="Calibri" panose="020F0502020204030204" pitchFamily="34" charset="0"/>
                    <a:ea typeface="Calibri" panose="020F0502020204030204" pitchFamily="34" charset="0"/>
                    <a:cs typeface="Calibri" panose="020F0502020204030204" pitchFamily="34" charset="0"/>
                  </a:rPr>
                  <a:t>generative image task on Cityscapes</a:t>
                </a:r>
              </a:p>
              <a:p>
                <a:r>
                  <a:rPr lang="en-GB" b="1">
                    <a:latin typeface="Calibri" panose="020F0502020204030204" pitchFamily="34" charset="0"/>
                    <a:ea typeface="Calibri" panose="020F0502020204030204" pitchFamily="34" charset="0"/>
                    <a:cs typeface="Calibri" panose="020F0502020204030204" pitchFamily="34" charset="0"/>
                  </a:rPr>
                  <a:t>RDN </a:t>
                </a:r>
                <a:r>
                  <a:rPr lang="en-GB">
                    <a:latin typeface="Calibri" panose="020F0502020204030204" pitchFamily="34" charset="0"/>
                    <a:ea typeface="Calibri" panose="020F0502020204030204" pitchFamily="34" charset="0"/>
                    <a:cs typeface="Calibri" panose="020F0502020204030204" pitchFamily="34" charset="0"/>
                  </a:rPr>
                  <a:t>up-sampling on DIV2K</a:t>
                </a:r>
                <a:endParaRPr lang="en-GB" b="1">
                  <a:latin typeface="Calibri" panose="020F0502020204030204" pitchFamily="34" charset="0"/>
                  <a:ea typeface="Calibri" panose="020F0502020204030204" pitchFamily="34" charset="0"/>
                  <a:cs typeface="Calibri" panose="020F0502020204030204" pitchFamily="34" charset="0"/>
                </a:endParaRPr>
              </a:p>
              <a:p>
                <a:r>
                  <a:rPr lang="en-GB" b="1">
                    <a:latin typeface="Calibri" panose="020F0502020204030204" pitchFamily="34" charset="0"/>
                    <a:ea typeface="Calibri" panose="020F0502020204030204" pitchFamily="34" charset="0"/>
                    <a:cs typeface="Calibri" panose="020F0502020204030204" pitchFamily="34" charset="0"/>
                  </a:rPr>
                  <a:t>DeepLabV3 </a:t>
                </a:r>
                <a:r>
                  <a:rPr lang="en-GB">
                    <a:latin typeface="Calibri" panose="020F0502020204030204" pitchFamily="34" charset="0"/>
                    <a:ea typeface="Calibri" panose="020F0502020204030204" pitchFamily="34" charset="0"/>
                    <a:cs typeface="Calibri" panose="020F0502020204030204" pitchFamily="34" charset="0"/>
                  </a:rPr>
                  <a:t>image segmentation on Cityscapes</a:t>
                </a:r>
              </a:p>
              <a:p>
                <a:endParaRPr lang="en-GB">
                  <a:latin typeface="Calibri" panose="020F0502020204030204" pitchFamily="34" charset="0"/>
                  <a:ea typeface="Calibri" panose="020F0502020204030204" pitchFamily="34" charset="0"/>
                  <a:cs typeface="Calibri" panose="020F0502020204030204" pitchFamily="34" charset="0"/>
                </a:endParaRPr>
              </a:p>
              <a:p>
                <a:endParaRPr lang="en-GB">
                  <a:latin typeface="Calibri" panose="020F0502020204030204" pitchFamily="34" charset="0"/>
                  <a:ea typeface="Calibri" panose="020F0502020204030204" pitchFamily="34" charset="0"/>
                  <a:cs typeface="Calibri" panose="020F0502020204030204" pitchFamily="34" charset="0"/>
                </a:endParaRPr>
              </a:p>
              <a:p>
                <a:endParaRPr lang="en-GB">
                  <a:latin typeface="Calibri" panose="020F0502020204030204" pitchFamily="34" charset="0"/>
                  <a:ea typeface="Calibri" panose="020F0502020204030204" pitchFamily="34" charset="0"/>
                  <a:cs typeface="Calibri" panose="020F0502020204030204" pitchFamily="34" charset="0"/>
                </a:endParaRPr>
              </a:p>
              <a:p>
                <a:endParaRPr lang="en-GB">
                  <a:latin typeface="Calibri" panose="020F0502020204030204" pitchFamily="34" charset="0"/>
                  <a:ea typeface="Calibri" panose="020F0502020204030204" pitchFamily="34" charset="0"/>
                  <a:cs typeface="Calibri" panose="020F0502020204030204" pitchFamily="34" charset="0"/>
                </a:endParaRPr>
              </a:p>
              <a:p>
                <a:endParaRPr lang="en-GB">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a:latin typeface="Calibri" panose="020F0502020204030204" pitchFamily="34" charset="0"/>
                    <a:ea typeface="Calibri" panose="020F0502020204030204" pitchFamily="34" charset="0"/>
                    <a:cs typeface="Calibri" panose="020F0502020204030204" pitchFamily="34" charset="0"/>
                  </a:rPr>
                  <a:t>Impact on the model’s performance is defined as:</a:t>
                </a:r>
              </a:p>
              <a:p>
                <a:pPr marL="0" indent="0">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ea typeface="Calibri" panose="020F0502020204030204" pitchFamily="34" charset="0"/>
                          <a:cs typeface="Calibri" panose="020F0502020204030204" pitchFamily="34" charset="0"/>
                        </a:rPr>
                        <m:t>𝐼𝑚𝑝𝑎𝑐𝑡</m:t>
                      </m:r>
                      <m:r>
                        <a:rPr lang="fr-FR" b="0" i="1" smtClean="0">
                          <a:latin typeface="Cambria Math" panose="02040503050406030204" pitchFamily="18" charset="0"/>
                          <a:ea typeface="Calibri" panose="020F0502020204030204" pitchFamily="34" charset="0"/>
                          <a:cs typeface="Calibri" panose="020F0502020204030204" pitchFamily="34" charset="0"/>
                        </a:rPr>
                        <m:t>=</m:t>
                      </m:r>
                      <m:f>
                        <m:fPr>
                          <m:ctrlPr>
                            <a:rPr lang="fr-FR" b="0" i="1" smtClean="0">
                              <a:latin typeface="Cambria Math" panose="02040503050406030204" pitchFamily="18" charset="0"/>
                              <a:ea typeface="Calibri" panose="020F0502020204030204" pitchFamily="34" charset="0"/>
                              <a:cs typeface="Calibri" panose="020F0502020204030204" pitchFamily="34" charset="0"/>
                            </a:rPr>
                          </m:ctrlPr>
                        </m:fPr>
                        <m:num>
                          <m:d>
                            <m:dPr>
                              <m:begChr m:val="|"/>
                              <m:endChr m:val="|"/>
                              <m:ctrlPr>
                                <a:rPr lang="fr-FR" b="0" i="1" smtClean="0">
                                  <a:latin typeface="Cambria Math" panose="02040503050406030204" pitchFamily="18" charset="0"/>
                                  <a:ea typeface="Calibri" panose="020F0502020204030204" pitchFamily="34" charset="0"/>
                                  <a:cs typeface="Calibri" panose="020F0502020204030204" pitchFamily="34" charset="0"/>
                                </a:rPr>
                              </m:ctrlPr>
                            </m:dPr>
                            <m:e>
                              <m:sSub>
                                <m:sSubPr>
                                  <m:ctrlPr>
                                    <a:rPr lang="fr-FR" b="0" i="1" smtClean="0">
                                      <a:latin typeface="Cambria Math" panose="02040503050406030204" pitchFamily="18" charset="0"/>
                                      <a:ea typeface="Calibri" panose="020F0502020204030204" pitchFamily="34" charset="0"/>
                                      <a:cs typeface="Calibri" panose="020F0502020204030204" pitchFamily="34" charset="0"/>
                                    </a:rPr>
                                  </m:ctrlPr>
                                </m:sSubPr>
                                <m:e>
                                  <m:r>
                                    <a:rPr lang="fr-FR" b="0" i="1" smtClean="0">
                                      <a:latin typeface="Cambria Math" panose="02040503050406030204" pitchFamily="18" charset="0"/>
                                      <a:ea typeface="Calibri" panose="020F0502020204030204" pitchFamily="34" charset="0"/>
                                      <a:cs typeface="Calibri" panose="020F0502020204030204" pitchFamily="34" charset="0"/>
                                    </a:rPr>
                                    <m:t>𝑃𝑒𝑟𝑓𝑜𝑟𝑚𝑎𝑛𝑐𝑒</m:t>
                                  </m:r>
                                </m:e>
                                <m:sub>
                                  <m:r>
                                    <a:rPr lang="fr-FR" b="0" i="1" smtClean="0">
                                      <a:latin typeface="Cambria Math" panose="02040503050406030204" pitchFamily="18" charset="0"/>
                                      <a:ea typeface="Calibri" panose="020F0502020204030204" pitchFamily="34" charset="0"/>
                                      <a:cs typeface="Calibri" panose="020F0502020204030204" pitchFamily="34" charset="0"/>
                                    </a:rPr>
                                    <m:t>𝑢𝑤𝑚</m:t>
                                  </m:r>
                                </m:sub>
                              </m:sSub>
                              <m:r>
                                <a:rPr lang="fr-FR" b="0" i="1" smtClean="0">
                                  <a:latin typeface="Cambria Math" panose="02040503050406030204" pitchFamily="18" charset="0"/>
                                  <a:ea typeface="Calibri" panose="020F0502020204030204" pitchFamily="34" charset="0"/>
                                  <a:cs typeface="Calibri" panose="020F0502020204030204" pitchFamily="34" charset="0"/>
                                </a:rPr>
                                <m:t>−</m:t>
                              </m:r>
                              <m:sSub>
                                <m:sSubPr>
                                  <m:ctrlPr>
                                    <a:rPr lang="fr-FR" i="1">
                                      <a:latin typeface="Cambria Math" panose="02040503050406030204" pitchFamily="18" charset="0"/>
                                      <a:ea typeface="Calibri" panose="020F0502020204030204" pitchFamily="34" charset="0"/>
                                      <a:cs typeface="Calibri" panose="020F0502020204030204" pitchFamily="34" charset="0"/>
                                    </a:rPr>
                                  </m:ctrlPr>
                                </m:sSubPr>
                                <m:e>
                                  <m:r>
                                    <a:rPr lang="fr-FR" i="1">
                                      <a:latin typeface="Cambria Math" panose="02040503050406030204" pitchFamily="18" charset="0"/>
                                      <a:ea typeface="Calibri" panose="020F0502020204030204" pitchFamily="34" charset="0"/>
                                      <a:cs typeface="Calibri" panose="020F0502020204030204" pitchFamily="34" charset="0"/>
                                    </a:rPr>
                                    <m:t>𝑃𝑒𝑟𝑓𝑜𝑟𝑚𝑎𝑛𝑐𝑒</m:t>
                                  </m:r>
                                </m:e>
                                <m:sub>
                                  <m:r>
                                    <a:rPr lang="fr-FR" i="1">
                                      <a:latin typeface="Cambria Math" panose="02040503050406030204" pitchFamily="18" charset="0"/>
                                      <a:ea typeface="Calibri" panose="020F0502020204030204" pitchFamily="34" charset="0"/>
                                      <a:cs typeface="Calibri" panose="020F0502020204030204" pitchFamily="34" charset="0"/>
                                    </a:rPr>
                                    <m:t>𝑤𝑚</m:t>
                                  </m:r>
                                </m:sub>
                              </m:sSub>
                            </m:e>
                          </m:d>
                        </m:num>
                        <m:den>
                          <m:sSub>
                            <m:sSubPr>
                              <m:ctrlPr>
                                <a:rPr lang="fr-FR" i="1">
                                  <a:latin typeface="Cambria Math" panose="02040503050406030204" pitchFamily="18" charset="0"/>
                                  <a:ea typeface="Calibri" panose="020F0502020204030204" pitchFamily="34" charset="0"/>
                                  <a:cs typeface="Calibri" panose="020F0502020204030204" pitchFamily="34" charset="0"/>
                                </a:rPr>
                              </m:ctrlPr>
                            </m:sSubPr>
                            <m:e>
                              <m:r>
                                <a:rPr lang="fr-FR" i="1">
                                  <a:latin typeface="Cambria Math" panose="02040503050406030204" pitchFamily="18" charset="0"/>
                                  <a:ea typeface="Calibri" panose="020F0502020204030204" pitchFamily="34" charset="0"/>
                                  <a:cs typeface="Calibri" panose="020F0502020204030204" pitchFamily="34" charset="0"/>
                                </a:rPr>
                                <m:t>𝑃𝑒𝑟𝑓𝑜𝑟𝑚𝑎𝑛𝑐𝑒</m:t>
                              </m:r>
                            </m:e>
                            <m:sub>
                              <m:r>
                                <a:rPr lang="fr-FR" i="1">
                                  <a:latin typeface="Cambria Math" panose="02040503050406030204" pitchFamily="18" charset="0"/>
                                  <a:ea typeface="Calibri" panose="020F0502020204030204" pitchFamily="34" charset="0"/>
                                  <a:cs typeface="Calibri" panose="020F0502020204030204" pitchFamily="34" charset="0"/>
                                </a:rPr>
                                <m:t>𝑢𝑤𝑚</m:t>
                              </m:r>
                            </m:sub>
                          </m:sSub>
                        </m:den>
                      </m:f>
                    </m:oMath>
                  </m:oMathPara>
                </a14:m>
                <a:endParaRPr lang="en-GB">
                  <a:latin typeface="Calibri" panose="020F0502020204030204" pitchFamily="34" charset="0"/>
                  <a:ea typeface="Calibri" panose="020F0502020204030204" pitchFamily="34" charset="0"/>
                  <a:cs typeface="Calibri" panose="020F0502020204030204" pitchFamily="34" charset="0"/>
                </a:endParaRPr>
              </a:p>
              <a:p>
                <a:endParaRPr lang="en-US">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 name="Espace réservé du contenu 2">
                <a:extLst>
                  <a:ext uri="{FF2B5EF4-FFF2-40B4-BE49-F238E27FC236}">
                    <a16:creationId xmlns:a16="http://schemas.microsoft.com/office/drawing/2014/main" id="{977017AE-35C2-F4CB-67B8-9E87BFA5C633}"/>
                  </a:ext>
                </a:extLst>
              </p:cNvPr>
              <p:cNvSpPr txBox="1">
                <a:spLocks noRot="1" noChangeAspect="1" noMove="1" noResize="1" noEditPoints="1" noAdjustHandles="1" noChangeArrowheads="1" noChangeShapeType="1" noTextEdit="1"/>
              </p:cNvSpPr>
              <p:nvPr/>
            </p:nvSpPr>
            <p:spPr>
              <a:xfrm>
                <a:off x="1668378" y="1616768"/>
                <a:ext cx="9836233" cy="5082415"/>
              </a:xfrm>
              <a:prstGeom prst="rect">
                <a:avLst/>
              </a:prstGeom>
              <a:blipFill>
                <a:blip r:embed="rId2"/>
                <a:stretch>
                  <a:fillRect l="-558" t="-600"/>
                </a:stretch>
              </a:blipFill>
            </p:spPr>
            <p:txBody>
              <a:bodyPr/>
              <a:lstStyle/>
              <a:p>
                <a:r>
                  <a:rPr lang="en-US">
                    <a:noFill/>
                  </a:rPr>
                  <a:t> </a:t>
                </a:r>
              </a:p>
            </p:txBody>
          </p:sp>
        </mc:Fallback>
      </mc:AlternateContent>
    </p:spTree>
    <p:extLst>
      <p:ext uri="{BB962C8B-B14F-4D97-AF65-F5344CB8AC3E}">
        <p14:creationId xmlns:p14="http://schemas.microsoft.com/office/powerpoint/2010/main" val="220176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9369-F52B-0F25-8FD0-6FC80E91AE6F}"/>
              </a:ext>
            </a:extLst>
          </p:cNvPr>
          <p:cNvSpPr>
            <a:spLocks noGrp="1"/>
          </p:cNvSpPr>
          <p:nvPr>
            <p:ph type="title"/>
          </p:nvPr>
        </p:nvSpPr>
        <p:spPr/>
        <p:txBody>
          <a:bodyPr/>
          <a:lstStyle/>
          <a:p>
            <a:r>
              <a:rPr lang="en-US"/>
              <a:t>Examples of results </a:t>
            </a:r>
          </a:p>
        </p:txBody>
      </p:sp>
      <p:sp>
        <p:nvSpPr>
          <p:cNvPr id="3" name="Content Placeholder 2">
            <a:extLst>
              <a:ext uri="{FF2B5EF4-FFF2-40B4-BE49-F238E27FC236}">
                <a16:creationId xmlns:a16="http://schemas.microsoft.com/office/drawing/2014/main" id="{FB382ED6-04FA-6E0F-5E24-36D6BA774307}"/>
              </a:ext>
            </a:extLst>
          </p:cNvPr>
          <p:cNvSpPr>
            <a:spLocks noGrp="1"/>
          </p:cNvSpPr>
          <p:nvPr>
            <p:ph idx="1"/>
          </p:nvPr>
        </p:nvSpPr>
        <p:spPr>
          <a:xfrm>
            <a:off x="1302026" y="1904999"/>
            <a:ext cx="10459444" cy="4505739"/>
          </a:xfrm>
        </p:spPr>
        <p:txBody>
          <a:bodyPr>
            <a:normAutofit lnSpcReduction="10000"/>
          </a:bodyPr>
          <a:lstStyle/>
          <a:p>
            <a:r>
              <a:rPr lang="en-US"/>
              <a:t>Imperceptibility evaluation of 1 technology </a:t>
            </a:r>
          </a:p>
          <a:p>
            <a:pPr marL="0" indent="0">
              <a:buNone/>
            </a:pPr>
            <a:endParaRPr lang="en-US"/>
          </a:p>
          <a:p>
            <a:pPr marL="0" indent="0">
              <a:buNone/>
            </a:pPr>
            <a:endParaRPr lang="en-US" sz="900"/>
          </a:p>
          <a:p>
            <a:r>
              <a:rPr lang="en-US"/>
              <a:t>Robustness against magnitude pruning for 2 technologies</a:t>
            </a:r>
          </a:p>
          <a:p>
            <a:endParaRPr lang="en-US"/>
          </a:p>
          <a:p>
            <a:endParaRPr lang="en-US"/>
          </a:p>
          <a:p>
            <a:endParaRPr lang="en-US"/>
          </a:p>
          <a:p>
            <a:endParaRPr lang="en-US"/>
          </a:p>
          <a:p>
            <a:endParaRPr lang="en-US"/>
          </a:p>
          <a:p>
            <a:r>
              <a:rPr lang="en-US"/>
              <a:t>Computational Cost of NCT and RTW</a:t>
            </a:r>
          </a:p>
          <a:p>
            <a:pPr lvl="1"/>
            <a:r>
              <a:rPr lang="en-US"/>
              <a:t>NCT does not impact the training of the model and the memory footprint</a:t>
            </a:r>
          </a:p>
          <a:p>
            <a:pPr lvl="1"/>
            <a:r>
              <a:rPr lang="en-US"/>
              <a:t>RTW increases </a:t>
            </a:r>
            <a:r>
              <a:rPr lang="en-GB"/>
              <a:t>the training time by 16.67% but has no impact </a:t>
            </a:r>
            <a:r>
              <a:rPr lang="en-US"/>
              <a:t>on memory footprint</a:t>
            </a:r>
          </a:p>
        </p:txBody>
      </p:sp>
      <p:sp>
        <p:nvSpPr>
          <p:cNvPr id="5" name="Slide Number Placeholder 4">
            <a:extLst>
              <a:ext uri="{FF2B5EF4-FFF2-40B4-BE49-F238E27FC236}">
                <a16:creationId xmlns:a16="http://schemas.microsoft.com/office/drawing/2014/main" id="{2D32EA2D-C41A-C184-FEEE-059747377E61}"/>
              </a:ext>
            </a:extLst>
          </p:cNvPr>
          <p:cNvSpPr>
            <a:spLocks noGrp="1"/>
          </p:cNvSpPr>
          <p:nvPr>
            <p:ph type="sldNum" sz="quarter" idx="12"/>
          </p:nvPr>
        </p:nvSpPr>
        <p:spPr/>
        <p:txBody>
          <a:bodyPr/>
          <a:lstStyle/>
          <a:p>
            <a:fld id="{D57F1E4F-1CFF-5643-939E-217C01CDF565}" type="slidenum">
              <a:rPr lang="en-US" smtClean="0"/>
              <a:pPr/>
              <a:t>14</a:t>
            </a:fld>
            <a:endParaRPr lang="en-US"/>
          </a:p>
        </p:txBody>
      </p:sp>
      <p:graphicFrame>
        <p:nvGraphicFramePr>
          <p:cNvPr id="7" name="Table 6">
            <a:extLst>
              <a:ext uri="{FF2B5EF4-FFF2-40B4-BE49-F238E27FC236}">
                <a16:creationId xmlns:a16="http://schemas.microsoft.com/office/drawing/2014/main" id="{A6927A50-D9FB-C421-2D32-29177CD2D301}"/>
              </a:ext>
            </a:extLst>
          </p:cNvPr>
          <p:cNvGraphicFramePr>
            <a:graphicFrameLocks noGrp="1"/>
          </p:cNvGraphicFramePr>
          <p:nvPr>
            <p:extLst>
              <p:ext uri="{D42A27DB-BD31-4B8C-83A1-F6EECF244321}">
                <p14:modId xmlns:p14="http://schemas.microsoft.com/office/powerpoint/2010/main" val="130439564"/>
              </p:ext>
            </p:extLst>
          </p:nvPr>
        </p:nvGraphicFramePr>
        <p:xfrm>
          <a:off x="7043766" y="1410457"/>
          <a:ext cx="4048125" cy="1251585"/>
        </p:xfrm>
        <a:graphic>
          <a:graphicData uri="http://schemas.openxmlformats.org/drawingml/2006/table">
            <a:tbl>
              <a:tblPr firstRow="1" firstCol="1" bandRow="1"/>
              <a:tblGrid>
                <a:gridCol w="990911">
                  <a:extLst>
                    <a:ext uri="{9D8B030D-6E8A-4147-A177-3AD203B41FA5}">
                      <a16:colId xmlns:a16="http://schemas.microsoft.com/office/drawing/2014/main" val="3759452168"/>
                    </a:ext>
                  </a:extLst>
                </a:gridCol>
                <a:gridCol w="990911">
                  <a:extLst>
                    <a:ext uri="{9D8B030D-6E8A-4147-A177-3AD203B41FA5}">
                      <a16:colId xmlns:a16="http://schemas.microsoft.com/office/drawing/2014/main" val="3196647813"/>
                    </a:ext>
                  </a:extLst>
                </a:gridCol>
                <a:gridCol w="989640">
                  <a:extLst>
                    <a:ext uri="{9D8B030D-6E8A-4147-A177-3AD203B41FA5}">
                      <a16:colId xmlns:a16="http://schemas.microsoft.com/office/drawing/2014/main" val="2328286558"/>
                    </a:ext>
                  </a:extLst>
                </a:gridCol>
                <a:gridCol w="1076663">
                  <a:extLst>
                    <a:ext uri="{9D8B030D-6E8A-4147-A177-3AD203B41FA5}">
                      <a16:colId xmlns:a16="http://schemas.microsoft.com/office/drawing/2014/main" val="2945143477"/>
                    </a:ext>
                  </a:extLst>
                </a:gridCol>
              </a:tblGrid>
              <a:tr h="321310">
                <a:tc>
                  <a:txBody>
                    <a:bodyPr/>
                    <a:lstStyle/>
                    <a:p>
                      <a:pPr algn="ctr">
                        <a:lnSpc>
                          <a:spcPct val="107000"/>
                        </a:lnSpc>
                        <a:buNone/>
                      </a:pPr>
                      <a:r>
                        <a:rPr lang="en-US"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Task</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US"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Model</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tc gridSpan="2">
                  <a:txBody>
                    <a:bodyPr/>
                    <a:lstStyle/>
                    <a:p>
                      <a:pPr algn="ctr">
                        <a:lnSpc>
                          <a:spcPct val="107000"/>
                        </a:lnSpc>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Impact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877178"/>
                  </a:ext>
                </a:extLst>
              </a:tr>
              <a:tr h="393065">
                <a:tc>
                  <a:txBody>
                    <a:bodyPr/>
                    <a:lstStyle/>
                    <a:p>
                      <a:pPr algn="ctr">
                        <a:lnSpc>
                          <a:spcPct val="107000"/>
                        </a:lnSpc>
                        <a:buNone/>
                      </a:pP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Semantic segmentation</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DeepLabV3</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buNone/>
                      </a:pPr>
                      <a:r>
                        <a:rPr lang="en-GB" sz="110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mIoU</a:t>
                      </a: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8.7</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51770441"/>
                  </a:ext>
                </a:extLst>
              </a:tr>
              <a:tr h="190500">
                <a:tc>
                  <a:txBody>
                    <a:bodyPr/>
                    <a:lstStyle/>
                    <a:p>
                      <a:pPr algn="ctr">
                        <a:lnSpc>
                          <a:spcPct val="107000"/>
                        </a:lnSpc>
                        <a:buNone/>
                      </a:pP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Up-Sampling</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RDN</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PSNR = 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SSIM = 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840483"/>
                  </a:ext>
                </a:extLst>
              </a:tr>
              <a:tr h="190500">
                <a:tc>
                  <a:txBody>
                    <a:bodyPr/>
                    <a:lstStyle/>
                    <a:p>
                      <a:pPr algn="ctr">
                        <a:lnSpc>
                          <a:spcPct val="107000"/>
                        </a:lnSpc>
                        <a:buNone/>
                      </a:pP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City scene generation</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pix2pix</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PSNR = 3.2</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SSIM = 3.4</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5982554"/>
                  </a:ext>
                </a:extLst>
              </a:tr>
            </a:tbl>
          </a:graphicData>
        </a:graphic>
      </p:graphicFrame>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5DFF76F9-ABB7-F49E-9EB9-317A3A0318E1}"/>
                  </a:ext>
                </a:extLst>
              </p:cNvPr>
              <p:cNvGraphicFramePr>
                <a:graphicFrameLocks noGrp="1"/>
              </p:cNvGraphicFramePr>
              <p:nvPr>
                <p:extLst>
                  <p:ext uri="{D42A27DB-BD31-4B8C-83A1-F6EECF244321}">
                    <p14:modId xmlns:p14="http://schemas.microsoft.com/office/powerpoint/2010/main" val="3105981142"/>
                  </p:ext>
                </p:extLst>
              </p:nvPr>
            </p:nvGraphicFramePr>
            <p:xfrm>
              <a:off x="7342533" y="3301366"/>
              <a:ext cx="3214370" cy="1651635"/>
            </p:xfrm>
            <a:graphic>
              <a:graphicData uri="http://schemas.openxmlformats.org/drawingml/2006/table">
                <a:tbl>
                  <a:tblPr firstRow="1" firstCol="1" bandRow="1"/>
                  <a:tblGrid>
                    <a:gridCol w="638810">
                      <a:extLst>
                        <a:ext uri="{9D8B030D-6E8A-4147-A177-3AD203B41FA5}">
                          <a16:colId xmlns:a16="http://schemas.microsoft.com/office/drawing/2014/main" val="2035158585"/>
                        </a:ext>
                      </a:extLst>
                    </a:gridCol>
                    <a:gridCol w="643890">
                      <a:extLst>
                        <a:ext uri="{9D8B030D-6E8A-4147-A177-3AD203B41FA5}">
                          <a16:colId xmlns:a16="http://schemas.microsoft.com/office/drawing/2014/main" val="3018955602"/>
                        </a:ext>
                      </a:extLst>
                    </a:gridCol>
                    <a:gridCol w="643890">
                      <a:extLst>
                        <a:ext uri="{9D8B030D-6E8A-4147-A177-3AD203B41FA5}">
                          <a16:colId xmlns:a16="http://schemas.microsoft.com/office/drawing/2014/main" val="1011822761"/>
                        </a:ext>
                      </a:extLst>
                    </a:gridCol>
                    <a:gridCol w="643890">
                      <a:extLst>
                        <a:ext uri="{9D8B030D-6E8A-4147-A177-3AD203B41FA5}">
                          <a16:colId xmlns:a16="http://schemas.microsoft.com/office/drawing/2014/main" val="3068370815"/>
                        </a:ext>
                      </a:extLst>
                    </a:gridCol>
                    <a:gridCol w="643890">
                      <a:extLst>
                        <a:ext uri="{9D8B030D-6E8A-4147-A177-3AD203B41FA5}">
                          <a16:colId xmlns:a16="http://schemas.microsoft.com/office/drawing/2014/main" val="2434104947"/>
                        </a:ext>
                      </a:extLst>
                    </a:gridCol>
                  </a:tblGrid>
                  <a:tr h="190500">
                    <a:tc rowSpan="2">
                      <a:txBody>
                        <a:bodyPr/>
                        <a:lstStyle/>
                        <a:p>
                          <a:pPr algn="ctr">
                            <a:buNone/>
                          </a:pPr>
                          <a14:m>
                            <m:oMathPara xmlns:m="http://schemas.openxmlformats.org/officeDocument/2006/math">
                              <m:oMathParaPr>
                                <m:jc m:val="centerGroup"/>
                              </m:oMathParaPr>
                              <m:oMath xmlns:m="http://schemas.openxmlformats.org/officeDocument/2006/math">
                                <m:r>
                                  <a:rPr lang="en-GB" sz="1200" i="1" dirty="0" smtClean="0">
                                    <a:effectLst/>
                                    <a:latin typeface="Cambria Math" panose="02040503050406030204" pitchFamily="18" charset="0"/>
                                    <a:ea typeface="SimSun" panose="02010600030101010101" pitchFamily="2" charset="-122"/>
                                    <a:cs typeface="Arial" panose="020B0604020202020204" pitchFamily="34" charset="0"/>
                                  </a:rPr>
                                  <m:t>𝑃</m:t>
                                </m:r>
                              </m:oMath>
                            </m:oMathPara>
                          </a14: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gridSpan="2">
                      <a:txBody>
                        <a:bodyPr/>
                        <a:lstStyle/>
                        <a:p>
                          <a:pPr algn="ctr">
                            <a:buNone/>
                          </a:pPr>
                          <a14:m>
                            <m:oMathPara xmlns:m="http://schemas.openxmlformats.org/officeDocument/2006/math">
                              <m:oMathParaPr>
                                <m:jc m:val="centerGroup"/>
                              </m:oMathParaPr>
                              <m:oMath xmlns:m="http://schemas.openxmlformats.org/officeDocument/2006/math">
                                <m:r>
                                  <a:rPr lang="en-GB" sz="11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𝑉𝐺𝐺</m:t>
                                </m:r>
                                <m:r>
                                  <a:rPr lang="en-GB" sz="1100" i="1">
                                    <a:solidFill>
                                      <a:srgbClr val="000000"/>
                                    </a:solidFill>
                                    <a:effectLst/>
                                    <a:latin typeface="Cambria Math" panose="02040503050406030204" pitchFamily="18" charset="0"/>
                                    <a:ea typeface="SimSun" panose="02010600030101010101" pitchFamily="2" charset="-122"/>
                                    <a:cs typeface="Arial" panose="020B0604020202020204" pitchFamily="34" charset="0"/>
                                  </a:rPr>
                                  <m:t>16</m:t>
                                </m:r>
                              </m:oMath>
                            </m:oMathPara>
                          </a14:m>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a:buNone/>
                          </a:pPr>
                          <a14:m>
                            <m:oMathPara xmlns:m="http://schemas.openxmlformats.org/officeDocument/2006/math">
                              <m:oMathParaPr>
                                <m:jc m:val="centerGroup"/>
                              </m:oMathParaPr>
                              <m:oMath xmlns:m="http://schemas.openxmlformats.org/officeDocument/2006/math">
                                <m:r>
                                  <a:rPr lang="en-GB" sz="11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𝑅𝑒𝑠𝑁𝑒𝑡</m:t>
                                </m:r>
                                <m:r>
                                  <a:rPr lang="en-GB" sz="11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8</m:t>
                                </m:r>
                              </m:oMath>
                            </m:oMathPara>
                          </a14:m>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32253402"/>
                      </a:ext>
                    </a:extLst>
                  </a:tr>
                  <a:tr h="0">
                    <a:tc vMerge="1">
                      <a:txBody>
                        <a:bodyPr/>
                        <a:lstStyle/>
                        <a:p>
                          <a:endParaRPr lang="en-US"/>
                        </a:p>
                      </a:txBody>
                      <a:tcPr/>
                    </a:tc>
                    <a:tc>
                      <a:txBody>
                        <a:bodyPr/>
                        <a:lstStyle/>
                        <a:p>
                          <a:pPr algn="ctr">
                            <a:buNone/>
                          </a:pPr>
                          <a:r>
                            <a:rPr lang="en-GB" sz="1100" i="1"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corr</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Impact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corr</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Impact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1317334"/>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10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8608739"/>
                      </a:ext>
                    </a:extLst>
                  </a:tr>
                  <a:tr h="278130">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20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0.998</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2</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3313977"/>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50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0.993</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94</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3006372"/>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80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288</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0.978</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266</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6703455"/>
                      </a:ext>
                    </a:extLst>
                  </a:tr>
                  <a:tr h="10477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90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764</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0.964</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294</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0681932"/>
                      </a:ext>
                    </a:extLst>
                  </a:tr>
                </a:tbl>
              </a:graphicData>
            </a:graphic>
          </p:graphicFrame>
        </mc:Choice>
        <mc:Fallback xmlns="">
          <p:graphicFrame>
            <p:nvGraphicFramePr>
              <p:cNvPr id="10" name="Table 9">
                <a:extLst>
                  <a:ext uri="{FF2B5EF4-FFF2-40B4-BE49-F238E27FC236}">
                    <a16:creationId xmlns:a16="http://schemas.microsoft.com/office/drawing/2014/main" id="{5DFF76F9-ABB7-F49E-9EB9-317A3A0318E1}"/>
                  </a:ext>
                </a:extLst>
              </p:cNvPr>
              <p:cNvGraphicFramePr>
                <a:graphicFrameLocks noGrp="1"/>
              </p:cNvGraphicFramePr>
              <p:nvPr>
                <p:extLst>
                  <p:ext uri="{D42A27DB-BD31-4B8C-83A1-F6EECF244321}">
                    <p14:modId xmlns:p14="http://schemas.microsoft.com/office/powerpoint/2010/main" val="3105981142"/>
                  </p:ext>
                </p:extLst>
              </p:nvPr>
            </p:nvGraphicFramePr>
            <p:xfrm>
              <a:off x="7342533" y="3301366"/>
              <a:ext cx="3214370" cy="1651635"/>
            </p:xfrm>
            <a:graphic>
              <a:graphicData uri="http://schemas.openxmlformats.org/drawingml/2006/table">
                <a:tbl>
                  <a:tblPr firstRow="1" firstCol="1" bandRow="1"/>
                  <a:tblGrid>
                    <a:gridCol w="638810">
                      <a:extLst>
                        <a:ext uri="{9D8B030D-6E8A-4147-A177-3AD203B41FA5}">
                          <a16:colId xmlns:a16="http://schemas.microsoft.com/office/drawing/2014/main" val="2035158585"/>
                        </a:ext>
                      </a:extLst>
                    </a:gridCol>
                    <a:gridCol w="643890">
                      <a:extLst>
                        <a:ext uri="{9D8B030D-6E8A-4147-A177-3AD203B41FA5}">
                          <a16:colId xmlns:a16="http://schemas.microsoft.com/office/drawing/2014/main" val="3018955602"/>
                        </a:ext>
                      </a:extLst>
                    </a:gridCol>
                    <a:gridCol w="643890">
                      <a:extLst>
                        <a:ext uri="{9D8B030D-6E8A-4147-A177-3AD203B41FA5}">
                          <a16:colId xmlns:a16="http://schemas.microsoft.com/office/drawing/2014/main" val="1011822761"/>
                        </a:ext>
                      </a:extLst>
                    </a:gridCol>
                    <a:gridCol w="643890">
                      <a:extLst>
                        <a:ext uri="{9D8B030D-6E8A-4147-A177-3AD203B41FA5}">
                          <a16:colId xmlns:a16="http://schemas.microsoft.com/office/drawing/2014/main" val="3068370815"/>
                        </a:ext>
                      </a:extLst>
                    </a:gridCol>
                    <a:gridCol w="643890">
                      <a:extLst>
                        <a:ext uri="{9D8B030D-6E8A-4147-A177-3AD203B41FA5}">
                          <a16:colId xmlns:a16="http://schemas.microsoft.com/office/drawing/2014/main" val="2434104947"/>
                        </a:ext>
                      </a:extLst>
                    </a:gridCol>
                  </a:tblGrid>
                  <a:tr h="190500">
                    <a:tc rowSpan="2">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2"/>
                          <a:stretch>
                            <a:fillRect l="-952" t="-1695" r="-405714" b="-386441"/>
                          </a:stretch>
                        </a:blipFill>
                      </a:tcPr>
                    </a:tc>
                    <a:tc gridSpan="2">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37" t="-3226" r="-101896" b="-825806"/>
                          </a:stretch>
                        </a:blipFill>
                      </a:tcPr>
                    </a:tc>
                    <a:tc hMerge="1">
                      <a:txBody>
                        <a:bodyPr/>
                        <a:lstStyle/>
                        <a:p>
                          <a:endParaRPr lang="en-US"/>
                        </a:p>
                      </a:txBody>
                      <a:tcPr/>
                    </a:tc>
                    <a:tc gridSpan="2">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49528" t="-3226" r="-1415" b="-825806"/>
                          </a:stretch>
                        </a:blipFill>
                      </a:tcPr>
                    </a:tc>
                    <a:tc hMerge="1">
                      <a:txBody>
                        <a:bodyPr/>
                        <a:lstStyle/>
                        <a:p>
                          <a:endParaRPr lang="en-US"/>
                        </a:p>
                      </a:txBody>
                      <a:tcPr/>
                    </a:tc>
                    <a:extLst>
                      <a:ext uri="{0D108BD9-81ED-4DB2-BD59-A6C34878D82A}">
                        <a16:rowId xmlns:a16="http://schemas.microsoft.com/office/drawing/2014/main" val="2732253402"/>
                      </a:ext>
                    </a:extLst>
                  </a:tr>
                  <a:tr h="167640">
                    <a:tc vMerge="1">
                      <a:txBody>
                        <a:bodyPr/>
                        <a:lstStyle/>
                        <a:p>
                          <a:endParaRPr lang="en-US"/>
                        </a:p>
                      </a:txBody>
                      <a:tcPr/>
                    </a:tc>
                    <a:tc>
                      <a:txBody>
                        <a:bodyPr/>
                        <a:lstStyle/>
                        <a:p>
                          <a:pPr algn="ctr">
                            <a:buNone/>
                          </a:pPr>
                          <a:r>
                            <a:rPr lang="en-GB" sz="1100" i="1"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corr</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Impact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corr</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Impact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1317334"/>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10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8608739"/>
                      </a:ext>
                    </a:extLst>
                  </a:tr>
                  <a:tr h="278130">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20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0.998</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2</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3313977"/>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50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0.993</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94</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3006372"/>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80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288</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0.978</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266</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6703455"/>
                      </a:ext>
                    </a:extLst>
                  </a:tr>
                  <a:tr h="182880">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90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0.999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764</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0.964</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a:solidFill>
                                <a:srgbClr val="000000"/>
                              </a:solidFill>
                              <a:effectLst/>
                              <a:latin typeface="Times New Roman" panose="02020603050405020304" pitchFamily="18" charset="0"/>
                              <a:ea typeface="SimSun" panose="02010600030101010101" pitchFamily="2" charset="-122"/>
                              <a:cs typeface="Arial" panose="020B0604020202020204" pitchFamily="34" charset="0"/>
                            </a:rPr>
                            <a:t>294</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068193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8B0F1B5A-A2FD-30F7-C679-57B58A9C4BF8}"/>
                  </a:ext>
                </a:extLst>
              </p:cNvPr>
              <p:cNvGraphicFramePr>
                <a:graphicFrameLocks noGrp="1"/>
              </p:cNvGraphicFramePr>
              <p:nvPr>
                <p:extLst>
                  <p:ext uri="{D42A27DB-BD31-4B8C-83A1-F6EECF244321}">
                    <p14:modId xmlns:p14="http://schemas.microsoft.com/office/powerpoint/2010/main" val="2078403028"/>
                  </p:ext>
                </p:extLst>
              </p:nvPr>
            </p:nvGraphicFramePr>
            <p:xfrm>
              <a:off x="2949286" y="3301366"/>
              <a:ext cx="3214370" cy="1651635"/>
            </p:xfrm>
            <a:graphic>
              <a:graphicData uri="http://schemas.openxmlformats.org/drawingml/2006/table">
                <a:tbl>
                  <a:tblPr firstRow="1" firstCol="1" bandRow="1"/>
                  <a:tblGrid>
                    <a:gridCol w="638810">
                      <a:extLst>
                        <a:ext uri="{9D8B030D-6E8A-4147-A177-3AD203B41FA5}">
                          <a16:colId xmlns:a16="http://schemas.microsoft.com/office/drawing/2014/main" val="2653156807"/>
                        </a:ext>
                      </a:extLst>
                    </a:gridCol>
                    <a:gridCol w="643890">
                      <a:extLst>
                        <a:ext uri="{9D8B030D-6E8A-4147-A177-3AD203B41FA5}">
                          <a16:colId xmlns:a16="http://schemas.microsoft.com/office/drawing/2014/main" val="346288572"/>
                        </a:ext>
                      </a:extLst>
                    </a:gridCol>
                    <a:gridCol w="643890">
                      <a:extLst>
                        <a:ext uri="{9D8B030D-6E8A-4147-A177-3AD203B41FA5}">
                          <a16:colId xmlns:a16="http://schemas.microsoft.com/office/drawing/2014/main" val="1826034714"/>
                        </a:ext>
                      </a:extLst>
                    </a:gridCol>
                    <a:gridCol w="643890">
                      <a:extLst>
                        <a:ext uri="{9D8B030D-6E8A-4147-A177-3AD203B41FA5}">
                          <a16:colId xmlns:a16="http://schemas.microsoft.com/office/drawing/2014/main" val="3564627609"/>
                        </a:ext>
                      </a:extLst>
                    </a:gridCol>
                    <a:gridCol w="643890">
                      <a:extLst>
                        <a:ext uri="{9D8B030D-6E8A-4147-A177-3AD203B41FA5}">
                          <a16:colId xmlns:a16="http://schemas.microsoft.com/office/drawing/2014/main" val="3769697002"/>
                        </a:ext>
                      </a:extLst>
                    </a:gridCol>
                  </a:tblGrid>
                  <a:tr h="190500">
                    <a:tc rowSpan="2">
                      <a:txBody>
                        <a:bodyPr/>
                        <a:lstStyle/>
                        <a:p>
                          <a:pPr algn="ctr">
                            <a:buNone/>
                          </a:pPr>
                          <a:r>
                            <a:rPr lang="x-none" sz="1200" i="1">
                              <a:effectLst/>
                              <a:latin typeface="Times New Roman" panose="02020603050405020304" pitchFamily="18" charset="0"/>
                              <a:ea typeface="SimSun" panose="02010600030101010101" pitchFamily="2" charset="-122"/>
                              <a:cs typeface="Arial" panose="020B0604020202020204" pitchFamily="34" charset="0"/>
                            </a:rPr>
                            <a:t>P</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gridSpan="2">
                      <a:txBody>
                        <a:bodyPr/>
                        <a:lstStyle/>
                        <a:p>
                          <a:pPr algn="ctr">
                            <a:buNone/>
                          </a:pPr>
                          <a14:m>
                            <m:oMathPara xmlns:m="http://schemas.openxmlformats.org/officeDocument/2006/math">
                              <m:oMathParaPr>
                                <m:jc m:val="centerGroup"/>
                              </m:oMathParaPr>
                              <m:oMath xmlns:m="http://schemas.openxmlformats.org/officeDocument/2006/math">
                                <m:r>
                                  <a:rPr lang="en-GB" sz="11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𝑉𝐺𝐺</m:t>
                                </m:r>
                                <m:r>
                                  <a:rPr lang="en-GB" sz="1100" i="1">
                                    <a:solidFill>
                                      <a:srgbClr val="000000"/>
                                    </a:solidFill>
                                    <a:effectLst/>
                                    <a:latin typeface="Cambria Math" panose="02040503050406030204" pitchFamily="18" charset="0"/>
                                    <a:ea typeface="SimSun" panose="02010600030101010101" pitchFamily="2" charset="-122"/>
                                    <a:cs typeface="Arial" panose="020B0604020202020204" pitchFamily="34" charset="0"/>
                                  </a:rPr>
                                  <m:t>16</m:t>
                                </m:r>
                              </m:oMath>
                            </m:oMathPara>
                          </a14:m>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a:buNone/>
                          </a:pPr>
                          <a14:m>
                            <m:oMathPara xmlns:m="http://schemas.openxmlformats.org/officeDocument/2006/math">
                              <m:oMathParaPr>
                                <m:jc m:val="centerGroup"/>
                              </m:oMathParaPr>
                              <m:oMath xmlns:m="http://schemas.openxmlformats.org/officeDocument/2006/math">
                                <m:r>
                                  <a:rPr lang="en-GB" sz="11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𝑅𝑒𝑠𝑁𝑒𝑡</m:t>
                                </m:r>
                                <m:r>
                                  <a:rPr lang="en-GB" sz="11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8</m:t>
                                </m:r>
                              </m:oMath>
                            </m:oMathPara>
                          </a14:m>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96279922"/>
                      </a:ext>
                    </a:extLst>
                  </a:tr>
                  <a:tr h="0">
                    <a:tc vMerge="1">
                      <a:txBody>
                        <a:bodyPr/>
                        <a:lstStyle/>
                        <a:p>
                          <a:endParaRPr lang="en-US"/>
                        </a:p>
                      </a:txBody>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BER</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Impact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BER</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Impact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126996"/>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10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163392"/>
                      </a:ext>
                    </a:extLst>
                  </a:tr>
                  <a:tr h="278130">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20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0.5</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3.1</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0670297"/>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50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10.9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73</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4610553"/>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80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476</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335</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0223415"/>
                      </a:ext>
                    </a:extLst>
                  </a:tr>
                  <a:tr h="10477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90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763</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372</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4794260"/>
                      </a:ext>
                    </a:extLst>
                  </a:tr>
                </a:tbl>
              </a:graphicData>
            </a:graphic>
          </p:graphicFrame>
        </mc:Choice>
        <mc:Fallback xmlns="">
          <p:graphicFrame>
            <p:nvGraphicFramePr>
              <p:cNvPr id="12" name="Table 11">
                <a:extLst>
                  <a:ext uri="{FF2B5EF4-FFF2-40B4-BE49-F238E27FC236}">
                    <a16:creationId xmlns:a16="http://schemas.microsoft.com/office/drawing/2014/main" id="{8B0F1B5A-A2FD-30F7-C679-57B58A9C4BF8}"/>
                  </a:ext>
                </a:extLst>
              </p:cNvPr>
              <p:cNvGraphicFramePr>
                <a:graphicFrameLocks noGrp="1"/>
              </p:cNvGraphicFramePr>
              <p:nvPr>
                <p:extLst>
                  <p:ext uri="{D42A27DB-BD31-4B8C-83A1-F6EECF244321}">
                    <p14:modId xmlns:p14="http://schemas.microsoft.com/office/powerpoint/2010/main" val="2078403028"/>
                  </p:ext>
                </p:extLst>
              </p:nvPr>
            </p:nvGraphicFramePr>
            <p:xfrm>
              <a:off x="2949286" y="3301366"/>
              <a:ext cx="3214370" cy="1651635"/>
            </p:xfrm>
            <a:graphic>
              <a:graphicData uri="http://schemas.openxmlformats.org/drawingml/2006/table">
                <a:tbl>
                  <a:tblPr firstRow="1" firstCol="1" bandRow="1"/>
                  <a:tblGrid>
                    <a:gridCol w="638810">
                      <a:extLst>
                        <a:ext uri="{9D8B030D-6E8A-4147-A177-3AD203B41FA5}">
                          <a16:colId xmlns:a16="http://schemas.microsoft.com/office/drawing/2014/main" val="2653156807"/>
                        </a:ext>
                      </a:extLst>
                    </a:gridCol>
                    <a:gridCol w="643890">
                      <a:extLst>
                        <a:ext uri="{9D8B030D-6E8A-4147-A177-3AD203B41FA5}">
                          <a16:colId xmlns:a16="http://schemas.microsoft.com/office/drawing/2014/main" val="346288572"/>
                        </a:ext>
                      </a:extLst>
                    </a:gridCol>
                    <a:gridCol w="643890">
                      <a:extLst>
                        <a:ext uri="{9D8B030D-6E8A-4147-A177-3AD203B41FA5}">
                          <a16:colId xmlns:a16="http://schemas.microsoft.com/office/drawing/2014/main" val="1826034714"/>
                        </a:ext>
                      </a:extLst>
                    </a:gridCol>
                    <a:gridCol w="643890">
                      <a:extLst>
                        <a:ext uri="{9D8B030D-6E8A-4147-A177-3AD203B41FA5}">
                          <a16:colId xmlns:a16="http://schemas.microsoft.com/office/drawing/2014/main" val="3564627609"/>
                        </a:ext>
                      </a:extLst>
                    </a:gridCol>
                    <a:gridCol w="643890">
                      <a:extLst>
                        <a:ext uri="{9D8B030D-6E8A-4147-A177-3AD203B41FA5}">
                          <a16:colId xmlns:a16="http://schemas.microsoft.com/office/drawing/2014/main" val="3769697002"/>
                        </a:ext>
                      </a:extLst>
                    </a:gridCol>
                  </a:tblGrid>
                  <a:tr h="190500">
                    <a:tc rowSpan="2">
                      <a:txBody>
                        <a:bodyPr/>
                        <a:lstStyle/>
                        <a:p>
                          <a:pPr algn="ctr">
                            <a:buNone/>
                          </a:pPr>
                          <a:r>
                            <a:rPr lang="x-none" sz="1200" i="1">
                              <a:effectLst/>
                              <a:latin typeface="Times New Roman" panose="02020603050405020304" pitchFamily="18" charset="0"/>
                              <a:ea typeface="SimSun" panose="02010600030101010101" pitchFamily="2" charset="-122"/>
                              <a:cs typeface="Arial" panose="020B0604020202020204" pitchFamily="34" charset="0"/>
                            </a:rPr>
                            <a:t>P</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gridSpan="2">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0000" t="-3226" r="-100943" b="-825806"/>
                          </a:stretch>
                        </a:blipFill>
                      </a:tcPr>
                    </a:tc>
                    <a:tc hMerge="1">
                      <a:txBody>
                        <a:bodyPr/>
                        <a:lstStyle/>
                        <a:p>
                          <a:endParaRPr lang="en-US"/>
                        </a:p>
                      </a:txBody>
                      <a:tcPr/>
                    </a:tc>
                    <a:tc gridSpan="2">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50000" t="-3226" r="-943" b="-825806"/>
                          </a:stretch>
                        </a:blipFill>
                      </a:tcPr>
                    </a:tc>
                    <a:tc hMerge="1">
                      <a:txBody>
                        <a:bodyPr/>
                        <a:lstStyle/>
                        <a:p>
                          <a:endParaRPr lang="en-US"/>
                        </a:p>
                      </a:txBody>
                      <a:tcPr/>
                    </a:tc>
                    <a:extLst>
                      <a:ext uri="{0D108BD9-81ED-4DB2-BD59-A6C34878D82A}">
                        <a16:rowId xmlns:a16="http://schemas.microsoft.com/office/drawing/2014/main" val="1596279922"/>
                      </a:ext>
                    </a:extLst>
                  </a:tr>
                  <a:tr h="167640">
                    <a:tc vMerge="1">
                      <a:txBody>
                        <a:bodyPr/>
                        <a:lstStyle/>
                        <a:p>
                          <a:endParaRPr lang="en-US"/>
                        </a:p>
                      </a:txBody>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BER</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Impact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BER</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en-GB" sz="11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Impact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126996"/>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10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163392"/>
                      </a:ext>
                    </a:extLst>
                  </a:tr>
                  <a:tr h="278130">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20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0.5</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3.1</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0670297"/>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50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10.9</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73</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4610553"/>
                      </a:ext>
                    </a:extLst>
                  </a:tr>
                  <a:tr h="277495">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80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476</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335</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0223415"/>
                      </a:ext>
                    </a:extLst>
                  </a:tr>
                  <a:tr h="182880">
                    <a:tc>
                      <a:txBody>
                        <a:bodyPr/>
                        <a:lstStyle/>
                        <a:p>
                          <a:pPr algn="ctr">
                            <a:buNone/>
                          </a:pPr>
                          <a:r>
                            <a:rPr lang="x-none" sz="1200">
                              <a:effectLst/>
                              <a:latin typeface="Times New Roman" panose="02020603050405020304" pitchFamily="18" charset="0"/>
                              <a:ea typeface="SimSun" panose="02010600030101010101" pitchFamily="2" charset="-122"/>
                              <a:cs typeface="Arial" panose="020B0604020202020204" pitchFamily="34" charset="0"/>
                            </a:rPr>
                            <a:t>90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763</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0</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buNone/>
                          </a:pPr>
                          <a:r>
                            <a:rPr lang="x-none" sz="1100">
                              <a:effectLst/>
                              <a:latin typeface="Times New Roman" panose="02020603050405020304" pitchFamily="18" charset="0"/>
                              <a:ea typeface="SimSun" panose="02010600030101010101" pitchFamily="2" charset="-122"/>
                              <a:cs typeface="Arial" panose="020B0604020202020204" pitchFamily="34" charset="0"/>
                            </a:rPr>
                            <a:t>372</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4794260"/>
                      </a:ext>
                    </a:extLst>
                  </a:tr>
                </a:tbl>
              </a:graphicData>
            </a:graphic>
          </p:graphicFrame>
        </mc:Fallback>
      </mc:AlternateContent>
      <p:sp>
        <p:nvSpPr>
          <p:cNvPr id="6" name="Date Placeholder 5">
            <a:extLst>
              <a:ext uri="{FF2B5EF4-FFF2-40B4-BE49-F238E27FC236}">
                <a16:creationId xmlns:a16="http://schemas.microsoft.com/office/drawing/2014/main" id="{E763DB34-EED0-1D9B-C030-DE152FCDE110}"/>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646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1472C-C4AF-D911-B6BE-ABEAE62426F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F21FBC7-AC9D-92A2-34E5-EEA8F75ACFD6}"/>
              </a:ext>
            </a:extLst>
          </p:cNvPr>
          <p:cNvSpPr txBox="1"/>
          <p:nvPr/>
        </p:nvSpPr>
        <p:spPr>
          <a:xfrm>
            <a:off x="172212" y="2420897"/>
            <a:ext cx="9044088" cy="4985980"/>
          </a:xfrm>
          <a:prstGeom prst="rect">
            <a:avLst/>
          </a:prstGeom>
          <a:noFill/>
        </p:spPr>
        <p:txBody>
          <a:bodyPr wrap="square" rtlCol="0">
            <a:spAutoFit/>
          </a:bodyPr>
          <a:lstStyle/>
          <a:p>
            <a:pPr algn="ctr">
              <a:spcBef>
                <a:spcPct val="0"/>
              </a:spcBef>
            </a:pPr>
            <a:endParaRPr lang="fr-FR"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r>
              <a:rPr lang="fr-FR"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2"/>
              </a:rPr>
              <a:t>https://mpai.community/standards/mpai-nnw/tec/v1-0/</a:t>
            </a:r>
            <a:endParaRPr lang="fr-FR"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endParaRPr lang="fr-FR"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endParaRPr lang="fr-FR"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r>
              <a:rPr lang="fr-FR" sz="320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Submit</a:t>
            </a:r>
            <a:r>
              <a:rPr lang="fr-FR" sz="32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Innovation - Inspire Transformation</a:t>
            </a:r>
          </a:p>
          <a:p>
            <a:pPr algn="ctr">
              <a:spcBef>
                <a:spcPct val="0"/>
              </a:spcBef>
            </a:pPr>
            <a:endParaRPr lang="fr-FR"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endParaRPr lang="fr-FR"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r>
              <a:rPr lang="en-GB" sz="2600">
                <a:latin typeface="Calibri" panose="020F0502020204030204" pitchFamily="34" charset="0"/>
                <a:ea typeface="Calibri" panose="020F0502020204030204" pitchFamily="34" charset="0"/>
                <a:cs typeface="Calibri" panose="020F0502020204030204" pitchFamily="34" charset="0"/>
                <a:hlinkClick r:id="rId3"/>
              </a:rPr>
              <a:t>https://www.mpai.community/</a:t>
            </a:r>
            <a:endParaRPr lang="en-GB" sz="2600">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endParaRPr lang="en-GB" sz="2600">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r>
              <a:rPr lang="en-150"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4"/>
              </a:rPr>
              <a:t>https://mpai.community/how-to-join/</a:t>
            </a:r>
            <a:endParaRPr lang="en-US"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endParaRPr lang="fr-FR"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endParaRPr lang="en-150" sz="260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3">
            <a:extLst>
              <a:ext uri="{FF2B5EF4-FFF2-40B4-BE49-F238E27FC236}">
                <a16:creationId xmlns:a16="http://schemas.microsoft.com/office/drawing/2014/main" id="{663F8A97-DD28-E591-34D4-3C8E403C39F3}"/>
              </a:ext>
            </a:extLst>
          </p:cNvPr>
          <p:cNvSpPr>
            <a:spLocks noGrp="1"/>
          </p:cNvSpPr>
          <p:nvPr>
            <p:ph type="dt" sz="half" idx="10"/>
          </p:nvPr>
        </p:nvSpPr>
        <p:spPr>
          <a:xfrm>
            <a:off x="172212" y="6586076"/>
            <a:ext cx="994520" cy="365125"/>
          </a:xfrm>
        </p:spPr>
        <p:txBody>
          <a:bodyPr/>
          <a:lstStyle/>
          <a:p>
            <a:fld id="{3A5799BA-AC88-42FB-B8BE-FF1867FF2DFC}" type="datetime5">
              <a:rPr lang="en-US" sz="1400" smtClean="0">
                <a:latin typeface="Calibri" panose="020F0502020204030204" pitchFamily="34" charset="0"/>
                <a:ea typeface="Calibri" panose="020F0502020204030204" pitchFamily="34" charset="0"/>
                <a:cs typeface="Calibri" panose="020F0502020204030204" pitchFamily="34" charset="0"/>
              </a:rPr>
              <a:t>10-Mar-26</a:t>
            </a:fld>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4">
            <a:extLst>
              <a:ext uri="{FF2B5EF4-FFF2-40B4-BE49-F238E27FC236}">
                <a16:creationId xmlns:a16="http://schemas.microsoft.com/office/drawing/2014/main" id="{B57353C9-4DFD-32E7-AA0D-D68B5AEA1BBB}"/>
              </a:ext>
            </a:extLst>
          </p:cNvPr>
          <p:cNvSpPr>
            <a:spLocks noGrp="1"/>
          </p:cNvSpPr>
          <p:nvPr>
            <p:ph type="sldNum" sz="quarter" idx="12"/>
          </p:nvPr>
        </p:nvSpPr>
        <p:spPr>
          <a:xfrm>
            <a:off x="10071545" y="6563216"/>
            <a:ext cx="558914" cy="45719"/>
          </a:xfrm>
        </p:spPr>
        <p:txBody>
          <a:bodyPr/>
          <a:lstStyle/>
          <a:p>
            <a:fld id="{D57F1E4F-1CFF-5643-939E-217C01CDF565}" type="slidenum">
              <a:rPr lang="en-US" sz="1600" smtClean="0">
                <a:latin typeface="Calibri" panose="020F0502020204030204" pitchFamily="34" charset="0"/>
                <a:ea typeface="Calibri" panose="020F0502020204030204" pitchFamily="34" charset="0"/>
                <a:cs typeface="Calibri" panose="020F0502020204030204" pitchFamily="34" charset="0"/>
              </a:rPr>
              <a:pPr/>
              <a:t>15</a:t>
            </a:fld>
            <a:endParaRPr lang="en-US" sz="1600">
              <a:latin typeface="Calibri" panose="020F0502020204030204" pitchFamily="34" charset="0"/>
              <a:ea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8AB3466B-CFDC-D7FA-12DE-6D3E5787112F}"/>
              </a:ext>
            </a:extLst>
          </p:cNvPr>
          <p:cNvGrpSpPr/>
          <p:nvPr/>
        </p:nvGrpSpPr>
        <p:grpSpPr>
          <a:xfrm>
            <a:off x="9250325" y="2316472"/>
            <a:ext cx="2970611" cy="4541528"/>
            <a:chOff x="9126271" y="1904998"/>
            <a:chExt cx="3094666" cy="4953002"/>
          </a:xfrm>
        </p:grpSpPr>
        <p:sp>
          <p:nvSpPr>
            <p:cNvPr id="4" name="Slide Number Placeholder 4">
              <a:extLst>
                <a:ext uri="{FF2B5EF4-FFF2-40B4-BE49-F238E27FC236}">
                  <a16:creationId xmlns:a16="http://schemas.microsoft.com/office/drawing/2014/main" id="{E8CE3BED-E608-378A-F354-7BD1EC229426}"/>
                </a:ext>
              </a:extLst>
            </p:cNvPr>
            <p:cNvSpPr txBox="1">
              <a:spLocks/>
            </p:cNvSpPr>
            <p:nvPr/>
          </p:nvSpPr>
          <p:spPr>
            <a:xfrm>
              <a:off x="10624443" y="6563216"/>
              <a:ext cx="558914" cy="45719"/>
            </a:xfrm>
            <a:prstGeom prst="rect">
              <a:avLst/>
            </a:prstGeom>
          </p:spPr>
          <p:txBody>
            <a:bodyPr>
              <a:normAutofit fontScale="25000" lnSpcReduction="20000"/>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400" smtClean="0">
                  <a:latin typeface="Calibri" panose="020F0502020204030204" pitchFamily="34" charset="0"/>
                  <a:ea typeface="Calibri" panose="020F0502020204030204" pitchFamily="34" charset="0"/>
                  <a:cs typeface="Calibri" panose="020F0502020204030204" pitchFamily="34" charset="0"/>
                </a:rPr>
                <a:pPr>
                  <a:lnSpc>
                    <a:spcPct val="90000"/>
                  </a:lnSpc>
                  <a:spcAft>
                    <a:spcPts val="600"/>
                  </a:spcAft>
                </a:pPr>
                <a:t>15</a:t>
              </a:fld>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5">
              <a:extLst>
                <a:ext uri="{FF2B5EF4-FFF2-40B4-BE49-F238E27FC236}">
                  <a16:creationId xmlns:a16="http://schemas.microsoft.com/office/drawing/2014/main" id="{81B88DCA-CC80-FF35-EF83-F399A4D183BF}"/>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Calibri" panose="020F0502020204030204" pitchFamily="34" charset="0"/>
                  <a:ea typeface="Calibri" panose="020F0502020204030204" pitchFamily="34" charset="0"/>
                  <a:cs typeface="Calibri" panose="020F0502020204030204" pitchFamily="34" charset="0"/>
                </a:rPr>
                <a:pPr/>
                <a:t>15</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4">
              <a:extLst>
                <a:ext uri="{FF2B5EF4-FFF2-40B4-BE49-F238E27FC236}">
                  <a16:creationId xmlns:a16="http://schemas.microsoft.com/office/drawing/2014/main" id="{90FF742D-6937-1095-C2C0-814340DCC5E3}"/>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600" smtClean="0">
                  <a:latin typeface="Calibri" panose="020F0502020204030204" pitchFamily="34" charset="0"/>
                  <a:ea typeface="Calibri" panose="020F0502020204030204" pitchFamily="34" charset="0"/>
                  <a:cs typeface="Calibri" panose="020F0502020204030204" pitchFamily="34" charset="0"/>
                </a:rPr>
                <a:pPr/>
                <a:t>15</a:t>
              </a:fld>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4">
              <a:extLst>
                <a:ext uri="{FF2B5EF4-FFF2-40B4-BE49-F238E27FC236}">
                  <a16:creationId xmlns:a16="http://schemas.microsoft.com/office/drawing/2014/main" id="{E8BF447A-C554-D954-6AF2-E6E44C66BBFD}"/>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Calibri" panose="020F0502020204030204" pitchFamily="34" charset="0"/>
                  <a:ea typeface="Calibri" panose="020F0502020204030204" pitchFamily="34" charset="0"/>
                  <a:cs typeface="Calibri" panose="020F0502020204030204" pitchFamily="34" charset="0"/>
                </a:rPr>
                <a:pPr/>
                <a:t>15</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96C66EAA-3B11-EAB7-DAB5-53A1E98529BC}"/>
                </a:ext>
              </a:extLst>
            </p:cNvPr>
            <p:cNvPicPr>
              <a:picLocks noChangeAspect="1"/>
            </p:cNvPicPr>
            <p:nvPr/>
          </p:nvPicPr>
          <p:blipFill>
            <a:blip r:embed="rId5"/>
            <a:stretch>
              <a:fillRect/>
            </a:stretch>
          </p:blipFill>
          <p:spPr>
            <a:xfrm>
              <a:off x="9126271" y="1904998"/>
              <a:ext cx="3094666" cy="4953002"/>
            </a:xfrm>
            <a:prstGeom prst="rect">
              <a:avLst/>
            </a:prstGeom>
          </p:spPr>
        </p:pic>
        <p:sp>
          <p:nvSpPr>
            <p:cNvPr id="12" name="TextBox 11">
              <a:extLst>
                <a:ext uri="{FF2B5EF4-FFF2-40B4-BE49-F238E27FC236}">
                  <a16:creationId xmlns:a16="http://schemas.microsoft.com/office/drawing/2014/main" id="{02E35E19-5779-673C-77CE-1146944C8E49}"/>
                </a:ext>
              </a:extLst>
            </p:cNvPr>
            <p:cNvSpPr txBox="1"/>
            <p:nvPr/>
          </p:nvSpPr>
          <p:spPr>
            <a:xfrm>
              <a:off x="9137661" y="2606272"/>
              <a:ext cx="3047831" cy="1611178"/>
            </a:xfrm>
            <a:prstGeom prst="rect">
              <a:avLst/>
            </a:prstGeom>
            <a:noFill/>
          </p:spPr>
          <p:txBody>
            <a:bodyPr wrap="square" rtlCol="0">
              <a:spAutoFit/>
            </a:bodyPr>
            <a:lstStyle/>
            <a:p>
              <a:pPr algn="ctr"/>
              <a:r>
                <a:rPr lang="en-US" sz="3000">
                  <a:latin typeface="Calibri" panose="020F0502020204030204" pitchFamily="34" charset="0"/>
                  <a:ea typeface="Calibri" panose="020F0502020204030204" pitchFamily="34" charset="0"/>
                  <a:cs typeface="Calibri" panose="020F0502020204030204" pitchFamily="34" charset="0"/>
                </a:rPr>
                <a:t>Join MPAI</a:t>
              </a:r>
            </a:p>
            <a:p>
              <a:pPr algn="ctr"/>
              <a:r>
                <a:rPr lang="en-US" sz="3000">
                  <a:latin typeface="Calibri" panose="020F0502020204030204" pitchFamily="34" charset="0"/>
                  <a:ea typeface="Calibri" panose="020F0502020204030204" pitchFamily="34" charset="0"/>
                  <a:cs typeface="Calibri" panose="020F0502020204030204" pitchFamily="34" charset="0"/>
                </a:rPr>
                <a:t>Share the fun</a:t>
              </a:r>
            </a:p>
            <a:p>
              <a:pPr algn="ctr"/>
              <a:r>
                <a:rPr lang="en-US" sz="3000">
                  <a:latin typeface="Calibri" panose="020F0502020204030204" pitchFamily="34" charset="0"/>
                  <a:ea typeface="Calibri" panose="020F0502020204030204" pitchFamily="34" charset="0"/>
                  <a:cs typeface="Calibri" panose="020F0502020204030204" pitchFamily="34" charset="0"/>
                </a:rPr>
                <a:t>Build the future</a:t>
              </a:r>
              <a:endParaRPr lang="en-GB" sz="300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logo of a brain&#10;&#10;Description automatically generated with low confidence">
              <a:extLst>
                <a:ext uri="{FF2B5EF4-FFF2-40B4-BE49-F238E27FC236}">
                  <a16:creationId xmlns:a16="http://schemas.microsoft.com/office/drawing/2014/main" id="{3A393C81-02A7-FEF4-6D82-456701732EF7}"/>
                </a:ext>
              </a:extLst>
            </p:cNvPr>
            <p:cNvPicPr>
              <a:picLocks noChangeAspect="1"/>
            </p:cNvPicPr>
            <p:nvPr/>
          </p:nvPicPr>
          <p:blipFill>
            <a:blip r:embed="rId6"/>
            <a:stretch>
              <a:fillRect/>
            </a:stretch>
          </p:blipFill>
          <p:spPr>
            <a:xfrm>
              <a:off x="9675903" y="4217764"/>
              <a:ext cx="2228417" cy="2096387"/>
            </a:xfrm>
            <a:prstGeom prst="rect">
              <a:avLst/>
            </a:prstGeom>
          </p:spPr>
        </p:pic>
      </p:grpSp>
    </p:spTree>
    <p:extLst>
      <p:ext uri="{BB962C8B-B14F-4D97-AF65-F5344CB8AC3E}">
        <p14:creationId xmlns:p14="http://schemas.microsoft.com/office/powerpoint/2010/main" val="15936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8751C-C14C-3BFA-28B6-4FD033A30F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48C5BD2-03FC-C10C-B71A-033EE414CB2C}"/>
              </a:ext>
            </a:extLst>
          </p:cNvPr>
          <p:cNvSpPr>
            <a:spLocks noGrp="1"/>
          </p:cNvSpPr>
          <p:nvPr>
            <p:ph type="title"/>
          </p:nvPr>
        </p:nvSpPr>
        <p:spPr>
          <a:xfrm>
            <a:off x="1302027" y="624110"/>
            <a:ext cx="10202586" cy="1001490"/>
          </a:xfrm>
        </p:spPr>
        <p:txBody>
          <a:bodyPr/>
          <a:lstStyle/>
          <a:p>
            <a:r>
              <a:rPr lang="en-US" noProof="0">
                <a:latin typeface="Calibri" panose="020F0502020204030204" pitchFamily="34" charset="0"/>
                <a:ea typeface="Calibri" panose="020F0502020204030204" pitchFamily="34" charset="0"/>
                <a:cs typeface="Calibri" panose="020F0502020204030204" pitchFamily="34" charset="0"/>
              </a:rPr>
              <a:t>Who is MPAI</a:t>
            </a:r>
          </a:p>
        </p:txBody>
      </p:sp>
      <p:sp>
        <p:nvSpPr>
          <p:cNvPr id="3" name="Espace réservé du contenu 2">
            <a:extLst>
              <a:ext uri="{FF2B5EF4-FFF2-40B4-BE49-F238E27FC236}">
                <a16:creationId xmlns:a16="http://schemas.microsoft.com/office/drawing/2014/main" id="{8B7E1EB0-9373-2250-79BD-AF5ADBD2AC85}"/>
              </a:ext>
            </a:extLst>
          </p:cNvPr>
          <p:cNvSpPr>
            <a:spLocks noGrp="1"/>
          </p:cNvSpPr>
          <p:nvPr>
            <p:ph idx="1"/>
          </p:nvPr>
        </p:nvSpPr>
        <p:spPr>
          <a:xfrm>
            <a:off x="1302026" y="1523159"/>
            <a:ext cx="8128845" cy="4887579"/>
          </a:xfrm>
        </p:spPr>
        <p:txBody>
          <a:bodyPr>
            <a:normAutofit/>
          </a:bodyPr>
          <a:lstStyle/>
          <a:p>
            <a:r>
              <a:rPr lang="en-GB" sz="2000">
                <a:latin typeface="Calibri" panose="020F0502020204030204" pitchFamily="34" charset="0"/>
                <a:ea typeface="Calibri" panose="020F0502020204030204" pitchFamily="34" charset="0"/>
                <a:cs typeface="Calibri" panose="020F0502020204030204" pitchFamily="34" charset="0"/>
              </a:rPr>
              <a:t>MPAI – Moving Picture, Audio and Data Coding by Artificial Intelligence is an international, unaffiliates, non-profit association based in Geneva.</a:t>
            </a:r>
          </a:p>
          <a:p>
            <a:r>
              <a:rPr lang="en-GB" sz="2000">
                <a:latin typeface="Calibri" panose="020F0502020204030204" pitchFamily="34" charset="0"/>
                <a:ea typeface="Calibri" panose="020F0502020204030204" pitchFamily="34" charset="0"/>
                <a:cs typeface="Calibri" panose="020F0502020204030204" pitchFamily="34" charset="0"/>
              </a:rPr>
              <a:t>MPAI mission is the promotion of the efficient use of Data by </a:t>
            </a:r>
          </a:p>
          <a:p>
            <a:pPr lvl="1"/>
            <a:r>
              <a:rPr lang="en-GB" sz="1800" u="sng">
                <a:latin typeface="Calibri" panose="020F0502020204030204" pitchFamily="34" charset="0"/>
                <a:ea typeface="Calibri" panose="020F0502020204030204" pitchFamily="34" charset="0"/>
                <a:cs typeface="Calibri" panose="020F0502020204030204" pitchFamily="34" charset="0"/>
              </a:rPr>
              <a:t>Developing Technical Specifications </a:t>
            </a:r>
            <a:r>
              <a:rPr lang="en-GB" sz="1800">
                <a:latin typeface="Calibri" panose="020F0502020204030204" pitchFamily="34" charset="0"/>
                <a:ea typeface="Calibri" panose="020F0502020204030204" pitchFamily="34" charset="0"/>
                <a:cs typeface="Calibri" panose="020F0502020204030204" pitchFamily="34" charset="0"/>
              </a:rPr>
              <a:t>for</a:t>
            </a:r>
          </a:p>
          <a:p>
            <a:pPr lvl="2"/>
            <a:r>
              <a:rPr lang="en-GB" sz="1600" u="sng">
                <a:latin typeface="Calibri" panose="020F0502020204030204" pitchFamily="34" charset="0"/>
                <a:ea typeface="Calibri" panose="020F0502020204030204" pitchFamily="34" charset="0"/>
                <a:cs typeface="Calibri" panose="020F0502020204030204" pitchFamily="34" charset="0"/>
              </a:rPr>
              <a:t>Coding of any type of Data</a:t>
            </a:r>
            <a:r>
              <a:rPr lang="en-GB" sz="1600">
                <a:latin typeface="Calibri" panose="020F0502020204030204" pitchFamily="34" charset="0"/>
                <a:ea typeface="Calibri" panose="020F0502020204030204" pitchFamily="34" charset="0"/>
                <a:cs typeface="Calibri" panose="020F0502020204030204" pitchFamily="34" charset="0"/>
              </a:rPr>
              <a:t>, especially using new technologies such as Artificial Intelligence, and </a:t>
            </a:r>
          </a:p>
          <a:p>
            <a:pPr lvl="2"/>
            <a:r>
              <a:rPr lang="en-GB" sz="1600" u="sng">
                <a:latin typeface="Calibri" panose="020F0502020204030204" pitchFamily="34" charset="0"/>
                <a:ea typeface="Calibri" panose="020F0502020204030204" pitchFamily="34" charset="0"/>
                <a:cs typeface="Calibri" panose="020F0502020204030204" pitchFamily="34" charset="0"/>
              </a:rPr>
              <a:t>Technologies that facilitate integration</a:t>
            </a:r>
            <a:r>
              <a:rPr lang="en-GB" sz="1600">
                <a:latin typeface="Calibri" panose="020F0502020204030204" pitchFamily="34" charset="0"/>
                <a:ea typeface="Calibri" panose="020F0502020204030204" pitchFamily="34" charset="0"/>
                <a:cs typeface="Calibri" panose="020F0502020204030204" pitchFamily="34" charset="0"/>
              </a:rPr>
              <a:t> of Data Coding and Decoding components in Information and Communication Technology systems, and by </a:t>
            </a:r>
          </a:p>
          <a:p>
            <a:pPr lvl="1"/>
            <a:r>
              <a:rPr lang="en-GB" sz="1800" u="sng">
                <a:latin typeface="Calibri" panose="020F0502020204030204" pitchFamily="34" charset="0"/>
                <a:ea typeface="Calibri" panose="020F0502020204030204" pitchFamily="34" charset="0"/>
                <a:cs typeface="Calibri" panose="020F0502020204030204" pitchFamily="34" charset="0"/>
              </a:rPr>
              <a:t>Bridging the gap </a:t>
            </a:r>
            <a:r>
              <a:rPr lang="en-GB" sz="1800">
                <a:latin typeface="Calibri" panose="020F0502020204030204" pitchFamily="34" charset="0"/>
                <a:ea typeface="Calibri" panose="020F0502020204030204" pitchFamily="34" charset="0"/>
                <a:cs typeface="Calibri" panose="020F0502020204030204" pitchFamily="34" charset="0"/>
              </a:rPr>
              <a:t>between Technical Specifications and their practical use through the development of Intellectual Property Rights Guidelines (“IPR Guidelines”),.</a:t>
            </a:r>
          </a:p>
          <a:p>
            <a:r>
              <a:rPr lang="en-GB" sz="2000">
                <a:latin typeface="Calibri" panose="020F0502020204030204" pitchFamily="34" charset="0"/>
                <a:ea typeface="Calibri" panose="020F0502020204030204" pitchFamily="34" charset="0"/>
                <a:cs typeface="Calibri" panose="020F0502020204030204" pitchFamily="34" charset="0"/>
              </a:rPr>
              <a:t>MPAI operates based on open international collaboration of interested parties supporting the MPAI mission and the means to accomplish it. </a:t>
            </a:r>
          </a:p>
          <a:p>
            <a:pPr lvl="1"/>
            <a:endParaRPr lang="en-US" sz="1800"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endParaRPr lang="en-US" sz="2000"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5" name="Espace réservé du numéro de diapositive 4">
            <a:extLst>
              <a:ext uri="{FF2B5EF4-FFF2-40B4-BE49-F238E27FC236}">
                <a16:creationId xmlns:a16="http://schemas.microsoft.com/office/drawing/2014/main" id="{F58CE7D2-1953-C42C-AC59-8CC83EB7A94A}"/>
              </a:ext>
            </a:extLst>
          </p:cNvPr>
          <p:cNvSpPr>
            <a:spLocks noGrp="1"/>
          </p:cNvSpPr>
          <p:nvPr>
            <p:ph type="sldNum" sz="quarter" idx="12"/>
          </p:nvPr>
        </p:nvSpPr>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2</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6" name="Date Placeholder 5">
            <a:extLst>
              <a:ext uri="{FF2B5EF4-FFF2-40B4-BE49-F238E27FC236}">
                <a16:creationId xmlns:a16="http://schemas.microsoft.com/office/drawing/2014/main" id="{BB18C3C7-0898-1C4F-D115-7B13222D59CF}"/>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logo with a play button&#10;&#10;Description automatically generated">
            <a:extLst>
              <a:ext uri="{FF2B5EF4-FFF2-40B4-BE49-F238E27FC236}">
                <a16:creationId xmlns:a16="http://schemas.microsoft.com/office/drawing/2014/main" id="{EFF4175F-7B1C-D83B-F141-AA844A5C8871}"/>
              </a:ext>
            </a:extLst>
          </p:cNvPr>
          <p:cNvPicPr>
            <a:picLocks noChangeAspect="1"/>
          </p:cNvPicPr>
          <p:nvPr/>
        </p:nvPicPr>
        <p:blipFill>
          <a:blip r:embed="rId2"/>
          <a:stretch>
            <a:fillRect/>
          </a:stretch>
        </p:blipFill>
        <p:spPr>
          <a:xfrm>
            <a:off x="8129238" y="10013"/>
            <a:ext cx="4062761" cy="1702297"/>
          </a:xfrm>
          <a:prstGeom prst="rect">
            <a:avLst/>
          </a:prstGeom>
        </p:spPr>
      </p:pic>
    </p:spTree>
    <p:extLst>
      <p:ext uri="{BB962C8B-B14F-4D97-AF65-F5344CB8AC3E}">
        <p14:creationId xmlns:p14="http://schemas.microsoft.com/office/powerpoint/2010/main" val="226647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A65A0-3E58-6137-30D0-FAD08DAFC419}"/>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73240E4-B735-2C82-F78A-68566DAB0AD8}"/>
              </a:ext>
            </a:extLst>
          </p:cNvPr>
          <p:cNvSpPr>
            <a:spLocks noGrp="1"/>
          </p:cNvSpPr>
          <p:nvPr>
            <p:ph type="sldNum" sz="quarter" idx="12"/>
          </p:nvPr>
        </p:nvSpPr>
        <p:spPr/>
        <p:txBody>
          <a:bodyPr/>
          <a:lstStyle/>
          <a:p>
            <a:fld id="{D57F1E4F-1CFF-5643-939E-217C01CDF565}" type="slidenum">
              <a:rPr lang="en-US" noProof="0" smtClean="0"/>
              <a:pPr/>
              <a:t>3</a:t>
            </a:fld>
            <a:endParaRPr lang="en-US" noProof="0"/>
          </a:p>
        </p:txBody>
      </p:sp>
      <p:sp>
        <p:nvSpPr>
          <p:cNvPr id="6" name="Date Placeholder 5">
            <a:extLst>
              <a:ext uri="{FF2B5EF4-FFF2-40B4-BE49-F238E27FC236}">
                <a16:creationId xmlns:a16="http://schemas.microsoft.com/office/drawing/2014/main" id="{8B24FDE2-20F3-E669-2A23-0330944345F5}"/>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t>10-Mar-26</a:t>
            </a:fld>
            <a:endParaRPr lang="en-US" noProof="0"/>
          </a:p>
        </p:txBody>
      </p:sp>
      <p:sp>
        <p:nvSpPr>
          <p:cNvPr id="41" name="TextBox 40">
            <a:extLst>
              <a:ext uri="{FF2B5EF4-FFF2-40B4-BE49-F238E27FC236}">
                <a16:creationId xmlns:a16="http://schemas.microsoft.com/office/drawing/2014/main" id="{F13578E6-03A4-A910-66B6-D21A58A91CA1}"/>
              </a:ext>
            </a:extLst>
          </p:cNvPr>
          <p:cNvSpPr txBox="1"/>
          <p:nvPr/>
        </p:nvSpPr>
        <p:spPr>
          <a:xfrm rot="18461211">
            <a:off x="-292066" y="1709642"/>
            <a:ext cx="4615302" cy="923330"/>
          </a:xfrm>
          <a:prstGeom prst="rect">
            <a:avLst/>
          </a:prstGeom>
          <a:noFill/>
        </p:spPr>
        <p:txBody>
          <a:bodyPr wrap="none" rtlCol="0">
            <a:spAutoFit/>
          </a:bodyPr>
          <a:lstStyle/>
          <a:p>
            <a:pPr defTabSz="914400"/>
            <a:r>
              <a:rPr lang="en-US" sz="5400">
                <a:solidFill>
                  <a:prstClr val="black"/>
                </a:solidFill>
                <a:latin typeface="Calibri" panose="020F0502020204030204" pitchFamily="34" charset="0"/>
                <a:cs typeface="Calibri" panose="020F0502020204030204" pitchFamily="34" charset="0"/>
              </a:rPr>
              <a:t>MPAI Standards</a:t>
            </a:r>
            <a:endParaRPr lang="en-150" sz="5400">
              <a:solidFill>
                <a:prstClr val="black"/>
              </a:solidFill>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534BFA0E-4600-1D7D-757B-28124413C491}"/>
              </a:ext>
            </a:extLst>
          </p:cNvPr>
          <p:cNvSpPr/>
          <p:nvPr/>
        </p:nvSpPr>
        <p:spPr>
          <a:xfrm>
            <a:off x="2765487" y="1721309"/>
            <a:ext cx="2118190" cy="920039"/>
          </a:xfrm>
          <a:prstGeom prst="ellipse">
            <a:avLst/>
          </a:prstGeom>
          <a:solidFill>
            <a:srgbClr val="FF33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Audio Enhancement</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EAADDBC5-6C12-2C62-59D8-D161130F648F}"/>
              </a:ext>
            </a:extLst>
          </p:cNvPr>
          <p:cNvSpPr/>
          <p:nvPr/>
        </p:nvSpPr>
        <p:spPr>
          <a:xfrm>
            <a:off x="5121835" y="1732764"/>
            <a:ext cx="2118190" cy="920039"/>
          </a:xfrm>
          <a:prstGeom prst="ellipse">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Automotive</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E28CA2DD-CD4F-14F4-F5FF-C6E35C15B416}"/>
              </a:ext>
            </a:extLst>
          </p:cNvPr>
          <p:cNvSpPr/>
          <p:nvPr/>
        </p:nvSpPr>
        <p:spPr>
          <a:xfrm>
            <a:off x="7445901" y="1699169"/>
            <a:ext cx="2118190" cy="920039"/>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Finance</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566FBBE2-CA14-27D7-144A-EF2662EA6AB6}"/>
              </a:ext>
            </a:extLst>
          </p:cNvPr>
          <p:cNvSpPr/>
          <p:nvPr/>
        </p:nvSpPr>
        <p:spPr>
          <a:xfrm>
            <a:off x="2799158" y="2872759"/>
            <a:ext cx="2118190" cy="920039"/>
          </a:xfrm>
          <a:prstGeom prst="ellipse">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Gaming</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4C68ABBA-E2AE-9592-2058-6981A17240DE}"/>
              </a:ext>
            </a:extLst>
          </p:cNvPr>
          <p:cNvSpPr/>
          <p:nvPr/>
        </p:nvSpPr>
        <p:spPr>
          <a:xfrm>
            <a:off x="5142147" y="2884571"/>
            <a:ext cx="2118190" cy="920039"/>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Governance</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65BD458C-1173-AF16-5B6D-20BD25775E74}"/>
              </a:ext>
            </a:extLst>
          </p:cNvPr>
          <p:cNvSpPr/>
          <p:nvPr/>
        </p:nvSpPr>
        <p:spPr>
          <a:xfrm>
            <a:off x="7485136" y="2893422"/>
            <a:ext cx="2118190" cy="920039"/>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Human-Machine Communication</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864B3A9-7605-FCAA-0D13-E5F378878FF5}"/>
              </a:ext>
            </a:extLst>
          </p:cNvPr>
          <p:cNvSpPr/>
          <p:nvPr/>
        </p:nvSpPr>
        <p:spPr>
          <a:xfrm>
            <a:off x="2858641" y="4118371"/>
            <a:ext cx="2118190" cy="920039"/>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Multimodal Conversation</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0BA7762D-F181-BF3D-502A-B02164EBE3F6}"/>
              </a:ext>
            </a:extLst>
          </p:cNvPr>
          <p:cNvSpPr/>
          <p:nvPr/>
        </p:nvSpPr>
        <p:spPr>
          <a:xfrm>
            <a:off x="534184" y="4118371"/>
            <a:ext cx="2118190" cy="920039"/>
          </a:xfrm>
          <a:prstGeom prst="ellipse">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Metaverse</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23576B8E-C819-74B8-8305-4161C6E4D654}"/>
              </a:ext>
            </a:extLst>
          </p:cNvPr>
          <p:cNvSpPr/>
          <p:nvPr/>
        </p:nvSpPr>
        <p:spPr>
          <a:xfrm>
            <a:off x="7493018" y="4067038"/>
            <a:ext cx="2118190" cy="920039"/>
          </a:xfrm>
          <a:prstGeom prst="ellipse">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NNW Traceability</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DD35275-0FE0-C401-89B7-9A52184FA157}"/>
              </a:ext>
            </a:extLst>
          </p:cNvPr>
          <p:cNvSpPr/>
          <p:nvPr/>
        </p:nvSpPr>
        <p:spPr>
          <a:xfrm>
            <a:off x="2909345" y="5220007"/>
            <a:ext cx="2118190" cy="920039"/>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Portable Avatar</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B87A6EC9-0EF1-677B-0A3C-D20C36B6D42E}"/>
              </a:ext>
            </a:extLst>
          </p:cNvPr>
          <p:cNvSpPr/>
          <p:nvPr/>
        </p:nvSpPr>
        <p:spPr>
          <a:xfrm>
            <a:off x="5268366" y="5221889"/>
            <a:ext cx="2118190" cy="920039"/>
          </a:xfrm>
          <a:prstGeom prst="ellipse">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Profiles</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99DD3A43-CAF5-436B-6CC3-FEC2E36335A7}"/>
              </a:ext>
            </a:extLst>
          </p:cNvPr>
          <p:cNvSpPr/>
          <p:nvPr/>
        </p:nvSpPr>
        <p:spPr>
          <a:xfrm>
            <a:off x="7627387" y="5220007"/>
            <a:ext cx="2118190" cy="920039"/>
          </a:xfrm>
          <a:prstGeom prst="ellipse">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Qualifiers</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23157B47-B159-6EB7-1E66-BE5AE4E6FCF0}"/>
              </a:ext>
            </a:extLst>
          </p:cNvPr>
          <p:cNvSpPr/>
          <p:nvPr/>
        </p:nvSpPr>
        <p:spPr>
          <a:xfrm>
            <a:off x="5205616" y="4066827"/>
            <a:ext cx="2118190" cy="920039"/>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Neural Network Watermarking</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7EDB2356-70C8-6739-1CEB-874566366938}"/>
              </a:ext>
            </a:extLst>
          </p:cNvPr>
          <p:cNvSpPr/>
          <p:nvPr/>
        </p:nvSpPr>
        <p:spPr>
          <a:xfrm>
            <a:off x="3990868" y="589821"/>
            <a:ext cx="2118190" cy="920039"/>
          </a:xfrm>
          <a:prstGeom prst="ellipse">
            <a:avLst/>
          </a:prstGeom>
          <a:solidFill>
            <a:srgbClr val="FF33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AI Framework</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86287093-4234-6365-3EBF-93EDAC392043}"/>
              </a:ext>
            </a:extLst>
          </p:cNvPr>
          <p:cNvSpPr/>
          <p:nvPr/>
        </p:nvSpPr>
        <p:spPr>
          <a:xfrm>
            <a:off x="550324" y="5220008"/>
            <a:ext cx="2118190" cy="920039"/>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Objects and Scenes</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BEB9D570-20F4-F039-D916-E5E471DDBB18}"/>
              </a:ext>
            </a:extLst>
          </p:cNvPr>
          <p:cNvSpPr/>
          <p:nvPr/>
        </p:nvSpPr>
        <p:spPr>
          <a:xfrm>
            <a:off x="9980069" y="5220006"/>
            <a:ext cx="2118190" cy="920039"/>
          </a:xfrm>
          <a:prstGeom prst="ellipse">
            <a:avLst/>
          </a:prstGeom>
          <a:solidFill>
            <a:srgbClr val="9933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Up-sampling Video Filter</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A8574394-4AF4-2A69-E9BB-33A79EB28CF6}"/>
              </a:ext>
            </a:extLst>
          </p:cNvPr>
          <p:cNvSpPr/>
          <p:nvPr/>
        </p:nvSpPr>
        <p:spPr>
          <a:xfrm>
            <a:off x="6327461" y="583218"/>
            <a:ext cx="2118190" cy="920039"/>
          </a:xfrm>
          <a:prstGeom prst="ellipse">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AI for Health</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03BFEA6F-5CE2-E06C-F587-329ACFD0FA63}"/>
              </a:ext>
            </a:extLst>
          </p:cNvPr>
          <p:cNvSpPr/>
          <p:nvPr/>
        </p:nvSpPr>
        <p:spPr>
          <a:xfrm>
            <a:off x="9995223" y="4070578"/>
            <a:ext cx="2118190" cy="920039"/>
          </a:xfrm>
          <a:prstGeom prst="ellipse">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NNW Technologies</a:t>
            </a:r>
            <a:endParaRPr kumimoji="0" lang="en-150"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9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2027" y="624110"/>
            <a:ext cx="10202586" cy="1001490"/>
          </a:xfrm>
        </p:spPr>
        <p:txBody>
          <a:bodyPr/>
          <a:lstStyle/>
          <a:p>
            <a:r>
              <a:rPr lang="en-US" noProof="0">
                <a:latin typeface="Calibri" panose="020F0502020204030204" pitchFamily="34" charset="0"/>
                <a:ea typeface="Calibri" panose="020F0502020204030204" pitchFamily="34" charset="0"/>
                <a:cs typeface="Calibri" panose="020F0502020204030204" pitchFamily="34" charset="0"/>
              </a:rPr>
              <a:t>Neural Networks today</a:t>
            </a:r>
          </a:p>
        </p:txBody>
      </p:sp>
      <p:sp>
        <p:nvSpPr>
          <p:cNvPr id="3" name="Espace réservé du contenu 2"/>
          <p:cNvSpPr>
            <a:spLocks noGrp="1"/>
          </p:cNvSpPr>
          <p:nvPr>
            <p:ph idx="1"/>
          </p:nvPr>
        </p:nvSpPr>
        <p:spPr/>
        <p:txBody>
          <a:bodyPr>
            <a:normAutofit/>
          </a:bodyPr>
          <a:lstStyle/>
          <a:p>
            <a:r>
              <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Deployed in an increasing variety of domains</a:t>
            </a:r>
          </a:p>
          <a:p>
            <a:endPar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Continuously renewed (industry &amp; academia)</a:t>
            </a:r>
          </a:p>
          <a:p>
            <a:pPr marL="0" indent="0">
              <a:buNone/>
            </a:pPr>
            <a:endPar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the heart of various autonomous systems:</a:t>
            </a:r>
          </a:p>
          <a:p>
            <a:pPr lvl="1"/>
            <a:r>
              <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Autonomous robots</a:t>
            </a:r>
          </a:p>
          <a:p>
            <a:pPr lvl="1"/>
            <a:r>
              <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Unmanned vehicles</a:t>
            </a:r>
          </a:p>
          <a:p>
            <a:pPr lvl="1"/>
            <a:endPar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Deployed in more and more critical domains:</a:t>
            </a:r>
          </a:p>
          <a:p>
            <a:pPr lvl="1"/>
            <a:r>
              <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Medical decisions</a:t>
            </a:r>
          </a:p>
          <a:p>
            <a:pPr lvl="1"/>
            <a:r>
              <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Autonomous vehicles with passengers</a:t>
            </a:r>
          </a:p>
          <a:p>
            <a:pPr lvl="1"/>
            <a:endPar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endParaRPr lang="en-US" noProof="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4</a:t>
            </a:fld>
            <a:endParaRPr lang="en-US" noProof="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Autonomous car with HUD (Head Up Display). Self-driving vehicle on city str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7380" y="2976822"/>
            <a:ext cx="2757833" cy="18385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earcher at data analysis from experiment in the labor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149" y="5050146"/>
            <a:ext cx="2493539" cy="1662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dn-icons-png.flaticon.com/512/2234/22349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300" y="1523159"/>
            <a:ext cx="1324883" cy="132488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DF008F82-4A28-5F6E-7582-597211E500E2}"/>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978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a:latin typeface="Calibri" panose="020F0502020204030204" pitchFamily="34" charset="0"/>
                <a:ea typeface="Calibri" panose="020F0502020204030204" pitchFamily="34" charset="0"/>
                <a:cs typeface="Calibri" panose="020F0502020204030204" pitchFamily="34" charset="0"/>
              </a:rPr>
              <a:t>Why traceability is useful for Neural Networks</a:t>
            </a:r>
          </a:p>
        </p:txBody>
      </p:sp>
      <p:sp>
        <p:nvSpPr>
          <p:cNvPr id="3" name="Espace réservé du contenu 2"/>
          <p:cNvSpPr>
            <a:spLocks noGrp="1"/>
          </p:cNvSpPr>
          <p:nvPr>
            <p:ph idx="1"/>
          </p:nvPr>
        </p:nvSpPr>
        <p:spPr/>
        <p:txBody>
          <a:bodyPr/>
          <a:lstStyle/>
          <a:p>
            <a:r>
              <a:rPr lang="en-US" noProof="0">
                <a:latin typeface="Calibri" panose="020F0502020204030204" pitchFamily="34" charset="0"/>
                <a:ea typeface="Calibri" panose="020F0502020204030204" pitchFamily="34" charset="0"/>
                <a:cs typeface="Calibri" panose="020F0502020204030204" pitchFamily="34" charset="0"/>
              </a:rPr>
              <a:t>Machine learning is a costly field, </a:t>
            </a:r>
            <a:r>
              <a:rPr lang="en-US" i="1" noProof="0">
                <a:latin typeface="Calibri" panose="020F0502020204030204" pitchFamily="34" charset="0"/>
                <a:ea typeface="Calibri" panose="020F0502020204030204" pitchFamily="34" charset="0"/>
                <a:cs typeface="Calibri" panose="020F0502020204030204" pitchFamily="34" charset="0"/>
              </a:rPr>
              <a:t>e.g.</a:t>
            </a:r>
            <a:r>
              <a:rPr lang="en-US" noProof="0">
                <a:latin typeface="Calibri" panose="020F0502020204030204" pitchFamily="34" charset="0"/>
                <a:ea typeface="Calibri" panose="020F0502020204030204" pitchFamily="34" charset="0"/>
                <a:cs typeface="Calibri" panose="020F0502020204030204" pitchFamily="34" charset="0"/>
              </a:rPr>
              <a:t>:</a:t>
            </a:r>
          </a:p>
          <a:p>
            <a:pPr lvl="1"/>
            <a:r>
              <a:rPr lang="en-US" noProof="0">
                <a:latin typeface="Calibri" panose="020F0502020204030204" pitchFamily="34" charset="0"/>
                <a:ea typeface="Calibri" panose="020F0502020204030204" pitchFamily="34" charset="0"/>
                <a:cs typeface="Calibri" panose="020F0502020204030204" pitchFamily="34" charset="0"/>
              </a:rPr>
              <a:t>Buying AI solution ranges from thousands to billions</a:t>
            </a:r>
          </a:p>
          <a:p>
            <a:pPr lvl="1"/>
            <a:r>
              <a:rPr lang="en-US" noProof="0">
                <a:latin typeface="Calibri" panose="020F0502020204030204" pitchFamily="34" charset="0"/>
                <a:ea typeface="Calibri" panose="020F0502020204030204" pitchFamily="34" charset="0"/>
                <a:cs typeface="Calibri" panose="020F0502020204030204" pitchFamily="34" charset="0"/>
              </a:rPr>
              <a:t>Renting a pre-built module is costly</a:t>
            </a:r>
          </a:p>
          <a:p>
            <a:r>
              <a:rPr lang="en-US" noProof="0">
                <a:latin typeface="Calibri" panose="020F0502020204030204" pitchFamily="34" charset="0"/>
                <a:ea typeface="Calibri" panose="020F0502020204030204" pitchFamily="34" charset="0"/>
                <a:cs typeface="Calibri" panose="020F0502020204030204" pitchFamily="34" charset="0"/>
              </a:rPr>
              <a:t>An AI solution could:</a:t>
            </a:r>
          </a:p>
          <a:p>
            <a:pPr lvl="1"/>
            <a:r>
              <a:rPr lang="en-US" noProof="0">
                <a:latin typeface="Calibri" panose="020F0502020204030204" pitchFamily="34" charset="0"/>
                <a:ea typeface="Calibri" panose="020F0502020204030204" pitchFamily="34" charset="0"/>
                <a:cs typeface="Calibri" panose="020F0502020204030204" pitchFamily="34" charset="0"/>
              </a:rPr>
              <a:t>use multiple alternative Neural Networks to provide an inference -&gt; identifying the one that actually produced the inference is important</a:t>
            </a:r>
          </a:p>
          <a:p>
            <a:pPr lvl="1"/>
            <a:r>
              <a:rPr lang="en-US" noProof="0">
                <a:latin typeface="Calibri" panose="020F0502020204030204" pitchFamily="34" charset="0"/>
                <a:ea typeface="Calibri" panose="020F0502020204030204" pitchFamily="34" charset="0"/>
                <a:cs typeface="Calibri" panose="020F0502020204030204" pitchFamily="34" charset="0"/>
              </a:rPr>
              <a:t>be shared among multiple users -&gt; keeping track of this process is useful </a:t>
            </a:r>
          </a:p>
          <a:p>
            <a:pPr lvl="1"/>
            <a:r>
              <a:rPr lang="en-US" noProof="0">
                <a:latin typeface="Calibri" panose="020F0502020204030204" pitchFamily="34" charset="0"/>
                <a:ea typeface="Calibri" panose="020F0502020204030204" pitchFamily="34" charset="0"/>
                <a:cs typeface="Calibri" panose="020F0502020204030204" pitchFamily="34" charset="0"/>
              </a:rPr>
              <a:t>be altered or maliciously attacked -&gt; identifying such modifications avoid faulty functioning </a:t>
            </a:r>
          </a:p>
          <a:p>
            <a:pPr lvl="1"/>
            <a:endParaRPr lang="en-US" noProof="0">
              <a:latin typeface="Calibri" panose="020F0502020204030204" pitchFamily="34" charset="0"/>
              <a:ea typeface="Calibri" panose="020F0502020204030204" pitchFamily="34" charset="0"/>
              <a:cs typeface="Calibri" panose="020F0502020204030204" pitchFamily="34" charset="0"/>
            </a:endParaRPr>
          </a:p>
          <a:p>
            <a:r>
              <a:rPr lang="en-US" sz="2000" b="1" noProof="0">
                <a:latin typeface="Calibri" panose="020F0502020204030204" pitchFamily="34" charset="0"/>
                <a:ea typeface="Calibri" panose="020F0502020204030204" pitchFamily="34" charset="0"/>
                <a:cs typeface="Calibri" panose="020F0502020204030204" pitchFamily="34" charset="0"/>
              </a:rPr>
              <a:t>Ensuring traceability and integrity of Neural Networks becomes mandatory</a:t>
            </a:r>
          </a:p>
          <a:p>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5</a:t>
            </a:fld>
            <a:endParaRPr lang="en-US" noProof="0">
              <a:latin typeface="Calibri" panose="020F0502020204030204" pitchFamily="34" charset="0"/>
              <a:ea typeface="Calibri" panose="020F0502020204030204" pitchFamily="34" charset="0"/>
              <a:cs typeface="Calibri" panose="020F0502020204030204" pitchFamily="34" charset="0"/>
            </a:endParaRPr>
          </a:p>
        </p:txBody>
      </p:sp>
      <p:pic>
        <p:nvPicPr>
          <p:cNvPr id="6" name="Image 5"/>
          <p:cNvPicPr>
            <a:picLocks noChangeAspect="1"/>
          </p:cNvPicPr>
          <p:nvPr/>
        </p:nvPicPr>
        <p:blipFill>
          <a:blip r:embed="rId2">
            <a:clrChange>
              <a:clrFrom>
                <a:srgbClr val="FFFFFF"/>
              </a:clrFrom>
              <a:clrTo>
                <a:srgbClr val="FFFFFF">
                  <a:alpha val="0"/>
                </a:srgbClr>
              </a:clrTo>
            </a:clrChange>
          </a:blip>
          <a:stretch>
            <a:fillRect/>
          </a:stretch>
        </p:blipFill>
        <p:spPr>
          <a:xfrm>
            <a:off x="7494183" y="3497023"/>
            <a:ext cx="243715" cy="248264"/>
          </a:xfrm>
          <a:prstGeom prst="rect">
            <a:avLst/>
          </a:prstGeom>
        </p:spPr>
      </p:pic>
      <p:pic>
        <p:nvPicPr>
          <p:cNvPr id="7" name="Image 6"/>
          <p:cNvPicPr>
            <a:picLocks noChangeAspect="1"/>
          </p:cNvPicPr>
          <p:nvPr/>
        </p:nvPicPr>
        <p:blipFill>
          <a:blip r:embed="rId2">
            <a:clrChange>
              <a:clrFrom>
                <a:srgbClr val="FFFFFF"/>
              </a:clrFrom>
              <a:clrTo>
                <a:srgbClr val="FFFFFF">
                  <a:alpha val="0"/>
                </a:srgbClr>
              </a:clrTo>
            </a:clrChange>
          </a:blip>
          <a:stretch>
            <a:fillRect/>
          </a:stretch>
        </p:blipFill>
        <p:spPr>
          <a:xfrm>
            <a:off x="4771382" y="4107115"/>
            <a:ext cx="243715" cy="248264"/>
          </a:xfrm>
          <a:prstGeom prst="rect">
            <a:avLst/>
          </a:prstGeom>
        </p:spPr>
      </p:pic>
      <p:pic>
        <p:nvPicPr>
          <p:cNvPr id="8" name="Image 7"/>
          <p:cNvPicPr>
            <a:picLocks noChangeAspect="1"/>
          </p:cNvPicPr>
          <p:nvPr/>
        </p:nvPicPr>
        <p:blipFill>
          <a:blip r:embed="rId2">
            <a:clrChange>
              <a:clrFrom>
                <a:srgbClr val="FFFFFF"/>
              </a:clrFrom>
              <a:clrTo>
                <a:srgbClr val="FFFFFF">
                  <a:alpha val="0"/>
                </a:srgbClr>
              </a:clrTo>
            </a:clrChange>
          </a:blip>
          <a:stretch>
            <a:fillRect/>
          </a:stretch>
        </p:blipFill>
        <p:spPr>
          <a:xfrm>
            <a:off x="4925185" y="4482353"/>
            <a:ext cx="243715" cy="248264"/>
          </a:xfrm>
          <a:prstGeom prst="rect">
            <a:avLst/>
          </a:prstGeom>
        </p:spPr>
      </p:pic>
      <p:pic>
        <p:nvPicPr>
          <p:cNvPr id="1026" name="Picture 2" descr="Artificial Intelligence Market Size, Statistics 2022 to 2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052" y="1495003"/>
            <a:ext cx="2816559" cy="1667631"/>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5">
            <a:extLst>
              <a:ext uri="{FF2B5EF4-FFF2-40B4-BE49-F238E27FC236}">
                <a16:creationId xmlns:a16="http://schemas.microsoft.com/office/drawing/2014/main" id="{E071314E-3BC9-FCCE-99BE-65737062FFF2}"/>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242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7DE7E-2C8F-5F1A-9CC2-B6440C9D9D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9E3EB60-030C-B856-EF7B-721386734700}"/>
              </a:ext>
            </a:extLst>
          </p:cNvPr>
          <p:cNvSpPr>
            <a:spLocks noGrp="1"/>
          </p:cNvSpPr>
          <p:nvPr>
            <p:ph type="title"/>
          </p:nvPr>
        </p:nvSpPr>
        <p:spPr/>
        <p:txBody>
          <a:bodyPr/>
          <a:lstStyle/>
          <a:p>
            <a:r>
              <a:rPr lang="en-US" noProof="0">
                <a:latin typeface="Calibri" panose="020F0502020204030204" pitchFamily="34" charset="0"/>
                <a:ea typeface="Calibri" panose="020F0502020204030204" pitchFamily="34" charset="0"/>
                <a:cs typeface="Calibri" panose="020F0502020204030204" pitchFamily="34" charset="0"/>
              </a:rPr>
              <a:t>Neural Network Traceability synopsis </a:t>
            </a:r>
          </a:p>
        </p:txBody>
      </p:sp>
      <p:sp>
        <p:nvSpPr>
          <p:cNvPr id="3" name="Espace réservé du contenu 2">
            <a:extLst>
              <a:ext uri="{FF2B5EF4-FFF2-40B4-BE49-F238E27FC236}">
                <a16:creationId xmlns:a16="http://schemas.microsoft.com/office/drawing/2014/main" id="{78BAD4DE-797E-5F98-4C0F-C49CC99BB53F}"/>
              </a:ext>
            </a:extLst>
          </p:cNvPr>
          <p:cNvSpPr>
            <a:spLocks noGrp="1"/>
          </p:cNvSpPr>
          <p:nvPr>
            <p:ph idx="1"/>
          </p:nvPr>
        </p:nvSpPr>
        <p:spPr>
          <a:xfrm>
            <a:off x="1302026" y="1904999"/>
            <a:ext cx="10717762" cy="4704523"/>
          </a:xfrm>
        </p:spPr>
        <p:txBody>
          <a:bodyPr>
            <a:normAutofit/>
          </a:bodyPr>
          <a:lstStyle/>
          <a:p>
            <a:r>
              <a:rPr lang="en-US" noProof="0">
                <a:latin typeface="Calibri" panose="020F0502020204030204" pitchFamily="34" charset="0"/>
                <a:ea typeface="Calibri" panose="020F0502020204030204" pitchFamily="34" charset="0"/>
                <a:cs typeface="Calibri" panose="020F0502020204030204" pitchFamily="34" charset="0"/>
              </a:rPr>
              <a:t>Traceability enables identification of the origin or verification of the integrity of data.</a:t>
            </a:r>
          </a:p>
          <a:p>
            <a:endParaRPr lang="en-US" noProof="0">
              <a:latin typeface="Calibri" panose="020F0502020204030204" pitchFamily="34" charset="0"/>
              <a:ea typeface="Calibri" panose="020F0502020204030204" pitchFamily="34" charset="0"/>
              <a:cs typeface="Calibri" panose="020F0502020204030204" pitchFamily="34" charset="0"/>
            </a:endParaRPr>
          </a:p>
          <a:p>
            <a:r>
              <a:rPr lang="en-US" noProof="0">
                <a:latin typeface="Calibri" panose="020F0502020204030204" pitchFamily="34" charset="0"/>
                <a:ea typeface="Calibri" panose="020F0502020204030204" pitchFamily="34" charset="0"/>
                <a:cs typeface="Calibri" panose="020F0502020204030204" pitchFamily="34" charset="0"/>
              </a:rPr>
              <a:t>For NN, Traceability enables understanding and tracking the distribution, storage, exchange, use, and evolution of NN models.</a:t>
            </a:r>
          </a:p>
          <a:p>
            <a:endParaRPr lang="en-US" noProof="0">
              <a:latin typeface="Calibri" panose="020F0502020204030204" pitchFamily="34" charset="0"/>
              <a:ea typeface="Calibri" panose="020F0502020204030204" pitchFamily="34" charset="0"/>
              <a:cs typeface="Calibri" panose="020F0502020204030204" pitchFamily="34" charset="0"/>
            </a:endParaRPr>
          </a:p>
          <a:p>
            <a:r>
              <a:rPr lang="en-US" noProof="0">
                <a:latin typeface="Calibri" panose="020F0502020204030204" pitchFamily="34" charset="0"/>
                <a:ea typeface="Calibri" panose="020F0502020204030204" pitchFamily="34" charset="0"/>
                <a:cs typeface="Calibri" panose="020F0502020204030204" pitchFamily="34" charset="0"/>
              </a:rPr>
              <a:t>NN Traceability can be divided into 2 categories:</a:t>
            </a:r>
          </a:p>
          <a:p>
            <a:pPr lvl="1"/>
            <a:endParaRPr lang="en-US" noProof="0">
              <a:latin typeface="Calibri" panose="020F0502020204030204" pitchFamily="34" charset="0"/>
              <a:ea typeface="Calibri" panose="020F0502020204030204" pitchFamily="34" charset="0"/>
              <a:cs typeface="Calibri" panose="020F0502020204030204" pitchFamily="34" charset="0"/>
            </a:endParaRPr>
          </a:p>
          <a:p>
            <a:pPr lvl="1"/>
            <a:r>
              <a:rPr lang="en-US" noProof="0">
                <a:latin typeface="Calibri" panose="020F0502020204030204" pitchFamily="34" charset="0"/>
                <a:ea typeface="Calibri" panose="020F0502020204030204" pitchFamily="34" charset="0"/>
                <a:cs typeface="Calibri" panose="020F0502020204030204" pitchFamily="34" charset="0"/>
              </a:rPr>
              <a:t>Watermarking (active) which modifies the model </a:t>
            </a:r>
          </a:p>
          <a:p>
            <a:pPr lvl="1"/>
            <a:endParaRPr lang="en-US" noProof="0">
              <a:latin typeface="Calibri" panose="020F0502020204030204" pitchFamily="34" charset="0"/>
              <a:ea typeface="Calibri" panose="020F0502020204030204" pitchFamily="34" charset="0"/>
              <a:cs typeface="Calibri" panose="020F0502020204030204" pitchFamily="34" charset="0"/>
            </a:endParaRPr>
          </a:p>
          <a:p>
            <a:pPr lvl="1"/>
            <a:r>
              <a:rPr lang="en-US" noProof="0">
                <a:latin typeface="Calibri" panose="020F0502020204030204" pitchFamily="34" charset="0"/>
                <a:ea typeface="Calibri" panose="020F0502020204030204" pitchFamily="34" charset="0"/>
                <a:cs typeface="Calibri" panose="020F0502020204030204" pitchFamily="34" charset="0"/>
              </a:rPr>
              <a:t>Fingerprinting (passive) which does not modify the model</a:t>
            </a:r>
          </a:p>
        </p:txBody>
      </p:sp>
      <p:sp>
        <p:nvSpPr>
          <p:cNvPr id="5" name="Espace réservé du numéro de diapositive 4">
            <a:extLst>
              <a:ext uri="{FF2B5EF4-FFF2-40B4-BE49-F238E27FC236}">
                <a16:creationId xmlns:a16="http://schemas.microsoft.com/office/drawing/2014/main" id="{B28A4E2E-6501-9092-A14B-ED8CE5DB5365}"/>
              </a:ext>
            </a:extLst>
          </p:cNvPr>
          <p:cNvSpPr>
            <a:spLocks noGrp="1"/>
          </p:cNvSpPr>
          <p:nvPr>
            <p:ph type="sldNum" sz="quarter" idx="12"/>
          </p:nvPr>
        </p:nvSpPr>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6" name="Date Placeholder 5">
            <a:extLst>
              <a:ext uri="{FF2B5EF4-FFF2-40B4-BE49-F238E27FC236}">
                <a16:creationId xmlns:a16="http://schemas.microsoft.com/office/drawing/2014/main" id="{1D0BF76B-D83B-F935-3D8C-15B1C89227A2}"/>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4" name="Ellipse 28">
            <a:extLst>
              <a:ext uri="{FF2B5EF4-FFF2-40B4-BE49-F238E27FC236}">
                <a16:creationId xmlns:a16="http://schemas.microsoft.com/office/drawing/2014/main" id="{6E109004-DE72-0F7C-186B-D81ECCBD208E}"/>
              </a:ext>
            </a:extLst>
          </p:cNvPr>
          <p:cNvSpPr/>
          <p:nvPr/>
        </p:nvSpPr>
        <p:spPr>
          <a:xfrm>
            <a:off x="8171419" y="4257260"/>
            <a:ext cx="1795932" cy="670811"/>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noProof="0">
                <a:solidFill>
                  <a:schemeClr val="tx1"/>
                </a:solidFill>
                <a:latin typeface="Calibri" panose="020F0502020204030204" pitchFamily="34" charset="0"/>
                <a:ea typeface="Calibri" panose="020F0502020204030204" pitchFamily="34" charset="0"/>
                <a:cs typeface="Calibri" panose="020F0502020204030204" pitchFamily="34" charset="0"/>
              </a:rPr>
              <a:t>Watermarking</a:t>
            </a:r>
          </a:p>
        </p:txBody>
      </p:sp>
      <p:sp>
        <p:nvSpPr>
          <p:cNvPr id="8" name="Ellipse 28">
            <a:extLst>
              <a:ext uri="{FF2B5EF4-FFF2-40B4-BE49-F238E27FC236}">
                <a16:creationId xmlns:a16="http://schemas.microsoft.com/office/drawing/2014/main" id="{CB075592-B003-D02E-8FC7-FFBC16714C64}"/>
              </a:ext>
            </a:extLst>
          </p:cNvPr>
          <p:cNvSpPr/>
          <p:nvPr/>
        </p:nvSpPr>
        <p:spPr>
          <a:xfrm>
            <a:off x="8171419" y="5347530"/>
            <a:ext cx="1795932" cy="670811"/>
          </a:xfrm>
          <a:prstGeom prst="ellipse">
            <a:avLst/>
          </a:prstGeom>
          <a:ln>
            <a:solidFill>
              <a:srgbClr val="00B05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noProof="0">
                <a:solidFill>
                  <a:schemeClr val="tx1"/>
                </a:solidFill>
                <a:latin typeface="Calibri" panose="020F0502020204030204" pitchFamily="34" charset="0"/>
                <a:ea typeface="Calibri" panose="020F0502020204030204" pitchFamily="34" charset="0"/>
                <a:cs typeface="Calibri" panose="020F0502020204030204" pitchFamily="34" charset="0"/>
              </a:rPr>
              <a:t>Fingerprinting</a:t>
            </a:r>
          </a:p>
        </p:txBody>
      </p:sp>
    </p:spTree>
    <p:extLst>
      <p:ext uri="{BB962C8B-B14F-4D97-AF65-F5344CB8AC3E}">
        <p14:creationId xmlns:p14="http://schemas.microsoft.com/office/powerpoint/2010/main" val="3923821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a:latin typeface="Calibri" panose="020F0502020204030204" pitchFamily="34" charset="0"/>
                <a:ea typeface="Calibri" panose="020F0502020204030204" pitchFamily="34" charset="0"/>
                <a:cs typeface="Calibri" panose="020F0502020204030204" pitchFamily="34" charset="0"/>
              </a:rPr>
              <a:t>Neural Network Watermarking synopsis </a:t>
            </a:r>
          </a:p>
        </p:txBody>
      </p:sp>
      <p:sp>
        <p:nvSpPr>
          <p:cNvPr id="3" name="Espace réservé du contenu 2"/>
          <p:cNvSpPr>
            <a:spLocks noGrp="1"/>
          </p:cNvSpPr>
          <p:nvPr>
            <p:ph idx="1"/>
          </p:nvPr>
        </p:nvSpPr>
        <p:spPr>
          <a:xfrm>
            <a:off x="1302026" y="1904999"/>
            <a:ext cx="10717762" cy="5206015"/>
          </a:xfrm>
        </p:spPr>
        <p:txBody>
          <a:bodyPr>
            <a:normAutofit/>
          </a:bodyPr>
          <a:lstStyle/>
          <a:p>
            <a:r>
              <a:rPr lang="en-US" noProof="0">
                <a:latin typeface="Calibri" panose="020F0502020204030204" pitchFamily="34" charset="0"/>
                <a:ea typeface="Calibri" panose="020F0502020204030204" pitchFamily="34" charset="0"/>
                <a:cs typeface="Calibri" panose="020F0502020204030204" pitchFamily="34" charset="0"/>
              </a:rPr>
              <a:t>Watermarking allows to </a:t>
            </a:r>
            <a:r>
              <a:rPr lang="en-US" b="1" noProof="0">
                <a:latin typeface="Calibri" panose="020F0502020204030204" pitchFamily="34" charset="0"/>
                <a:ea typeface="Calibri" panose="020F0502020204030204" pitchFamily="34" charset="0"/>
                <a:cs typeface="Calibri" panose="020F0502020204030204" pitchFamily="34" charset="0"/>
              </a:rPr>
              <a:t>imperceptibly</a:t>
            </a:r>
            <a:r>
              <a:rPr lang="en-US" noProof="0">
                <a:latin typeface="Calibri" panose="020F0502020204030204" pitchFamily="34" charset="0"/>
                <a:ea typeface="Calibri" panose="020F0502020204030204" pitchFamily="34" charset="0"/>
                <a:cs typeface="Calibri" panose="020F0502020204030204" pitchFamily="34" charset="0"/>
              </a:rPr>
              <a:t> and </a:t>
            </a:r>
            <a:r>
              <a:rPr lang="en-US" b="1" noProof="0">
                <a:latin typeface="Calibri" panose="020F0502020204030204" pitchFamily="34" charset="0"/>
                <a:ea typeface="Calibri" panose="020F0502020204030204" pitchFamily="34" charset="0"/>
                <a:cs typeface="Calibri" panose="020F0502020204030204" pitchFamily="34" charset="0"/>
              </a:rPr>
              <a:t>persistently</a:t>
            </a:r>
            <a:r>
              <a:rPr lang="en-US" noProof="0">
                <a:latin typeface="Calibri" panose="020F0502020204030204" pitchFamily="34" charset="0"/>
                <a:ea typeface="Calibri" panose="020F0502020204030204" pitchFamily="34" charset="0"/>
                <a:cs typeface="Calibri" panose="020F0502020204030204" pitchFamily="34" charset="0"/>
              </a:rPr>
              <a:t> insert some </a:t>
            </a:r>
            <a:r>
              <a:rPr lang="en-US" b="1" noProof="0">
                <a:latin typeface="Calibri" panose="020F0502020204030204" pitchFamily="34" charset="0"/>
                <a:ea typeface="Calibri" panose="020F0502020204030204" pitchFamily="34" charset="0"/>
                <a:cs typeface="Calibri" panose="020F0502020204030204" pitchFamily="34" charset="0"/>
              </a:rPr>
              <a:t>data</a:t>
            </a:r>
            <a:r>
              <a:rPr lang="en-US" noProof="0">
                <a:latin typeface="Calibri" panose="020F0502020204030204" pitchFamily="34" charset="0"/>
                <a:ea typeface="Calibri" panose="020F0502020204030204" pitchFamily="34" charset="0"/>
                <a:cs typeface="Calibri" panose="020F0502020204030204" pitchFamily="34" charset="0"/>
              </a:rPr>
              <a:t> into original content</a:t>
            </a:r>
          </a:p>
          <a:p>
            <a:endParaRPr lang="en-US" noProof="0">
              <a:latin typeface="Calibri" panose="020F0502020204030204" pitchFamily="34" charset="0"/>
              <a:ea typeface="Calibri" panose="020F0502020204030204" pitchFamily="34" charset="0"/>
              <a:cs typeface="Calibri" panose="020F0502020204030204" pitchFamily="34" charset="0"/>
            </a:endParaRPr>
          </a:p>
          <a:p>
            <a:endParaRPr lang="en-US" noProof="0">
              <a:latin typeface="Calibri" panose="020F0502020204030204" pitchFamily="34" charset="0"/>
              <a:ea typeface="Calibri" panose="020F0502020204030204" pitchFamily="34" charset="0"/>
              <a:cs typeface="Calibri" panose="020F0502020204030204" pitchFamily="34" charset="0"/>
            </a:endParaRPr>
          </a:p>
          <a:p>
            <a:endParaRPr lang="en-US" noProof="0">
              <a:latin typeface="Calibri" panose="020F0502020204030204" pitchFamily="34" charset="0"/>
              <a:ea typeface="Calibri" panose="020F0502020204030204" pitchFamily="34" charset="0"/>
              <a:cs typeface="Calibri" panose="020F0502020204030204" pitchFamily="34" charset="0"/>
            </a:endParaRPr>
          </a:p>
          <a:p>
            <a:endParaRPr lang="en-US" noProof="0">
              <a:latin typeface="Calibri" panose="020F0502020204030204" pitchFamily="34" charset="0"/>
              <a:ea typeface="Calibri" panose="020F0502020204030204" pitchFamily="34" charset="0"/>
              <a:cs typeface="Calibri" panose="020F0502020204030204" pitchFamily="34" charset="0"/>
            </a:endParaRPr>
          </a:p>
          <a:p>
            <a:endParaRPr lang="en-US" noProof="0">
              <a:latin typeface="Calibri" panose="020F0502020204030204" pitchFamily="34" charset="0"/>
              <a:ea typeface="Calibri" panose="020F0502020204030204" pitchFamily="34" charset="0"/>
              <a:cs typeface="Calibri" panose="020F0502020204030204" pitchFamily="34" charset="0"/>
            </a:endParaRPr>
          </a:p>
          <a:p>
            <a:r>
              <a:rPr lang="en-US" noProof="0">
                <a:latin typeface="Calibri" panose="020F0502020204030204" pitchFamily="34" charset="0"/>
                <a:ea typeface="Calibri" panose="020F0502020204030204" pitchFamily="34" charset="0"/>
                <a:cs typeface="Calibri" panose="020F0502020204030204" pitchFamily="34" charset="0"/>
              </a:rPr>
              <a:t>Watermarking Neural Network is a challenge:</a:t>
            </a:r>
          </a:p>
          <a:p>
            <a:pPr lvl="1"/>
            <a:r>
              <a:rPr lang="en-US" noProof="0">
                <a:latin typeface="Calibri" panose="020F0502020204030204" pitchFamily="34" charset="0"/>
                <a:ea typeface="Calibri" panose="020F0502020204030204" pitchFamily="34" charset="0"/>
                <a:cs typeface="Calibri" panose="020F0502020204030204" pitchFamily="34" charset="0"/>
              </a:rPr>
              <a:t>Watermark insertion is not </a:t>
            </a:r>
            <a:r>
              <a:rPr lang="en-US" b="1" noProof="0">
                <a:latin typeface="Calibri" panose="020F0502020204030204" pitchFamily="34" charset="0"/>
                <a:ea typeface="Calibri" panose="020F0502020204030204" pitchFamily="34" charset="0"/>
                <a:cs typeface="Calibri" panose="020F0502020204030204" pitchFamily="34" charset="0"/>
              </a:rPr>
              <a:t>static</a:t>
            </a:r>
            <a:r>
              <a:rPr lang="en-US" noProof="0">
                <a:latin typeface="Calibri" panose="020F0502020204030204" pitchFamily="34" charset="0"/>
                <a:ea typeface="Calibri" panose="020F0502020204030204" pitchFamily="34" charset="0"/>
                <a:cs typeface="Calibri" panose="020F0502020204030204" pitchFamily="34" charset="0"/>
              </a:rPr>
              <a:t> (as it was for media) but </a:t>
            </a:r>
            <a:r>
              <a:rPr lang="en-US" b="1" noProof="0">
                <a:latin typeface="Calibri" panose="020F0502020204030204" pitchFamily="34" charset="0"/>
                <a:ea typeface="Calibri" panose="020F0502020204030204" pitchFamily="34" charset="0"/>
                <a:cs typeface="Calibri" panose="020F0502020204030204" pitchFamily="34" charset="0"/>
              </a:rPr>
              <a:t>dynamic</a:t>
            </a:r>
            <a:r>
              <a:rPr lang="en-US" noProof="0">
                <a:latin typeface="Calibri" panose="020F0502020204030204" pitchFamily="34" charset="0"/>
                <a:ea typeface="Calibri" panose="020F0502020204030204" pitchFamily="34" charset="0"/>
                <a:cs typeface="Calibri" panose="020F0502020204030204" pitchFamily="34" charset="0"/>
              </a:rPr>
              <a:t>, as the watermark can also be:</a:t>
            </a:r>
          </a:p>
          <a:p>
            <a:pPr lvl="2"/>
            <a:r>
              <a:rPr lang="en-US" i="1" noProof="0">
                <a:latin typeface="Calibri" panose="020F0502020204030204" pitchFamily="34" charset="0"/>
                <a:ea typeface="Calibri" panose="020F0502020204030204" pitchFamily="34" charset="0"/>
                <a:cs typeface="Calibri" panose="020F0502020204030204" pitchFamily="34" charset="0"/>
              </a:rPr>
              <a:t>inserted during training</a:t>
            </a:r>
          </a:p>
          <a:p>
            <a:pPr lvl="2"/>
            <a:r>
              <a:rPr lang="en-US" i="1" noProof="0">
                <a:latin typeface="Calibri" panose="020F0502020204030204" pitchFamily="34" charset="0"/>
                <a:ea typeface="Calibri" panose="020F0502020204030204" pitchFamily="34" charset="0"/>
                <a:cs typeface="Calibri" panose="020F0502020204030204" pitchFamily="34" charset="0"/>
              </a:rPr>
              <a:t>detected from inference</a:t>
            </a:r>
          </a:p>
          <a:p>
            <a:pPr lvl="1"/>
            <a:r>
              <a:rPr lang="en-US" noProof="0">
                <a:latin typeface="Calibri" panose="020F0502020204030204" pitchFamily="34" charset="0"/>
                <a:ea typeface="Calibri" panose="020F0502020204030204" pitchFamily="34" charset="0"/>
                <a:cs typeface="Calibri" panose="020F0502020204030204" pitchFamily="34" charset="0"/>
              </a:rPr>
              <a:t>Evaluation of watermark impact on inference is much more complex </a:t>
            </a:r>
            <a:br>
              <a:rPr lang="en-US" noProof="0">
                <a:latin typeface="Calibri" panose="020F0502020204030204" pitchFamily="34" charset="0"/>
                <a:ea typeface="Calibri" panose="020F0502020204030204" pitchFamily="34" charset="0"/>
                <a:cs typeface="Calibri" panose="020F0502020204030204" pitchFamily="34" charset="0"/>
              </a:rPr>
            </a:br>
            <a:r>
              <a:rPr lang="en-US" noProof="0">
                <a:latin typeface="Calibri" panose="020F0502020204030204" pitchFamily="34" charset="0"/>
                <a:ea typeface="Calibri" panose="020F0502020204030204" pitchFamily="34" charset="0"/>
                <a:cs typeface="Calibri" panose="020F0502020204030204" pitchFamily="34" charset="0"/>
              </a:rPr>
              <a:t>than on multimedia quality</a:t>
            </a:r>
          </a:p>
          <a:p>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7</a:t>
            </a:fld>
            <a:endParaRPr lang="en-US" noProof="0">
              <a:latin typeface="Calibri" panose="020F0502020204030204" pitchFamily="34" charset="0"/>
              <a:ea typeface="Calibri" panose="020F0502020204030204" pitchFamily="34" charset="0"/>
              <a:cs typeface="Calibri" panose="020F0502020204030204" pitchFamily="34" charset="0"/>
            </a:endParaRPr>
          </a:p>
        </p:txBody>
      </p:sp>
      <p:grpSp>
        <p:nvGrpSpPr>
          <p:cNvPr id="28" name="Groupe 27"/>
          <p:cNvGrpSpPr/>
          <p:nvPr/>
        </p:nvGrpSpPr>
        <p:grpSpPr>
          <a:xfrm>
            <a:off x="8349556" y="2730305"/>
            <a:ext cx="2855070" cy="1157212"/>
            <a:chOff x="7973185" y="2275140"/>
            <a:chExt cx="2855070" cy="1157212"/>
          </a:xfrm>
        </p:grpSpPr>
        <p:sp>
          <p:nvSpPr>
            <p:cNvPr id="29" name="Ellipse 28"/>
            <p:cNvSpPr/>
            <p:nvPr/>
          </p:nvSpPr>
          <p:spPr>
            <a:xfrm>
              <a:off x="8546041" y="2610140"/>
              <a:ext cx="1795932" cy="670811"/>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noProof="0">
                  <a:solidFill>
                    <a:schemeClr val="tx1"/>
                  </a:solidFill>
                  <a:latin typeface="Calibri" panose="020F0502020204030204" pitchFamily="34" charset="0"/>
                  <a:ea typeface="Calibri" panose="020F0502020204030204" pitchFamily="34" charset="0"/>
                  <a:cs typeface="Calibri" panose="020F0502020204030204" pitchFamily="34" charset="0"/>
                </a:rPr>
                <a:t>Watermarking</a:t>
              </a:r>
            </a:p>
          </p:txBody>
        </p:sp>
        <p:sp>
          <p:nvSpPr>
            <p:cNvPr id="30" name="Oval 4"/>
            <p:cNvSpPr>
              <a:spLocks noChangeAspect="1" noChangeArrowheads="1"/>
            </p:cNvSpPr>
            <p:nvPr/>
          </p:nvSpPr>
          <p:spPr bwMode="auto">
            <a:xfrm>
              <a:off x="7973185" y="2941806"/>
              <a:ext cx="973483" cy="49054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050" noProof="0">
                  <a:solidFill>
                    <a:schemeClr val="tx1"/>
                  </a:solidFill>
                  <a:latin typeface="Calibri" panose="020F0502020204030204" pitchFamily="34" charset="0"/>
                  <a:ea typeface="Calibri" panose="020F0502020204030204" pitchFamily="34" charset="0"/>
                  <a:cs typeface="Calibri" panose="020F0502020204030204" pitchFamily="34" charset="0"/>
                </a:rPr>
                <a:t>Robustness</a:t>
              </a:r>
              <a:endParaRPr lang="en-US" sz="1400" noProof="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Oval 6"/>
            <p:cNvSpPr>
              <a:spLocks noChangeAspect="1" noChangeArrowheads="1"/>
            </p:cNvSpPr>
            <p:nvPr/>
          </p:nvSpPr>
          <p:spPr bwMode="auto">
            <a:xfrm>
              <a:off x="8843829" y="2275140"/>
              <a:ext cx="1104279" cy="49054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050" noProof="0">
                  <a:solidFill>
                    <a:schemeClr val="tx1"/>
                  </a:solidFill>
                  <a:latin typeface="Calibri" panose="020F0502020204030204" pitchFamily="34" charset="0"/>
                  <a:ea typeface="Calibri" panose="020F0502020204030204" pitchFamily="34" charset="0"/>
                  <a:cs typeface="Calibri" panose="020F0502020204030204" pitchFamily="34" charset="0"/>
                </a:rPr>
                <a:t>Imperceptibility</a:t>
              </a:r>
            </a:p>
          </p:txBody>
        </p:sp>
        <p:sp>
          <p:nvSpPr>
            <p:cNvPr id="32" name="Oval 5"/>
            <p:cNvSpPr>
              <a:spLocks noChangeAspect="1" noChangeArrowheads="1"/>
            </p:cNvSpPr>
            <p:nvPr/>
          </p:nvSpPr>
          <p:spPr bwMode="auto">
            <a:xfrm>
              <a:off x="9854772" y="2941807"/>
              <a:ext cx="973483" cy="49054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050" noProof="0">
                  <a:solidFill>
                    <a:schemeClr val="tx1"/>
                  </a:solidFill>
                  <a:latin typeface="Calibri" panose="020F0502020204030204" pitchFamily="34" charset="0"/>
                  <a:ea typeface="Calibri" panose="020F0502020204030204" pitchFamily="34" charset="0"/>
                  <a:cs typeface="Calibri" panose="020F0502020204030204" pitchFamily="34" charset="0"/>
                </a:rPr>
                <a:t>Data payload</a:t>
              </a:r>
              <a:endParaRPr lang="en-US" sz="1400" noProof="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7" name="Image 6"/>
          <p:cNvPicPr>
            <a:picLocks noChangeAspect="1"/>
          </p:cNvPicPr>
          <p:nvPr/>
        </p:nvPicPr>
        <p:blipFill>
          <a:blip r:embed="rId2">
            <a:clrChange>
              <a:clrFrom>
                <a:srgbClr val="FFFFFF"/>
              </a:clrFrom>
              <a:clrTo>
                <a:srgbClr val="FFFFFF">
                  <a:alpha val="0"/>
                </a:srgbClr>
              </a:clrTo>
            </a:clrChange>
          </a:blip>
          <a:stretch>
            <a:fillRect/>
          </a:stretch>
        </p:blipFill>
        <p:spPr>
          <a:xfrm>
            <a:off x="1243358" y="2329226"/>
            <a:ext cx="6368701" cy="1988277"/>
          </a:xfrm>
          <a:prstGeom prst="rect">
            <a:avLst/>
          </a:prstGeom>
        </p:spPr>
      </p:pic>
      <p:pic>
        <p:nvPicPr>
          <p:cNvPr id="1026" name="Picture 2" descr="https://cdn-icons-png.flaticon.com/512/8637/86371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312" y="4091865"/>
            <a:ext cx="518197" cy="5181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Segmentation: The Basics and 5 Key Techniques"/>
          <p:cNvPicPr>
            <a:picLocks noChangeAspect="1" noChangeArrowheads="1"/>
          </p:cNvPicPr>
          <p:nvPr/>
        </p:nvPicPr>
        <p:blipFill rotWithShape="1">
          <a:blip r:embed="rId4">
            <a:extLst>
              <a:ext uri="{28A0092B-C50C-407E-A947-70E740481C1C}">
                <a14:useLocalDpi xmlns:a14="http://schemas.microsoft.com/office/drawing/2010/main" val="0"/>
              </a:ext>
            </a:extLst>
          </a:blip>
          <a:srcRect t="-1" r="50091" b="-22179"/>
          <a:stretch/>
        </p:blipFill>
        <p:spPr bwMode="auto">
          <a:xfrm>
            <a:off x="8938647" y="4059038"/>
            <a:ext cx="410327" cy="7560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Segmentation: The Basics and 5 Key Techniques"/>
          <p:cNvPicPr>
            <a:picLocks noChangeAspect="1" noChangeArrowheads="1"/>
          </p:cNvPicPr>
          <p:nvPr/>
        </p:nvPicPr>
        <p:blipFill rotWithShape="1">
          <a:blip r:embed="rId4">
            <a:extLst>
              <a:ext uri="{28A0092B-C50C-407E-A947-70E740481C1C}">
                <a14:useLocalDpi xmlns:a14="http://schemas.microsoft.com/office/drawing/2010/main" val="0"/>
              </a:ext>
            </a:extLst>
          </a:blip>
          <a:srcRect l="50266" t="-1" b="-9188"/>
          <a:stretch/>
        </p:blipFill>
        <p:spPr bwMode="auto">
          <a:xfrm>
            <a:off x="10063575" y="4050523"/>
            <a:ext cx="408889" cy="67563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A0EBD9B0-A43E-55CD-EF50-962D57A9015E}"/>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769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D7E1E-61AC-7928-9A70-A66FFFEF2D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F89F2F0-DC5F-85E5-5EE8-2DE87375AF99}"/>
              </a:ext>
            </a:extLst>
          </p:cNvPr>
          <p:cNvSpPr>
            <a:spLocks noGrp="1"/>
          </p:cNvSpPr>
          <p:nvPr>
            <p:ph type="title"/>
          </p:nvPr>
        </p:nvSpPr>
        <p:spPr/>
        <p:txBody>
          <a:bodyPr/>
          <a:lstStyle/>
          <a:p>
            <a:r>
              <a:rPr lang="en-US" noProof="0">
                <a:latin typeface="Calibri" panose="020F0502020204030204" pitchFamily="34" charset="0"/>
                <a:ea typeface="Calibri" panose="020F0502020204030204" pitchFamily="34" charset="0"/>
                <a:cs typeface="Calibri" panose="020F0502020204030204" pitchFamily="34" charset="0"/>
              </a:rPr>
              <a:t>Neural Network Fingerprinting synopsis </a:t>
            </a:r>
          </a:p>
        </p:txBody>
      </p:sp>
      <p:sp>
        <p:nvSpPr>
          <p:cNvPr id="3" name="Espace réservé du contenu 2">
            <a:extLst>
              <a:ext uri="{FF2B5EF4-FFF2-40B4-BE49-F238E27FC236}">
                <a16:creationId xmlns:a16="http://schemas.microsoft.com/office/drawing/2014/main" id="{67EB19F2-E36C-867C-B4AC-CF0F36B075E6}"/>
              </a:ext>
            </a:extLst>
          </p:cNvPr>
          <p:cNvSpPr>
            <a:spLocks noGrp="1"/>
          </p:cNvSpPr>
          <p:nvPr>
            <p:ph idx="1"/>
          </p:nvPr>
        </p:nvSpPr>
        <p:spPr>
          <a:xfrm>
            <a:off x="1302026" y="1904999"/>
            <a:ext cx="10717762" cy="4704523"/>
          </a:xfrm>
        </p:spPr>
        <p:txBody>
          <a:bodyPr>
            <a:normAutofit/>
          </a:bodyPr>
          <a:lstStyle/>
          <a:p>
            <a:r>
              <a:rPr lang="en-US" noProof="0">
                <a:latin typeface="Calibri" panose="020F0502020204030204" pitchFamily="34" charset="0"/>
                <a:ea typeface="Calibri" panose="020F0502020204030204" pitchFamily="34" charset="0"/>
                <a:cs typeface="Calibri" panose="020F0502020204030204" pitchFamily="34" charset="0"/>
              </a:rPr>
              <a:t>Fingerprinting allows to extract NN identification data from the NN parameters or their inference and to match it with a known repository.</a:t>
            </a:r>
          </a:p>
          <a:p>
            <a:endParaRPr lang="en-US" noProof="0">
              <a:latin typeface="Calibri" panose="020F0502020204030204" pitchFamily="34" charset="0"/>
              <a:ea typeface="Calibri" panose="020F0502020204030204" pitchFamily="34" charset="0"/>
              <a:cs typeface="Calibri" panose="020F0502020204030204" pitchFamily="34" charset="0"/>
            </a:endParaRPr>
          </a:p>
          <a:p>
            <a:endParaRPr lang="en-US" noProof="0">
              <a:latin typeface="Calibri" panose="020F0502020204030204" pitchFamily="34" charset="0"/>
              <a:ea typeface="Calibri" panose="020F0502020204030204" pitchFamily="34" charset="0"/>
              <a:cs typeface="Calibri" panose="020F0502020204030204" pitchFamily="34" charset="0"/>
            </a:endParaRPr>
          </a:p>
          <a:p>
            <a:endParaRPr lang="en-US" noProof="0">
              <a:latin typeface="Calibri" panose="020F0502020204030204" pitchFamily="34" charset="0"/>
              <a:ea typeface="Calibri" panose="020F0502020204030204" pitchFamily="34" charset="0"/>
              <a:cs typeface="Calibri" panose="020F0502020204030204" pitchFamily="34" charset="0"/>
            </a:endParaRPr>
          </a:p>
          <a:p>
            <a:endParaRPr lang="en-US" noProof="0">
              <a:latin typeface="Calibri" panose="020F0502020204030204" pitchFamily="34" charset="0"/>
              <a:ea typeface="Calibri" panose="020F0502020204030204" pitchFamily="34" charset="0"/>
              <a:cs typeface="Calibri" panose="020F0502020204030204" pitchFamily="34" charset="0"/>
            </a:endParaRPr>
          </a:p>
          <a:p>
            <a:endParaRPr lang="en-US" noProof="0">
              <a:latin typeface="Calibri" panose="020F0502020204030204" pitchFamily="34" charset="0"/>
              <a:ea typeface="Calibri" panose="020F0502020204030204" pitchFamily="34" charset="0"/>
              <a:cs typeface="Calibri" panose="020F0502020204030204" pitchFamily="34" charset="0"/>
            </a:endParaRPr>
          </a:p>
          <a:p>
            <a:endParaRPr lang="en-US" noProof="0">
              <a:latin typeface="Calibri" panose="020F0502020204030204" pitchFamily="34" charset="0"/>
              <a:ea typeface="Calibri" panose="020F0502020204030204" pitchFamily="34" charset="0"/>
              <a:cs typeface="Calibri" panose="020F0502020204030204" pitchFamily="34" charset="0"/>
            </a:endParaRPr>
          </a:p>
          <a:p>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BA53271-46FA-C3CD-DEB4-706E3A8DA0D2}"/>
              </a:ext>
            </a:extLst>
          </p:cNvPr>
          <p:cNvSpPr>
            <a:spLocks noGrp="1"/>
          </p:cNvSpPr>
          <p:nvPr>
            <p:ph type="sldNum" sz="quarter" idx="12"/>
          </p:nvPr>
        </p:nvSpPr>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8</a:t>
            </a:fld>
            <a:endParaRPr lang="en-US" noProof="0">
              <a:latin typeface="Calibri" panose="020F0502020204030204" pitchFamily="34" charset="0"/>
              <a:ea typeface="Calibri" panose="020F0502020204030204" pitchFamily="34" charset="0"/>
              <a:cs typeface="Calibri" panose="020F0502020204030204" pitchFamily="34" charset="0"/>
            </a:endParaRPr>
          </a:p>
        </p:txBody>
      </p:sp>
      <p:grpSp>
        <p:nvGrpSpPr>
          <p:cNvPr id="28" name="Groupe 27">
            <a:extLst>
              <a:ext uri="{FF2B5EF4-FFF2-40B4-BE49-F238E27FC236}">
                <a16:creationId xmlns:a16="http://schemas.microsoft.com/office/drawing/2014/main" id="{0AE224A1-BEBB-E3B9-7470-B9905708DFEE}"/>
              </a:ext>
            </a:extLst>
          </p:cNvPr>
          <p:cNvGrpSpPr/>
          <p:nvPr/>
        </p:nvGrpSpPr>
        <p:grpSpPr>
          <a:xfrm>
            <a:off x="9188536" y="4527149"/>
            <a:ext cx="2855070" cy="1157212"/>
            <a:chOff x="7973185" y="2275140"/>
            <a:chExt cx="2855070" cy="1157212"/>
          </a:xfrm>
        </p:grpSpPr>
        <p:sp>
          <p:nvSpPr>
            <p:cNvPr id="29" name="Ellipse 28">
              <a:extLst>
                <a:ext uri="{FF2B5EF4-FFF2-40B4-BE49-F238E27FC236}">
                  <a16:creationId xmlns:a16="http://schemas.microsoft.com/office/drawing/2014/main" id="{8D75F9D5-BA28-7E5F-210B-1FBD16F6CE60}"/>
                </a:ext>
              </a:extLst>
            </p:cNvPr>
            <p:cNvSpPr/>
            <p:nvPr/>
          </p:nvSpPr>
          <p:spPr>
            <a:xfrm>
              <a:off x="8546041" y="2610140"/>
              <a:ext cx="1795932" cy="670811"/>
            </a:xfrm>
            <a:prstGeom prst="ellipse">
              <a:avLst/>
            </a:prstGeom>
            <a:ln>
              <a:solidFill>
                <a:srgbClr val="00B05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noProof="0">
                  <a:solidFill>
                    <a:schemeClr val="tx1"/>
                  </a:solidFill>
                  <a:latin typeface="Calibri" panose="020F0502020204030204" pitchFamily="34" charset="0"/>
                  <a:ea typeface="Calibri" panose="020F0502020204030204" pitchFamily="34" charset="0"/>
                  <a:cs typeface="Calibri" panose="020F0502020204030204" pitchFamily="34" charset="0"/>
                </a:rPr>
                <a:t>Fingerprinting</a:t>
              </a:r>
            </a:p>
          </p:txBody>
        </p:sp>
        <p:sp>
          <p:nvSpPr>
            <p:cNvPr id="30" name="Oval 4">
              <a:extLst>
                <a:ext uri="{FF2B5EF4-FFF2-40B4-BE49-F238E27FC236}">
                  <a16:creationId xmlns:a16="http://schemas.microsoft.com/office/drawing/2014/main" id="{D4100154-79AF-679D-A6AF-B49AFA479CB2}"/>
                </a:ext>
              </a:extLst>
            </p:cNvPr>
            <p:cNvSpPr>
              <a:spLocks noChangeAspect="1" noChangeArrowheads="1"/>
            </p:cNvSpPr>
            <p:nvPr/>
          </p:nvSpPr>
          <p:spPr bwMode="auto">
            <a:xfrm>
              <a:off x="7973185" y="2941806"/>
              <a:ext cx="973483" cy="49054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050" noProof="0">
                  <a:solidFill>
                    <a:schemeClr val="tx1"/>
                  </a:solidFill>
                  <a:latin typeface="Calibri" panose="020F0502020204030204" pitchFamily="34" charset="0"/>
                  <a:ea typeface="Calibri" panose="020F0502020204030204" pitchFamily="34" charset="0"/>
                  <a:cs typeface="Calibri" panose="020F0502020204030204" pitchFamily="34" charset="0"/>
                </a:rPr>
                <a:t>Robustness</a:t>
              </a:r>
              <a:endParaRPr lang="en-US" sz="1400" noProof="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Oval 6">
              <a:extLst>
                <a:ext uri="{FF2B5EF4-FFF2-40B4-BE49-F238E27FC236}">
                  <a16:creationId xmlns:a16="http://schemas.microsoft.com/office/drawing/2014/main" id="{CFD7ECDF-C576-210C-A89C-85419559BC2C}"/>
                </a:ext>
              </a:extLst>
            </p:cNvPr>
            <p:cNvSpPr>
              <a:spLocks noChangeAspect="1" noChangeArrowheads="1"/>
            </p:cNvSpPr>
            <p:nvPr/>
          </p:nvSpPr>
          <p:spPr bwMode="auto">
            <a:xfrm>
              <a:off x="8843829" y="2275140"/>
              <a:ext cx="1104279" cy="49054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050" noProof="0">
                  <a:solidFill>
                    <a:schemeClr val="tx1"/>
                  </a:solidFill>
                  <a:latin typeface="Calibri" panose="020F0502020204030204" pitchFamily="34" charset="0"/>
                  <a:ea typeface="Calibri" panose="020F0502020204030204" pitchFamily="34" charset="0"/>
                  <a:cs typeface="Calibri" panose="020F0502020204030204" pitchFamily="34" charset="0"/>
                </a:rPr>
                <a:t>Uniqueness</a:t>
              </a:r>
            </a:p>
          </p:txBody>
        </p:sp>
        <p:sp>
          <p:nvSpPr>
            <p:cNvPr id="32" name="Oval 5">
              <a:extLst>
                <a:ext uri="{FF2B5EF4-FFF2-40B4-BE49-F238E27FC236}">
                  <a16:creationId xmlns:a16="http://schemas.microsoft.com/office/drawing/2014/main" id="{FC6D1B8D-CC1F-44A1-DF76-79C8E3DF4358}"/>
                </a:ext>
              </a:extLst>
            </p:cNvPr>
            <p:cNvSpPr>
              <a:spLocks noChangeAspect="1" noChangeArrowheads="1"/>
            </p:cNvSpPr>
            <p:nvPr/>
          </p:nvSpPr>
          <p:spPr bwMode="auto">
            <a:xfrm>
              <a:off x="9854772" y="2941807"/>
              <a:ext cx="973483" cy="49054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050" noProof="0">
                  <a:solidFill>
                    <a:schemeClr val="tx1"/>
                  </a:solidFill>
                  <a:latin typeface="Calibri" panose="020F0502020204030204" pitchFamily="34" charset="0"/>
                  <a:ea typeface="Calibri" panose="020F0502020204030204" pitchFamily="34" charset="0"/>
                  <a:cs typeface="Calibri" panose="020F0502020204030204" pitchFamily="34" charset="0"/>
                </a:rPr>
                <a:t>Search </a:t>
              </a:r>
              <a:br>
                <a:rPr lang="en-US" sz="1050" noProof="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50" noProof="0">
                  <a:solidFill>
                    <a:schemeClr val="tx1"/>
                  </a:solidFill>
                  <a:latin typeface="Calibri" panose="020F0502020204030204" pitchFamily="34" charset="0"/>
                  <a:ea typeface="Calibri" panose="020F0502020204030204" pitchFamily="34" charset="0"/>
                  <a:cs typeface="Calibri" panose="020F0502020204030204" pitchFamily="34" charset="0"/>
                </a:rPr>
                <a:t>efficiency</a:t>
              </a:r>
              <a:endParaRPr lang="en-US" sz="1400" noProof="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6" name="Date Placeholder 5">
            <a:extLst>
              <a:ext uri="{FF2B5EF4-FFF2-40B4-BE49-F238E27FC236}">
                <a16:creationId xmlns:a16="http://schemas.microsoft.com/office/drawing/2014/main" id="{F548C764-5E5B-7445-C2A0-326041764434}"/>
              </a:ext>
            </a:extLst>
          </p:cNvPr>
          <p:cNvSpPr>
            <a:spLocks noGrp="1"/>
          </p:cNvSpPr>
          <p:nvPr>
            <p:ph type="dt" sz="half" idx="10"/>
          </p:nvPr>
        </p:nvSpPr>
        <p:spPr>
          <a:xfrm>
            <a:off x="172212" y="6586076"/>
            <a:ext cx="994520" cy="365125"/>
          </a:xfrm>
        </p:spPr>
        <p:txBody>
          <a:bodyPr/>
          <a:lstStyle/>
          <a:p>
            <a:fld id="{DDA5EF4C-C5A2-446D-A1E6-822FFAFB143B}" type="datetime5">
              <a:rPr lang="en-US" noProof="0" smtClean="0">
                <a:latin typeface="Calibri" panose="020F0502020204030204" pitchFamily="34" charset="0"/>
                <a:ea typeface="Calibri" panose="020F0502020204030204" pitchFamily="34" charset="0"/>
                <a:cs typeface="Calibri" panose="020F0502020204030204" pitchFamily="34" charset="0"/>
              </a:rPr>
              <a:t>10-Mar-26</a:t>
            </a:fld>
            <a:endParaRPr lang="en-US" noProof="0">
              <a:latin typeface="Calibri" panose="020F0502020204030204" pitchFamily="34" charset="0"/>
              <a:ea typeface="Calibri" panose="020F0502020204030204" pitchFamily="34" charset="0"/>
              <a:cs typeface="Calibri" panose="020F0502020204030204" pitchFamily="34" charset="0"/>
            </a:endParaRPr>
          </a:p>
        </p:txBody>
      </p:sp>
      <p:cxnSp>
        <p:nvCxnSpPr>
          <p:cNvPr id="1057" name="Connecteur droit avec flèche 30">
            <a:extLst>
              <a:ext uri="{FF2B5EF4-FFF2-40B4-BE49-F238E27FC236}">
                <a16:creationId xmlns:a16="http://schemas.microsoft.com/office/drawing/2014/main" id="{ACDD2A55-F311-9318-091A-2153B4783FE9}"/>
              </a:ext>
            </a:extLst>
          </p:cNvPr>
          <p:cNvCxnSpPr>
            <a:cxnSpLocks/>
            <a:endCxn id="1150" idx="1"/>
          </p:cNvCxnSpPr>
          <p:nvPr/>
        </p:nvCxnSpPr>
        <p:spPr>
          <a:xfrm>
            <a:off x="3609221" y="4771718"/>
            <a:ext cx="1153692" cy="1857"/>
          </a:xfrm>
          <a:prstGeom prst="straightConnector1">
            <a:avLst/>
          </a:prstGeom>
          <a:noFill/>
          <a:ln w="28575" cap="flat" cmpd="sng" algn="ctr">
            <a:solidFill>
              <a:srgbClr val="70AD47"/>
            </a:solidFill>
            <a:prstDash val="solid"/>
            <a:miter lim="800000"/>
            <a:tailEnd type="triangle"/>
          </a:ln>
          <a:effectLst/>
        </p:spPr>
      </p:cxnSp>
      <p:cxnSp>
        <p:nvCxnSpPr>
          <p:cNvPr id="1058" name="Connecteur droit avec flèche 31">
            <a:extLst>
              <a:ext uri="{FF2B5EF4-FFF2-40B4-BE49-F238E27FC236}">
                <a16:creationId xmlns:a16="http://schemas.microsoft.com/office/drawing/2014/main" id="{1E79E983-4966-0827-F4E1-ED40D919668E}"/>
              </a:ext>
            </a:extLst>
          </p:cNvPr>
          <p:cNvCxnSpPr/>
          <p:nvPr/>
        </p:nvCxnSpPr>
        <p:spPr>
          <a:xfrm>
            <a:off x="6671061" y="4759590"/>
            <a:ext cx="473943" cy="1"/>
          </a:xfrm>
          <a:prstGeom prst="straightConnector1">
            <a:avLst/>
          </a:prstGeom>
          <a:noFill/>
          <a:ln w="28575" cap="flat" cmpd="sng" algn="ctr">
            <a:solidFill>
              <a:srgbClr val="70AD47"/>
            </a:solidFill>
            <a:prstDash val="solid"/>
            <a:miter lim="800000"/>
            <a:tailEnd type="triangle"/>
          </a:ln>
          <a:effectLst/>
        </p:spPr>
      </p:cxnSp>
      <p:pic>
        <p:nvPicPr>
          <p:cNvPr id="1059" name="Picture 2" descr="Download Key Icon | Detailed Rounded Lineal Style">
            <a:extLst>
              <a:ext uri="{FF2B5EF4-FFF2-40B4-BE49-F238E27FC236}">
                <a16:creationId xmlns:a16="http://schemas.microsoft.com/office/drawing/2014/main" id="{823C13BE-D957-6827-AE01-7401F953C7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544200">
            <a:off x="5428183" y="4915445"/>
            <a:ext cx="412123" cy="41212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2" descr="Pirate Icon #56405 - Free Icons Library">
            <a:extLst>
              <a:ext uri="{FF2B5EF4-FFF2-40B4-BE49-F238E27FC236}">
                <a16:creationId xmlns:a16="http://schemas.microsoft.com/office/drawing/2014/main" id="{FA9136C3-8613-BB12-8B89-D70B9851F778}"/>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67306" r="66655"/>
          <a:stretch/>
        </p:blipFill>
        <p:spPr bwMode="auto">
          <a:xfrm>
            <a:off x="2626170" y="6104745"/>
            <a:ext cx="453799" cy="418252"/>
          </a:xfrm>
          <a:prstGeom prst="rect">
            <a:avLst/>
          </a:prstGeom>
          <a:noFill/>
          <a:extLst>
            <a:ext uri="{909E8E84-426E-40DD-AFC4-6F175D3DCCD1}">
              <a14:hiddenFill xmlns:a14="http://schemas.microsoft.com/office/drawing/2010/main">
                <a:solidFill>
                  <a:srgbClr val="FFFFFF"/>
                </a:solidFill>
              </a14:hiddenFill>
            </a:ext>
          </a:extLst>
        </p:spPr>
      </p:pic>
      <p:cxnSp>
        <p:nvCxnSpPr>
          <p:cNvPr id="1061" name="Connecteur droit avec flèche 145">
            <a:extLst>
              <a:ext uri="{FF2B5EF4-FFF2-40B4-BE49-F238E27FC236}">
                <a16:creationId xmlns:a16="http://schemas.microsoft.com/office/drawing/2014/main" id="{9050B828-A348-9EDF-3718-3B5581658D11}"/>
              </a:ext>
            </a:extLst>
          </p:cNvPr>
          <p:cNvCxnSpPr>
            <a:cxnSpLocks/>
            <a:stCxn id="1062" idx="3"/>
            <a:endCxn id="1150" idx="1"/>
          </p:cNvCxnSpPr>
          <p:nvPr/>
        </p:nvCxnSpPr>
        <p:spPr>
          <a:xfrm flipV="1">
            <a:off x="4425619" y="4773575"/>
            <a:ext cx="337294" cy="1228902"/>
          </a:xfrm>
          <a:prstGeom prst="straightConnector1">
            <a:avLst/>
          </a:prstGeom>
          <a:noFill/>
          <a:ln w="28575" cap="flat" cmpd="sng" algn="ctr">
            <a:solidFill>
              <a:srgbClr val="70AD47"/>
            </a:solidFill>
            <a:prstDash val="solid"/>
            <a:miter lim="800000"/>
            <a:tailEnd type="triangle"/>
          </a:ln>
          <a:effectLst/>
        </p:spPr>
      </p:cxnSp>
      <p:sp>
        <p:nvSpPr>
          <p:cNvPr id="1062" name="Rectangle 1061">
            <a:extLst>
              <a:ext uri="{FF2B5EF4-FFF2-40B4-BE49-F238E27FC236}">
                <a16:creationId xmlns:a16="http://schemas.microsoft.com/office/drawing/2014/main" id="{AED0210C-9A53-9F8B-4A04-CF5EF53AF795}"/>
              </a:ext>
            </a:extLst>
          </p:cNvPr>
          <p:cNvSpPr/>
          <p:nvPr/>
        </p:nvSpPr>
        <p:spPr>
          <a:xfrm>
            <a:off x="1560791" y="5504880"/>
            <a:ext cx="2864828" cy="995193"/>
          </a:xfrm>
          <a:prstGeom prst="rect">
            <a:avLst/>
          </a:prstGeom>
          <a:no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68"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063" name="Connecteur droit avec flèche 50">
            <a:extLst>
              <a:ext uri="{FF2B5EF4-FFF2-40B4-BE49-F238E27FC236}">
                <a16:creationId xmlns:a16="http://schemas.microsoft.com/office/drawing/2014/main" id="{DFD3D2A2-E17E-8084-FDFB-42A4AFE4B67B}"/>
              </a:ext>
            </a:extLst>
          </p:cNvPr>
          <p:cNvCxnSpPr>
            <a:cxnSpLocks/>
          </p:cNvCxnSpPr>
          <p:nvPr/>
        </p:nvCxnSpPr>
        <p:spPr>
          <a:xfrm>
            <a:off x="2844753" y="5150164"/>
            <a:ext cx="12750" cy="370501"/>
          </a:xfrm>
          <a:prstGeom prst="straightConnector1">
            <a:avLst/>
          </a:prstGeom>
          <a:noFill/>
          <a:ln w="28575" cap="flat" cmpd="sng" algn="ctr">
            <a:solidFill>
              <a:srgbClr val="70AD47"/>
            </a:solidFill>
            <a:prstDash val="solid"/>
            <a:miter lim="800000"/>
            <a:tailEnd type="triangle"/>
          </a:ln>
          <a:effectLst/>
        </p:spPr>
      </p:cxnSp>
      <p:sp>
        <p:nvSpPr>
          <p:cNvPr id="1064" name="Rectangle 1063">
            <a:extLst>
              <a:ext uri="{FF2B5EF4-FFF2-40B4-BE49-F238E27FC236}">
                <a16:creationId xmlns:a16="http://schemas.microsoft.com/office/drawing/2014/main" id="{016CC15D-32BA-E533-0589-9A237EAB9374}"/>
              </a:ext>
            </a:extLst>
          </p:cNvPr>
          <p:cNvSpPr/>
          <p:nvPr/>
        </p:nvSpPr>
        <p:spPr>
          <a:xfrm>
            <a:off x="2056829" y="5113194"/>
            <a:ext cx="820033" cy="333617"/>
          </a:xfrm>
          <a:prstGeom prst="rect">
            <a:avLst/>
          </a:prstGeom>
        </p:spPr>
        <p:txBody>
          <a:bodyPr wrap="none">
            <a:spAutoFit/>
          </a:bodyPr>
          <a:lstStyle/>
          <a:p>
            <a:pPr defTabSz="914400"/>
            <a:r>
              <a:rPr lang="en-US" sz="1568" noProof="0">
                <a:solidFill>
                  <a:prstClr val="black"/>
                </a:solidFill>
                <a:latin typeface="Calibri" panose="020F0502020204030204" pitchFamily="34" charset="0"/>
                <a:ea typeface="Calibri" panose="020F0502020204030204" pitchFamily="34" charset="0"/>
                <a:cs typeface="Calibri" panose="020F0502020204030204" pitchFamily="34" charset="0"/>
              </a:rPr>
              <a:t>Attacks </a:t>
            </a:r>
          </a:p>
        </p:txBody>
      </p:sp>
      <p:grpSp>
        <p:nvGrpSpPr>
          <p:cNvPr id="1065" name="Groupe 52">
            <a:extLst>
              <a:ext uri="{FF2B5EF4-FFF2-40B4-BE49-F238E27FC236}">
                <a16:creationId xmlns:a16="http://schemas.microsoft.com/office/drawing/2014/main" id="{DC5C21A0-E26A-6FE5-2D1B-7053BDA93225}"/>
              </a:ext>
            </a:extLst>
          </p:cNvPr>
          <p:cNvGrpSpPr/>
          <p:nvPr/>
        </p:nvGrpSpPr>
        <p:grpSpPr>
          <a:xfrm>
            <a:off x="2387957" y="4352701"/>
            <a:ext cx="1163012" cy="801363"/>
            <a:chOff x="925284" y="2402649"/>
            <a:chExt cx="2706008" cy="1896513"/>
          </a:xfrm>
        </p:grpSpPr>
        <p:sp>
          <p:nvSpPr>
            <p:cNvPr id="1066" name="Ellipse 56">
              <a:extLst>
                <a:ext uri="{FF2B5EF4-FFF2-40B4-BE49-F238E27FC236}">
                  <a16:creationId xmlns:a16="http://schemas.microsoft.com/office/drawing/2014/main" id="{E8474460-CE66-D4D5-D983-3DADD2785C9A}"/>
                </a:ext>
              </a:extLst>
            </p:cNvPr>
            <p:cNvSpPr/>
            <p:nvPr/>
          </p:nvSpPr>
          <p:spPr>
            <a:xfrm>
              <a:off x="2174875" y="2402649"/>
              <a:ext cx="504825"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67" name="Ellipse 57">
              <a:extLst>
                <a:ext uri="{FF2B5EF4-FFF2-40B4-BE49-F238E27FC236}">
                  <a16:creationId xmlns:a16="http://schemas.microsoft.com/office/drawing/2014/main" id="{C2742DF4-51C6-F916-D757-FA26E0EC3C7B}"/>
                </a:ext>
              </a:extLst>
            </p:cNvPr>
            <p:cNvSpPr/>
            <p:nvPr/>
          </p:nvSpPr>
          <p:spPr>
            <a:xfrm>
              <a:off x="2174873" y="3088968"/>
              <a:ext cx="504825"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68" name="Ellipse 59">
              <a:extLst>
                <a:ext uri="{FF2B5EF4-FFF2-40B4-BE49-F238E27FC236}">
                  <a16:creationId xmlns:a16="http://schemas.microsoft.com/office/drawing/2014/main" id="{22378562-674E-FD46-A977-546462462F9A}"/>
                </a:ext>
              </a:extLst>
            </p:cNvPr>
            <p:cNvSpPr/>
            <p:nvPr/>
          </p:nvSpPr>
          <p:spPr>
            <a:xfrm>
              <a:off x="2174874" y="3775287"/>
              <a:ext cx="504825"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69" name="Ellipse 60">
              <a:extLst>
                <a:ext uri="{FF2B5EF4-FFF2-40B4-BE49-F238E27FC236}">
                  <a16:creationId xmlns:a16="http://schemas.microsoft.com/office/drawing/2014/main" id="{24EC65B3-A653-188B-D429-962DE4DC6044}"/>
                </a:ext>
              </a:extLst>
            </p:cNvPr>
            <p:cNvSpPr/>
            <p:nvPr/>
          </p:nvSpPr>
          <p:spPr>
            <a:xfrm>
              <a:off x="934809" y="2736543"/>
              <a:ext cx="533400" cy="5238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70" name="Ellipse 61">
              <a:extLst>
                <a:ext uri="{FF2B5EF4-FFF2-40B4-BE49-F238E27FC236}">
                  <a16:creationId xmlns:a16="http://schemas.microsoft.com/office/drawing/2014/main" id="{83567A49-04A3-641D-2C37-4B0A29824DC9}"/>
                </a:ext>
              </a:extLst>
            </p:cNvPr>
            <p:cNvSpPr/>
            <p:nvPr/>
          </p:nvSpPr>
          <p:spPr>
            <a:xfrm>
              <a:off x="925284" y="3461480"/>
              <a:ext cx="533400" cy="5238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071" name="Connecteur droit avec flèche 62">
              <a:extLst>
                <a:ext uri="{FF2B5EF4-FFF2-40B4-BE49-F238E27FC236}">
                  <a16:creationId xmlns:a16="http://schemas.microsoft.com/office/drawing/2014/main" id="{0F71DC37-85C9-A2D9-2891-BAA13119AAF0}"/>
                </a:ext>
              </a:extLst>
            </p:cNvPr>
            <p:cNvCxnSpPr>
              <a:stCxn id="1069" idx="6"/>
              <a:endCxn id="1066" idx="2"/>
            </p:cNvCxnSpPr>
            <p:nvPr/>
          </p:nvCxnSpPr>
          <p:spPr>
            <a:xfrm flipV="1">
              <a:off x="1468209" y="2664587"/>
              <a:ext cx="706666" cy="333894"/>
            </a:xfrm>
            <a:prstGeom prst="straightConnector1">
              <a:avLst/>
            </a:prstGeom>
            <a:noFill/>
            <a:ln w="28575" cap="flat" cmpd="sng" algn="ctr">
              <a:solidFill>
                <a:sysClr val="windowText" lastClr="000000"/>
              </a:solidFill>
              <a:prstDash val="solid"/>
              <a:miter lim="800000"/>
              <a:headEnd type="none" w="med" len="med"/>
              <a:tailEnd type="none" w="med" len="med"/>
            </a:ln>
            <a:effectLst/>
          </p:spPr>
        </p:cxnSp>
        <p:cxnSp>
          <p:nvCxnSpPr>
            <p:cNvPr id="1072" name="Connecteur droit avec flèche 63">
              <a:extLst>
                <a:ext uri="{FF2B5EF4-FFF2-40B4-BE49-F238E27FC236}">
                  <a16:creationId xmlns:a16="http://schemas.microsoft.com/office/drawing/2014/main" id="{1D38C8E2-4240-49F0-8D1C-FA7A442EC402}"/>
                </a:ext>
              </a:extLst>
            </p:cNvPr>
            <p:cNvCxnSpPr>
              <a:stCxn id="1070" idx="6"/>
              <a:endCxn id="1066" idx="2"/>
            </p:cNvCxnSpPr>
            <p:nvPr/>
          </p:nvCxnSpPr>
          <p:spPr>
            <a:xfrm flipV="1">
              <a:off x="1458684" y="2664587"/>
              <a:ext cx="716191" cy="1058831"/>
            </a:xfrm>
            <a:prstGeom prst="straightConnector1">
              <a:avLst/>
            </a:prstGeom>
            <a:noFill/>
            <a:ln w="28575" cap="flat" cmpd="sng" algn="ctr">
              <a:solidFill>
                <a:sysClr val="windowText" lastClr="000000"/>
              </a:solidFill>
              <a:prstDash val="solid"/>
              <a:miter lim="800000"/>
              <a:headEnd type="none" w="med" len="med"/>
              <a:tailEnd type="none" w="med" len="med"/>
            </a:ln>
            <a:effectLst/>
          </p:spPr>
        </p:cxnSp>
        <p:cxnSp>
          <p:nvCxnSpPr>
            <p:cNvPr id="1073" name="Connecteur droit avec flèche 64">
              <a:extLst>
                <a:ext uri="{FF2B5EF4-FFF2-40B4-BE49-F238E27FC236}">
                  <a16:creationId xmlns:a16="http://schemas.microsoft.com/office/drawing/2014/main" id="{4F852623-C780-AA16-A31F-7A6E0F30CCD6}"/>
                </a:ext>
              </a:extLst>
            </p:cNvPr>
            <p:cNvCxnSpPr>
              <a:stCxn id="1070" idx="6"/>
              <a:endCxn id="1067" idx="2"/>
            </p:cNvCxnSpPr>
            <p:nvPr/>
          </p:nvCxnSpPr>
          <p:spPr>
            <a:xfrm flipV="1">
              <a:off x="1458684" y="3350906"/>
              <a:ext cx="716189" cy="372512"/>
            </a:xfrm>
            <a:prstGeom prst="straightConnector1">
              <a:avLst/>
            </a:prstGeom>
            <a:noFill/>
            <a:ln w="28575" cap="flat" cmpd="sng" algn="ctr">
              <a:solidFill>
                <a:sysClr val="windowText" lastClr="000000"/>
              </a:solidFill>
              <a:prstDash val="solid"/>
              <a:miter lim="800000"/>
              <a:headEnd type="none" w="med" len="med"/>
              <a:tailEnd type="none" w="med" len="med"/>
            </a:ln>
            <a:effectLst/>
          </p:spPr>
        </p:cxnSp>
        <p:cxnSp>
          <p:nvCxnSpPr>
            <p:cNvPr id="1074" name="Connecteur droit avec flèche 65">
              <a:extLst>
                <a:ext uri="{FF2B5EF4-FFF2-40B4-BE49-F238E27FC236}">
                  <a16:creationId xmlns:a16="http://schemas.microsoft.com/office/drawing/2014/main" id="{11ACF735-23BE-0978-5C85-2F0BDFAB9163}"/>
                </a:ext>
              </a:extLst>
            </p:cNvPr>
            <p:cNvCxnSpPr>
              <a:stCxn id="1069" idx="6"/>
              <a:endCxn id="1067" idx="2"/>
            </p:cNvCxnSpPr>
            <p:nvPr/>
          </p:nvCxnSpPr>
          <p:spPr>
            <a:xfrm>
              <a:off x="1468209" y="2998481"/>
              <a:ext cx="706664" cy="352425"/>
            </a:xfrm>
            <a:prstGeom prst="straightConnector1">
              <a:avLst/>
            </a:prstGeom>
            <a:noFill/>
            <a:ln w="28575" cap="flat" cmpd="sng" algn="ctr">
              <a:solidFill>
                <a:sysClr val="windowText" lastClr="000000"/>
              </a:solidFill>
              <a:prstDash val="solid"/>
              <a:miter lim="800000"/>
              <a:headEnd type="none" w="med" len="med"/>
              <a:tailEnd type="none" w="med" len="med"/>
            </a:ln>
            <a:effectLst/>
          </p:spPr>
        </p:cxnSp>
        <p:cxnSp>
          <p:nvCxnSpPr>
            <p:cNvPr id="1075" name="Connecteur droit avec flèche 66">
              <a:extLst>
                <a:ext uri="{FF2B5EF4-FFF2-40B4-BE49-F238E27FC236}">
                  <a16:creationId xmlns:a16="http://schemas.microsoft.com/office/drawing/2014/main" id="{3C00684B-C288-5BB4-988E-B6420998F60B}"/>
                </a:ext>
              </a:extLst>
            </p:cNvPr>
            <p:cNvCxnSpPr>
              <a:stCxn id="1070" idx="6"/>
              <a:endCxn id="1068" idx="2"/>
            </p:cNvCxnSpPr>
            <p:nvPr/>
          </p:nvCxnSpPr>
          <p:spPr>
            <a:xfrm>
              <a:off x="1458684" y="3723418"/>
              <a:ext cx="716190" cy="313807"/>
            </a:xfrm>
            <a:prstGeom prst="straightConnector1">
              <a:avLst/>
            </a:prstGeom>
            <a:noFill/>
            <a:ln w="28575" cap="flat" cmpd="sng" algn="ctr">
              <a:solidFill>
                <a:sysClr val="windowText" lastClr="000000"/>
              </a:solidFill>
              <a:prstDash val="solid"/>
              <a:miter lim="800000"/>
              <a:headEnd type="none" w="med" len="med"/>
              <a:tailEnd type="none" w="med" len="med"/>
            </a:ln>
            <a:effectLst/>
          </p:spPr>
        </p:cxnSp>
        <p:cxnSp>
          <p:nvCxnSpPr>
            <p:cNvPr id="1076" name="Connecteur droit avec flèche 67">
              <a:extLst>
                <a:ext uri="{FF2B5EF4-FFF2-40B4-BE49-F238E27FC236}">
                  <a16:creationId xmlns:a16="http://schemas.microsoft.com/office/drawing/2014/main" id="{C87609E3-645D-BB0E-D1A6-080FE341C6E4}"/>
                </a:ext>
              </a:extLst>
            </p:cNvPr>
            <p:cNvCxnSpPr>
              <a:stCxn id="1069" idx="6"/>
              <a:endCxn id="1068" idx="2"/>
            </p:cNvCxnSpPr>
            <p:nvPr/>
          </p:nvCxnSpPr>
          <p:spPr>
            <a:xfrm>
              <a:off x="1468209" y="2998481"/>
              <a:ext cx="706665" cy="1038744"/>
            </a:xfrm>
            <a:prstGeom prst="straightConnector1">
              <a:avLst/>
            </a:prstGeom>
            <a:noFill/>
            <a:ln w="28575" cap="flat" cmpd="sng" algn="ctr">
              <a:solidFill>
                <a:sysClr val="windowText" lastClr="000000"/>
              </a:solidFill>
              <a:prstDash val="solid"/>
              <a:miter lim="800000"/>
              <a:headEnd type="none" w="med" len="med"/>
              <a:tailEnd type="none" w="med" len="med"/>
            </a:ln>
            <a:effectLst/>
          </p:spPr>
        </p:cxnSp>
        <p:sp>
          <p:nvSpPr>
            <p:cNvPr id="1077" name="Ellipse 68">
              <a:extLst>
                <a:ext uri="{FF2B5EF4-FFF2-40B4-BE49-F238E27FC236}">
                  <a16:creationId xmlns:a16="http://schemas.microsoft.com/office/drawing/2014/main" id="{3EB06283-1268-BF07-42BE-1453483EC89D}"/>
                </a:ext>
              </a:extLst>
            </p:cNvPr>
            <p:cNvSpPr/>
            <p:nvPr/>
          </p:nvSpPr>
          <p:spPr>
            <a:xfrm>
              <a:off x="3097892" y="3093456"/>
              <a:ext cx="533400"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078" name="Connecteur droit avec flèche 69">
              <a:extLst>
                <a:ext uri="{FF2B5EF4-FFF2-40B4-BE49-F238E27FC236}">
                  <a16:creationId xmlns:a16="http://schemas.microsoft.com/office/drawing/2014/main" id="{B2D64FD2-1534-FE2D-E906-25D9C5BA4A27}"/>
                </a:ext>
              </a:extLst>
            </p:cNvPr>
            <p:cNvCxnSpPr>
              <a:stCxn id="1066" idx="6"/>
              <a:endCxn id="1077" idx="1"/>
            </p:cNvCxnSpPr>
            <p:nvPr/>
          </p:nvCxnSpPr>
          <p:spPr>
            <a:xfrm>
              <a:off x="2679700" y="2664587"/>
              <a:ext cx="496307" cy="505589"/>
            </a:xfrm>
            <a:prstGeom prst="straightConnector1">
              <a:avLst/>
            </a:prstGeom>
            <a:noFill/>
            <a:ln w="28575" cap="flat" cmpd="sng" algn="ctr">
              <a:solidFill>
                <a:sysClr val="windowText" lastClr="000000"/>
              </a:solidFill>
              <a:prstDash val="solid"/>
              <a:miter lim="800000"/>
              <a:headEnd type="none" w="med" len="med"/>
              <a:tailEnd type="none" w="med" len="med"/>
            </a:ln>
            <a:effectLst/>
          </p:spPr>
        </p:cxnSp>
        <p:cxnSp>
          <p:nvCxnSpPr>
            <p:cNvPr id="1079" name="Connecteur droit avec flèche 70">
              <a:extLst>
                <a:ext uri="{FF2B5EF4-FFF2-40B4-BE49-F238E27FC236}">
                  <a16:creationId xmlns:a16="http://schemas.microsoft.com/office/drawing/2014/main" id="{F1267540-3484-9016-276D-FE9E4F1BBC9B}"/>
                </a:ext>
              </a:extLst>
            </p:cNvPr>
            <p:cNvCxnSpPr>
              <a:stCxn id="1067" idx="6"/>
              <a:endCxn id="1077" idx="2"/>
            </p:cNvCxnSpPr>
            <p:nvPr/>
          </p:nvCxnSpPr>
          <p:spPr>
            <a:xfrm>
              <a:off x="2679698" y="3350906"/>
              <a:ext cx="418194" cy="4488"/>
            </a:xfrm>
            <a:prstGeom prst="straightConnector1">
              <a:avLst/>
            </a:prstGeom>
            <a:noFill/>
            <a:ln w="28575" cap="flat" cmpd="sng" algn="ctr">
              <a:solidFill>
                <a:sysClr val="windowText" lastClr="000000"/>
              </a:solidFill>
              <a:prstDash val="solid"/>
              <a:miter lim="800000"/>
              <a:headEnd type="none" w="med" len="med"/>
              <a:tailEnd type="none" w="med" len="med"/>
            </a:ln>
            <a:effectLst/>
          </p:spPr>
        </p:cxnSp>
        <p:cxnSp>
          <p:nvCxnSpPr>
            <p:cNvPr id="1080" name="Connecteur droit avec flèche 71">
              <a:extLst>
                <a:ext uri="{FF2B5EF4-FFF2-40B4-BE49-F238E27FC236}">
                  <a16:creationId xmlns:a16="http://schemas.microsoft.com/office/drawing/2014/main" id="{96DB389B-0FCD-E513-6C61-32D70161C3DE}"/>
                </a:ext>
              </a:extLst>
            </p:cNvPr>
            <p:cNvCxnSpPr>
              <a:stCxn id="1068" idx="6"/>
              <a:endCxn id="1077" idx="3"/>
            </p:cNvCxnSpPr>
            <p:nvPr/>
          </p:nvCxnSpPr>
          <p:spPr>
            <a:xfrm flipV="1">
              <a:off x="2679699" y="3540611"/>
              <a:ext cx="496308" cy="496614"/>
            </a:xfrm>
            <a:prstGeom prst="straightConnector1">
              <a:avLst/>
            </a:prstGeom>
            <a:noFill/>
            <a:ln w="28575" cap="flat" cmpd="sng" algn="ctr">
              <a:solidFill>
                <a:sysClr val="windowText" lastClr="000000"/>
              </a:solidFill>
              <a:prstDash val="solid"/>
              <a:miter lim="800000"/>
              <a:headEnd type="none" w="med" len="med"/>
              <a:tailEnd type="none" w="med" len="med"/>
            </a:ln>
            <a:effectLst/>
          </p:spPr>
        </p:cxnSp>
      </p:grpSp>
      <p:grpSp>
        <p:nvGrpSpPr>
          <p:cNvPr id="1081" name="Groupe 90">
            <a:extLst>
              <a:ext uri="{FF2B5EF4-FFF2-40B4-BE49-F238E27FC236}">
                <a16:creationId xmlns:a16="http://schemas.microsoft.com/office/drawing/2014/main" id="{C95AC8A1-6E88-A305-F5CC-46C28ECEE607}"/>
              </a:ext>
            </a:extLst>
          </p:cNvPr>
          <p:cNvGrpSpPr/>
          <p:nvPr/>
        </p:nvGrpSpPr>
        <p:grpSpPr>
          <a:xfrm>
            <a:off x="2504021" y="5615560"/>
            <a:ext cx="538373" cy="493515"/>
            <a:chOff x="925284" y="2402649"/>
            <a:chExt cx="2706008" cy="1896513"/>
          </a:xfrm>
        </p:grpSpPr>
        <p:sp>
          <p:nvSpPr>
            <p:cNvPr id="1082" name="Ellipse 92">
              <a:extLst>
                <a:ext uri="{FF2B5EF4-FFF2-40B4-BE49-F238E27FC236}">
                  <a16:creationId xmlns:a16="http://schemas.microsoft.com/office/drawing/2014/main" id="{15598A55-C00A-6237-C9F2-88769AB644FB}"/>
                </a:ext>
              </a:extLst>
            </p:cNvPr>
            <p:cNvSpPr/>
            <p:nvPr/>
          </p:nvSpPr>
          <p:spPr>
            <a:xfrm>
              <a:off x="2174875" y="2402649"/>
              <a:ext cx="504825"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83" name="Ellipse 93">
              <a:extLst>
                <a:ext uri="{FF2B5EF4-FFF2-40B4-BE49-F238E27FC236}">
                  <a16:creationId xmlns:a16="http://schemas.microsoft.com/office/drawing/2014/main" id="{6A0433B0-D0C7-77A2-89B6-CB880D6D5DF5}"/>
                </a:ext>
              </a:extLst>
            </p:cNvPr>
            <p:cNvSpPr/>
            <p:nvPr/>
          </p:nvSpPr>
          <p:spPr>
            <a:xfrm>
              <a:off x="2174873" y="3088968"/>
              <a:ext cx="504825"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84" name="Ellipse 94">
              <a:extLst>
                <a:ext uri="{FF2B5EF4-FFF2-40B4-BE49-F238E27FC236}">
                  <a16:creationId xmlns:a16="http://schemas.microsoft.com/office/drawing/2014/main" id="{5044FADD-A66E-F3FF-3945-038C6AD6BD08}"/>
                </a:ext>
              </a:extLst>
            </p:cNvPr>
            <p:cNvSpPr/>
            <p:nvPr/>
          </p:nvSpPr>
          <p:spPr>
            <a:xfrm>
              <a:off x="2174874" y="3775287"/>
              <a:ext cx="504825" cy="523875"/>
            </a:xfrm>
            <a:prstGeom prst="ellipse">
              <a:avLst/>
            </a:prstGeom>
            <a:noFill/>
            <a:ln w="12700" cap="flat" cmpd="sng" algn="ctr">
              <a:solidFill>
                <a:srgbClr val="E7E6E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85" name="Ellipse 95">
              <a:extLst>
                <a:ext uri="{FF2B5EF4-FFF2-40B4-BE49-F238E27FC236}">
                  <a16:creationId xmlns:a16="http://schemas.microsoft.com/office/drawing/2014/main" id="{719DC16A-2915-A8DF-6CEF-3B7812573A17}"/>
                </a:ext>
              </a:extLst>
            </p:cNvPr>
            <p:cNvSpPr/>
            <p:nvPr/>
          </p:nvSpPr>
          <p:spPr>
            <a:xfrm>
              <a:off x="934809" y="2736543"/>
              <a:ext cx="533400" cy="5238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86" name="Ellipse 96">
              <a:extLst>
                <a:ext uri="{FF2B5EF4-FFF2-40B4-BE49-F238E27FC236}">
                  <a16:creationId xmlns:a16="http://schemas.microsoft.com/office/drawing/2014/main" id="{BFBA2191-3CDB-ECC7-4AB6-52567E4B3B7C}"/>
                </a:ext>
              </a:extLst>
            </p:cNvPr>
            <p:cNvSpPr/>
            <p:nvPr/>
          </p:nvSpPr>
          <p:spPr>
            <a:xfrm>
              <a:off x="925284" y="3461480"/>
              <a:ext cx="533400" cy="5238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087" name="Connecteur droit avec flèche 97">
              <a:extLst>
                <a:ext uri="{FF2B5EF4-FFF2-40B4-BE49-F238E27FC236}">
                  <a16:creationId xmlns:a16="http://schemas.microsoft.com/office/drawing/2014/main" id="{4A54DBB3-4FC9-7993-7CA5-C84908B00063}"/>
                </a:ext>
              </a:extLst>
            </p:cNvPr>
            <p:cNvCxnSpPr>
              <a:stCxn id="1085" idx="6"/>
              <a:endCxn id="1082" idx="2"/>
            </p:cNvCxnSpPr>
            <p:nvPr/>
          </p:nvCxnSpPr>
          <p:spPr>
            <a:xfrm flipV="1">
              <a:off x="1468209" y="2664587"/>
              <a:ext cx="706666" cy="333894"/>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088" name="Connecteur droit avec flèche 98">
              <a:extLst>
                <a:ext uri="{FF2B5EF4-FFF2-40B4-BE49-F238E27FC236}">
                  <a16:creationId xmlns:a16="http://schemas.microsoft.com/office/drawing/2014/main" id="{2B2CB021-6CEE-8650-64FD-3FD9A114DDB6}"/>
                </a:ext>
              </a:extLst>
            </p:cNvPr>
            <p:cNvCxnSpPr>
              <a:stCxn id="1086" idx="6"/>
              <a:endCxn id="1082" idx="2"/>
            </p:cNvCxnSpPr>
            <p:nvPr/>
          </p:nvCxnSpPr>
          <p:spPr>
            <a:xfrm flipV="1">
              <a:off x="1458684" y="2664587"/>
              <a:ext cx="716191" cy="1058831"/>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089" name="Connecteur droit avec flèche 99">
              <a:extLst>
                <a:ext uri="{FF2B5EF4-FFF2-40B4-BE49-F238E27FC236}">
                  <a16:creationId xmlns:a16="http://schemas.microsoft.com/office/drawing/2014/main" id="{38020A53-B333-678F-399E-10A5CCF8B25F}"/>
                </a:ext>
              </a:extLst>
            </p:cNvPr>
            <p:cNvCxnSpPr>
              <a:stCxn id="1086" idx="6"/>
              <a:endCxn id="1083" idx="2"/>
            </p:cNvCxnSpPr>
            <p:nvPr/>
          </p:nvCxnSpPr>
          <p:spPr>
            <a:xfrm flipV="1">
              <a:off x="1458684" y="3350906"/>
              <a:ext cx="716189" cy="372512"/>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090" name="Connecteur droit avec flèche 100">
              <a:extLst>
                <a:ext uri="{FF2B5EF4-FFF2-40B4-BE49-F238E27FC236}">
                  <a16:creationId xmlns:a16="http://schemas.microsoft.com/office/drawing/2014/main" id="{1204F19E-0730-1C36-CF93-9708F6AFA649}"/>
                </a:ext>
              </a:extLst>
            </p:cNvPr>
            <p:cNvCxnSpPr>
              <a:stCxn id="1085" idx="6"/>
              <a:endCxn id="1083" idx="2"/>
            </p:cNvCxnSpPr>
            <p:nvPr/>
          </p:nvCxnSpPr>
          <p:spPr>
            <a:xfrm>
              <a:off x="1468209" y="2998481"/>
              <a:ext cx="706664" cy="352425"/>
            </a:xfrm>
            <a:prstGeom prst="straightConnector1">
              <a:avLst/>
            </a:prstGeom>
            <a:noFill/>
            <a:ln w="12700" cap="flat" cmpd="sng" algn="ctr">
              <a:solidFill>
                <a:srgbClr val="E7E6E6"/>
              </a:solidFill>
              <a:prstDash val="solid"/>
              <a:miter lim="800000"/>
              <a:headEnd type="none" w="med" len="med"/>
              <a:tailEnd type="none" w="med" len="med"/>
            </a:ln>
            <a:effectLst/>
          </p:spPr>
        </p:cxnSp>
        <p:cxnSp>
          <p:nvCxnSpPr>
            <p:cNvPr id="1091" name="Connecteur droit avec flèche 101">
              <a:extLst>
                <a:ext uri="{FF2B5EF4-FFF2-40B4-BE49-F238E27FC236}">
                  <a16:creationId xmlns:a16="http://schemas.microsoft.com/office/drawing/2014/main" id="{4FD47295-9D30-B0B9-C18E-12E3B80CC28F}"/>
                </a:ext>
              </a:extLst>
            </p:cNvPr>
            <p:cNvCxnSpPr>
              <a:stCxn id="1086" idx="6"/>
              <a:endCxn id="1084" idx="2"/>
            </p:cNvCxnSpPr>
            <p:nvPr/>
          </p:nvCxnSpPr>
          <p:spPr>
            <a:xfrm>
              <a:off x="1458684" y="3723418"/>
              <a:ext cx="716190" cy="313807"/>
            </a:xfrm>
            <a:prstGeom prst="straightConnector1">
              <a:avLst/>
            </a:prstGeom>
            <a:noFill/>
            <a:ln w="12700" cap="flat" cmpd="sng" algn="ctr">
              <a:solidFill>
                <a:srgbClr val="E7E6E6"/>
              </a:solidFill>
              <a:prstDash val="solid"/>
              <a:miter lim="800000"/>
              <a:headEnd type="none" w="med" len="med"/>
              <a:tailEnd type="none" w="med" len="med"/>
            </a:ln>
            <a:effectLst/>
          </p:spPr>
        </p:cxnSp>
        <p:cxnSp>
          <p:nvCxnSpPr>
            <p:cNvPr id="1092" name="Connecteur droit avec flèche 102">
              <a:extLst>
                <a:ext uri="{FF2B5EF4-FFF2-40B4-BE49-F238E27FC236}">
                  <a16:creationId xmlns:a16="http://schemas.microsoft.com/office/drawing/2014/main" id="{609FC249-0798-D918-6332-0ECD82044687}"/>
                </a:ext>
              </a:extLst>
            </p:cNvPr>
            <p:cNvCxnSpPr>
              <a:stCxn id="1085" idx="6"/>
              <a:endCxn id="1084" idx="2"/>
            </p:cNvCxnSpPr>
            <p:nvPr/>
          </p:nvCxnSpPr>
          <p:spPr>
            <a:xfrm>
              <a:off x="1468209" y="2998481"/>
              <a:ext cx="706665" cy="1038744"/>
            </a:xfrm>
            <a:prstGeom prst="straightConnector1">
              <a:avLst/>
            </a:prstGeom>
            <a:noFill/>
            <a:ln w="12700" cap="flat" cmpd="sng" algn="ctr">
              <a:solidFill>
                <a:srgbClr val="E7E6E6"/>
              </a:solidFill>
              <a:prstDash val="solid"/>
              <a:miter lim="800000"/>
              <a:headEnd type="none" w="med" len="med"/>
              <a:tailEnd type="none" w="med" len="med"/>
            </a:ln>
            <a:effectLst/>
          </p:spPr>
        </p:cxnSp>
        <p:sp>
          <p:nvSpPr>
            <p:cNvPr id="1093" name="Ellipse 103">
              <a:extLst>
                <a:ext uri="{FF2B5EF4-FFF2-40B4-BE49-F238E27FC236}">
                  <a16:creationId xmlns:a16="http://schemas.microsoft.com/office/drawing/2014/main" id="{29A58B5A-04C4-6EE5-5FB0-FA125E739875}"/>
                </a:ext>
              </a:extLst>
            </p:cNvPr>
            <p:cNvSpPr/>
            <p:nvPr/>
          </p:nvSpPr>
          <p:spPr>
            <a:xfrm>
              <a:off x="3097892" y="3093456"/>
              <a:ext cx="533400"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094" name="Connecteur droit avec flèche 104">
              <a:extLst>
                <a:ext uri="{FF2B5EF4-FFF2-40B4-BE49-F238E27FC236}">
                  <a16:creationId xmlns:a16="http://schemas.microsoft.com/office/drawing/2014/main" id="{9957974D-3397-5441-8088-9CF751B6A20D}"/>
                </a:ext>
              </a:extLst>
            </p:cNvPr>
            <p:cNvCxnSpPr>
              <a:stCxn id="1082" idx="6"/>
              <a:endCxn id="1093" idx="1"/>
            </p:cNvCxnSpPr>
            <p:nvPr/>
          </p:nvCxnSpPr>
          <p:spPr>
            <a:xfrm>
              <a:off x="2679700" y="2664587"/>
              <a:ext cx="496307" cy="505589"/>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095" name="Connecteur droit avec flèche 105">
              <a:extLst>
                <a:ext uri="{FF2B5EF4-FFF2-40B4-BE49-F238E27FC236}">
                  <a16:creationId xmlns:a16="http://schemas.microsoft.com/office/drawing/2014/main" id="{F5DA98A1-EB53-AC6D-019C-A8480BD6B042}"/>
                </a:ext>
              </a:extLst>
            </p:cNvPr>
            <p:cNvCxnSpPr>
              <a:stCxn id="1083" idx="6"/>
              <a:endCxn id="1093" idx="2"/>
            </p:cNvCxnSpPr>
            <p:nvPr/>
          </p:nvCxnSpPr>
          <p:spPr>
            <a:xfrm>
              <a:off x="2679698" y="3350906"/>
              <a:ext cx="418194" cy="4488"/>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096" name="Connecteur droit avec flèche 106">
              <a:extLst>
                <a:ext uri="{FF2B5EF4-FFF2-40B4-BE49-F238E27FC236}">
                  <a16:creationId xmlns:a16="http://schemas.microsoft.com/office/drawing/2014/main" id="{7ECD4A3D-CC3B-0D86-C9AA-772E6C8EE149}"/>
                </a:ext>
              </a:extLst>
            </p:cNvPr>
            <p:cNvCxnSpPr>
              <a:stCxn id="1084" idx="6"/>
              <a:endCxn id="1093" idx="3"/>
            </p:cNvCxnSpPr>
            <p:nvPr/>
          </p:nvCxnSpPr>
          <p:spPr>
            <a:xfrm flipV="1">
              <a:off x="2679699" y="3540611"/>
              <a:ext cx="496308" cy="496614"/>
            </a:xfrm>
            <a:prstGeom prst="straightConnector1">
              <a:avLst/>
            </a:prstGeom>
            <a:noFill/>
            <a:ln w="12700" cap="flat" cmpd="sng" algn="ctr">
              <a:solidFill>
                <a:srgbClr val="E7E6E6"/>
              </a:solidFill>
              <a:prstDash val="solid"/>
              <a:miter lim="800000"/>
              <a:headEnd type="none" w="med" len="med"/>
              <a:tailEnd type="none" w="med" len="med"/>
            </a:ln>
            <a:effectLst/>
          </p:spPr>
        </p:cxnSp>
      </p:grpSp>
      <p:grpSp>
        <p:nvGrpSpPr>
          <p:cNvPr id="1097" name="Groupe 128">
            <a:extLst>
              <a:ext uri="{FF2B5EF4-FFF2-40B4-BE49-F238E27FC236}">
                <a16:creationId xmlns:a16="http://schemas.microsoft.com/office/drawing/2014/main" id="{FB16173E-8615-DD5F-71E2-048DA8CD3278}"/>
              </a:ext>
            </a:extLst>
          </p:cNvPr>
          <p:cNvGrpSpPr/>
          <p:nvPr/>
        </p:nvGrpSpPr>
        <p:grpSpPr>
          <a:xfrm>
            <a:off x="3237845" y="5856573"/>
            <a:ext cx="495463" cy="388915"/>
            <a:chOff x="925284" y="2402649"/>
            <a:chExt cx="2706008" cy="1896513"/>
          </a:xfrm>
        </p:grpSpPr>
        <p:sp>
          <p:nvSpPr>
            <p:cNvPr id="1098" name="Ellipse 130">
              <a:extLst>
                <a:ext uri="{FF2B5EF4-FFF2-40B4-BE49-F238E27FC236}">
                  <a16:creationId xmlns:a16="http://schemas.microsoft.com/office/drawing/2014/main" id="{723F3B7B-1756-CB9F-66BB-2319D8DDE657}"/>
                </a:ext>
              </a:extLst>
            </p:cNvPr>
            <p:cNvSpPr/>
            <p:nvPr/>
          </p:nvSpPr>
          <p:spPr>
            <a:xfrm>
              <a:off x="2174875" y="2402649"/>
              <a:ext cx="504825"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99" name="Ellipse 131">
              <a:extLst>
                <a:ext uri="{FF2B5EF4-FFF2-40B4-BE49-F238E27FC236}">
                  <a16:creationId xmlns:a16="http://schemas.microsoft.com/office/drawing/2014/main" id="{5427A130-46CC-5817-A484-D390276C9902}"/>
                </a:ext>
              </a:extLst>
            </p:cNvPr>
            <p:cNvSpPr/>
            <p:nvPr/>
          </p:nvSpPr>
          <p:spPr>
            <a:xfrm>
              <a:off x="2174873" y="3088968"/>
              <a:ext cx="504825"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00" name="Ellipse 132">
              <a:extLst>
                <a:ext uri="{FF2B5EF4-FFF2-40B4-BE49-F238E27FC236}">
                  <a16:creationId xmlns:a16="http://schemas.microsoft.com/office/drawing/2014/main" id="{5E8D4A68-B565-3844-7480-7E65E381BB8D}"/>
                </a:ext>
              </a:extLst>
            </p:cNvPr>
            <p:cNvSpPr/>
            <p:nvPr/>
          </p:nvSpPr>
          <p:spPr>
            <a:xfrm>
              <a:off x="2174874" y="3775287"/>
              <a:ext cx="504825"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01" name="Ellipse 133">
              <a:extLst>
                <a:ext uri="{FF2B5EF4-FFF2-40B4-BE49-F238E27FC236}">
                  <a16:creationId xmlns:a16="http://schemas.microsoft.com/office/drawing/2014/main" id="{B00A0220-11BA-14C6-0994-7B09F6296DCA}"/>
                </a:ext>
              </a:extLst>
            </p:cNvPr>
            <p:cNvSpPr/>
            <p:nvPr/>
          </p:nvSpPr>
          <p:spPr>
            <a:xfrm>
              <a:off x="934809" y="2736543"/>
              <a:ext cx="533400" cy="5238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02" name="Ellipse 134">
              <a:extLst>
                <a:ext uri="{FF2B5EF4-FFF2-40B4-BE49-F238E27FC236}">
                  <a16:creationId xmlns:a16="http://schemas.microsoft.com/office/drawing/2014/main" id="{DF8CE830-BC80-6BA4-F3DD-27F087FFCEB4}"/>
                </a:ext>
              </a:extLst>
            </p:cNvPr>
            <p:cNvSpPr/>
            <p:nvPr/>
          </p:nvSpPr>
          <p:spPr>
            <a:xfrm>
              <a:off x="925284" y="3461480"/>
              <a:ext cx="533400" cy="5238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103" name="Connecteur droit avec flèche 135">
              <a:extLst>
                <a:ext uri="{FF2B5EF4-FFF2-40B4-BE49-F238E27FC236}">
                  <a16:creationId xmlns:a16="http://schemas.microsoft.com/office/drawing/2014/main" id="{511DB6CF-2101-100E-8A11-5B0DB9294D80}"/>
                </a:ext>
              </a:extLst>
            </p:cNvPr>
            <p:cNvCxnSpPr>
              <a:stCxn id="1101" idx="6"/>
              <a:endCxn id="1098" idx="2"/>
            </p:cNvCxnSpPr>
            <p:nvPr/>
          </p:nvCxnSpPr>
          <p:spPr>
            <a:xfrm flipV="1">
              <a:off x="1468209" y="2664587"/>
              <a:ext cx="706666" cy="333894"/>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104" name="Connecteur droit avec flèche 136">
              <a:extLst>
                <a:ext uri="{FF2B5EF4-FFF2-40B4-BE49-F238E27FC236}">
                  <a16:creationId xmlns:a16="http://schemas.microsoft.com/office/drawing/2014/main" id="{EBB87926-FC0D-03BA-81A2-A19A84176E1F}"/>
                </a:ext>
              </a:extLst>
            </p:cNvPr>
            <p:cNvCxnSpPr>
              <a:stCxn id="1102" idx="6"/>
              <a:endCxn id="1098" idx="2"/>
            </p:cNvCxnSpPr>
            <p:nvPr/>
          </p:nvCxnSpPr>
          <p:spPr>
            <a:xfrm flipV="1">
              <a:off x="1458684" y="2664587"/>
              <a:ext cx="716191" cy="1058831"/>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105" name="Connecteur droit avec flèche 137">
              <a:extLst>
                <a:ext uri="{FF2B5EF4-FFF2-40B4-BE49-F238E27FC236}">
                  <a16:creationId xmlns:a16="http://schemas.microsoft.com/office/drawing/2014/main" id="{DC762697-4B45-1FAC-D1DE-A862CB57B7C9}"/>
                </a:ext>
              </a:extLst>
            </p:cNvPr>
            <p:cNvCxnSpPr>
              <a:stCxn id="1102" idx="6"/>
              <a:endCxn id="1099" idx="2"/>
            </p:cNvCxnSpPr>
            <p:nvPr/>
          </p:nvCxnSpPr>
          <p:spPr>
            <a:xfrm flipV="1">
              <a:off x="1458684" y="3350906"/>
              <a:ext cx="716189" cy="372512"/>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106" name="Connecteur droit avec flèche 138">
              <a:extLst>
                <a:ext uri="{FF2B5EF4-FFF2-40B4-BE49-F238E27FC236}">
                  <a16:creationId xmlns:a16="http://schemas.microsoft.com/office/drawing/2014/main" id="{6BCA6FDE-DB0A-05D4-322B-CCBC1A9F54B6}"/>
                </a:ext>
              </a:extLst>
            </p:cNvPr>
            <p:cNvCxnSpPr>
              <a:stCxn id="1101" idx="6"/>
              <a:endCxn id="1099" idx="2"/>
            </p:cNvCxnSpPr>
            <p:nvPr/>
          </p:nvCxnSpPr>
          <p:spPr>
            <a:xfrm>
              <a:off x="1468209" y="2998481"/>
              <a:ext cx="706664" cy="352425"/>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107" name="Connecteur droit avec flèche 139">
              <a:extLst>
                <a:ext uri="{FF2B5EF4-FFF2-40B4-BE49-F238E27FC236}">
                  <a16:creationId xmlns:a16="http://schemas.microsoft.com/office/drawing/2014/main" id="{63B9F5FB-8D56-5D72-22E2-94F2A185B9E9}"/>
                </a:ext>
              </a:extLst>
            </p:cNvPr>
            <p:cNvCxnSpPr>
              <a:stCxn id="1102" idx="6"/>
              <a:endCxn id="1100" idx="2"/>
            </p:cNvCxnSpPr>
            <p:nvPr/>
          </p:nvCxnSpPr>
          <p:spPr>
            <a:xfrm>
              <a:off x="1458684" y="3723418"/>
              <a:ext cx="716190" cy="313807"/>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108" name="Connecteur droit avec flèche 140">
              <a:extLst>
                <a:ext uri="{FF2B5EF4-FFF2-40B4-BE49-F238E27FC236}">
                  <a16:creationId xmlns:a16="http://schemas.microsoft.com/office/drawing/2014/main" id="{41940A75-A30C-6EB0-D3CB-0346D405A443}"/>
                </a:ext>
              </a:extLst>
            </p:cNvPr>
            <p:cNvCxnSpPr>
              <a:stCxn id="1101" idx="6"/>
              <a:endCxn id="1100" idx="2"/>
            </p:cNvCxnSpPr>
            <p:nvPr/>
          </p:nvCxnSpPr>
          <p:spPr>
            <a:xfrm>
              <a:off x="1468209" y="2998481"/>
              <a:ext cx="706665" cy="1038744"/>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sp>
          <p:nvSpPr>
            <p:cNvPr id="1109" name="Ellipse 141">
              <a:extLst>
                <a:ext uri="{FF2B5EF4-FFF2-40B4-BE49-F238E27FC236}">
                  <a16:creationId xmlns:a16="http://schemas.microsoft.com/office/drawing/2014/main" id="{3A2C7533-B3C2-63F8-19A6-7B6C98580A6C}"/>
                </a:ext>
              </a:extLst>
            </p:cNvPr>
            <p:cNvSpPr/>
            <p:nvPr/>
          </p:nvSpPr>
          <p:spPr>
            <a:xfrm>
              <a:off x="3097892" y="3093456"/>
              <a:ext cx="533400" cy="523875"/>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110" name="Connecteur droit avec flèche 142">
              <a:extLst>
                <a:ext uri="{FF2B5EF4-FFF2-40B4-BE49-F238E27FC236}">
                  <a16:creationId xmlns:a16="http://schemas.microsoft.com/office/drawing/2014/main" id="{C1701645-23E3-1768-65A4-1A571B8E8013}"/>
                </a:ext>
              </a:extLst>
            </p:cNvPr>
            <p:cNvCxnSpPr>
              <a:stCxn id="1098" idx="6"/>
              <a:endCxn id="1109" idx="1"/>
            </p:cNvCxnSpPr>
            <p:nvPr/>
          </p:nvCxnSpPr>
          <p:spPr>
            <a:xfrm>
              <a:off x="2679700" y="2664587"/>
              <a:ext cx="496307" cy="505589"/>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111" name="Connecteur droit avec flèche 143">
              <a:extLst>
                <a:ext uri="{FF2B5EF4-FFF2-40B4-BE49-F238E27FC236}">
                  <a16:creationId xmlns:a16="http://schemas.microsoft.com/office/drawing/2014/main" id="{43868E28-4635-BC63-3E2F-7DCE4C52DA00}"/>
                </a:ext>
              </a:extLst>
            </p:cNvPr>
            <p:cNvCxnSpPr>
              <a:stCxn id="1099" idx="6"/>
              <a:endCxn id="1109" idx="2"/>
            </p:cNvCxnSpPr>
            <p:nvPr/>
          </p:nvCxnSpPr>
          <p:spPr>
            <a:xfrm>
              <a:off x="2679698" y="3350906"/>
              <a:ext cx="418194" cy="4488"/>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cxnSp>
          <p:nvCxnSpPr>
            <p:cNvPr id="1112" name="Connecteur droit avec flèche 144">
              <a:extLst>
                <a:ext uri="{FF2B5EF4-FFF2-40B4-BE49-F238E27FC236}">
                  <a16:creationId xmlns:a16="http://schemas.microsoft.com/office/drawing/2014/main" id="{FA0CE787-B19B-0107-D864-FA068B0FE7E2}"/>
                </a:ext>
              </a:extLst>
            </p:cNvPr>
            <p:cNvCxnSpPr>
              <a:stCxn id="1100" idx="6"/>
              <a:endCxn id="1109" idx="3"/>
            </p:cNvCxnSpPr>
            <p:nvPr/>
          </p:nvCxnSpPr>
          <p:spPr>
            <a:xfrm flipV="1">
              <a:off x="2679699" y="3540611"/>
              <a:ext cx="496308" cy="496614"/>
            </a:xfrm>
            <a:prstGeom prst="straightConnector1">
              <a:avLst/>
            </a:prstGeom>
            <a:noFill/>
            <a:ln w="12700" cap="flat" cmpd="sng" algn="ctr">
              <a:solidFill>
                <a:sysClr val="windowText" lastClr="000000"/>
              </a:solidFill>
              <a:prstDash val="solid"/>
              <a:miter lim="800000"/>
              <a:headEnd type="none" w="med" len="med"/>
              <a:tailEnd type="none" w="med" len="med"/>
            </a:ln>
            <a:effectLst/>
          </p:spPr>
        </p:cxnSp>
      </p:grpSp>
      <p:grpSp>
        <p:nvGrpSpPr>
          <p:cNvPr id="1113" name="Groupe 146">
            <a:extLst>
              <a:ext uri="{FF2B5EF4-FFF2-40B4-BE49-F238E27FC236}">
                <a16:creationId xmlns:a16="http://schemas.microsoft.com/office/drawing/2014/main" id="{A11D3290-FA18-31C2-348C-7BCDC084AB29}"/>
              </a:ext>
            </a:extLst>
          </p:cNvPr>
          <p:cNvGrpSpPr/>
          <p:nvPr/>
        </p:nvGrpSpPr>
        <p:grpSpPr>
          <a:xfrm>
            <a:off x="3836247" y="5550609"/>
            <a:ext cx="508593" cy="514182"/>
            <a:chOff x="2535455" y="4591934"/>
            <a:chExt cx="856524" cy="812072"/>
          </a:xfrm>
        </p:grpSpPr>
        <p:sp>
          <p:nvSpPr>
            <p:cNvPr id="1114" name="ZoneTexte 147">
              <a:extLst>
                <a:ext uri="{FF2B5EF4-FFF2-40B4-BE49-F238E27FC236}">
                  <a16:creationId xmlns:a16="http://schemas.microsoft.com/office/drawing/2014/main" id="{1283A9C3-A408-F6AB-CC0A-767E05FB1CE1}"/>
                </a:ext>
              </a:extLst>
            </p:cNvPr>
            <p:cNvSpPr txBox="1"/>
            <p:nvPr/>
          </p:nvSpPr>
          <p:spPr>
            <a:xfrm>
              <a:off x="2535455" y="4863188"/>
              <a:ext cx="810103" cy="29165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1" u="none" strike="noStrike" kern="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rPr>
                <a:t>Training</a:t>
              </a:r>
            </a:p>
          </p:txBody>
        </p:sp>
        <p:sp>
          <p:nvSpPr>
            <p:cNvPr id="1115" name="Flèche droite 149">
              <a:extLst>
                <a:ext uri="{FF2B5EF4-FFF2-40B4-BE49-F238E27FC236}">
                  <a16:creationId xmlns:a16="http://schemas.microsoft.com/office/drawing/2014/main" id="{4FA7A1D3-F835-A7CF-C5B4-6A883AF80036}"/>
                </a:ext>
              </a:extLst>
            </p:cNvPr>
            <p:cNvSpPr/>
            <p:nvPr/>
          </p:nvSpPr>
          <p:spPr>
            <a:xfrm>
              <a:off x="2536451" y="4591934"/>
              <a:ext cx="855528" cy="812072"/>
            </a:xfrm>
            <a:prstGeom prst="rightArrow">
              <a:avLst>
                <a:gd name="adj1" fmla="val 39468"/>
                <a:gd name="adj2" fmla="val 50000"/>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116" name="Organigramme : Disque magnétique 150">
            <a:extLst>
              <a:ext uri="{FF2B5EF4-FFF2-40B4-BE49-F238E27FC236}">
                <a16:creationId xmlns:a16="http://schemas.microsoft.com/office/drawing/2014/main" id="{B5F423E1-E16E-3CEE-F86A-ADCEC76F2C98}"/>
              </a:ext>
            </a:extLst>
          </p:cNvPr>
          <p:cNvSpPr/>
          <p:nvPr/>
        </p:nvSpPr>
        <p:spPr>
          <a:xfrm>
            <a:off x="3259138" y="5608886"/>
            <a:ext cx="476254" cy="211802"/>
          </a:xfrm>
          <a:prstGeom prst="flowChartMagneticDisk">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76"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data</a:t>
            </a:r>
          </a:p>
        </p:txBody>
      </p:sp>
      <p:grpSp>
        <p:nvGrpSpPr>
          <p:cNvPr id="1117" name="Groupe 153">
            <a:extLst>
              <a:ext uri="{FF2B5EF4-FFF2-40B4-BE49-F238E27FC236}">
                <a16:creationId xmlns:a16="http://schemas.microsoft.com/office/drawing/2014/main" id="{8C6A805A-E3AB-F82B-08F3-C512AF950935}"/>
              </a:ext>
            </a:extLst>
          </p:cNvPr>
          <p:cNvGrpSpPr/>
          <p:nvPr/>
        </p:nvGrpSpPr>
        <p:grpSpPr>
          <a:xfrm>
            <a:off x="1667276" y="5597988"/>
            <a:ext cx="524373" cy="447415"/>
            <a:chOff x="925284" y="2402649"/>
            <a:chExt cx="2706008" cy="1896513"/>
          </a:xfrm>
        </p:grpSpPr>
        <p:sp>
          <p:nvSpPr>
            <p:cNvPr id="1118" name="Ellipse 155">
              <a:extLst>
                <a:ext uri="{FF2B5EF4-FFF2-40B4-BE49-F238E27FC236}">
                  <a16:creationId xmlns:a16="http://schemas.microsoft.com/office/drawing/2014/main" id="{C68F6828-6D0C-4770-76F4-329CDFE40FD2}"/>
                </a:ext>
              </a:extLst>
            </p:cNvPr>
            <p:cNvSpPr/>
            <p:nvPr/>
          </p:nvSpPr>
          <p:spPr>
            <a:xfrm>
              <a:off x="2174875" y="2402649"/>
              <a:ext cx="504825" cy="523875"/>
            </a:xfrm>
            <a:prstGeom prst="ellipse">
              <a:avLst/>
            </a:prstGeom>
            <a:no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19" name="Ellipse 156">
              <a:extLst>
                <a:ext uri="{FF2B5EF4-FFF2-40B4-BE49-F238E27FC236}">
                  <a16:creationId xmlns:a16="http://schemas.microsoft.com/office/drawing/2014/main" id="{71D22B6A-B44E-0C0C-7E10-3D79DC50F7C7}"/>
                </a:ext>
              </a:extLst>
            </p:cNvPr>
            <p:cNvSpPr/>
            <p:nvPr/>
          </p:nvSpPr>
          <p:spPr>
            <a:xfrm>
              <a:off x="2174873" y="3088968"/>
              <a:ext cx="504825" cy="523875"/>
            </a:xfrm>
            <a:prstGeom prst="ellipse">
              <a:avLst/>
            </a:prstGeom>
            <a:no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0" name="Ellipse 157">
              <a:extLst>
                <a:ext uri="{FF2B5EF4-FFF2-40B4-BE49-F238E27FC236}">
                  <a16:creationId xmlns:a16="http://schemas.microsoft.com/office/drawing/2014/main" id="{FA954F9D-A7B1-C0CF-FB67-A81A3BA17E42}"/>
                </a:ext>
              </a:extLst>
            </p:cNvPr>
            <p:cNvSpPr/>
            <p:nvPr/>
          </p:nvSpPr>
          <p:spPr>
            <a:xfrm>
              <a:off x="2174874" y="3775287"/>
              <a:ext cx="504825" cy="523875"/>
            </a:xfrm>
            <a:prstGeom prst="ellipse">
              <a:avLst/>
            </a:prstGeom>
            <a:no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1" name="Ellipse 158">
              <a:extLst>
                <a:ext uri="{FF2B5EF4-FFF2-40B4-BE49-F238E27FC236}">
                  <a16:creationId xmlns:a16="http://schemas.microsoft.com/office/drawing/2014/main" id="{9762E1DB-E7D8-06C9-28CE-F8526CAA6A93}"/>
                </a:ext>
              </a:extLst>
            </p:cNvPr>
            <p:cNvSpPr/>
            <p:nvPr/>
          </p:nvSpPr>
          <p:spPr>
            <a:xfrm>
              <a:off x="934809" y="2736543"/>
              <a:ext cx="533400" cy="523875"/>
            </a:xfrm>
            <a:prstGeom prst="ellipse">
              <a:avLst/>
            </a:prstGeom>
            <a:solidFill>
              <a:srgbClr val="4472C4"/>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2" name="Ellipse 159">
              <a:extLst>
                <a:ext uri="{FF2B5EF4-FFF2-40B4-BE49-F238E27FC236}">
                  <a16:creationId xmlns:a16="http://schemas.microsoft.com/office/drawing/2014/main" id="{6C57A2D8-9C6F-02BD-9449-01669601F341}"/>
                </a:ext>
              </a:extLst>
            </p:cNvPr>
            <p:cNvSpPr/>
            <p:nvPr/>
          </p:nvSpPr>
          <p:spPr>
            <a:xfrm>
              <a:off x="925284" y="3461480"/>
              <a:ext cx="533400" cy="523875"/>
            </a:xfrm>
            <a:prstGeom prst="ellipse">
              <a:avLst/>
            </a:prstGeom>
            <a:solidFill>
              <a:srgbClr val="4472C4"/>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123" name="Connecteur droit avec flèche 160">
              <a:extLst>
                <a:ext uri="{FF2B5EF4-FFF2-40B4-BE49-F238E27FC236}">
                  <a16:creationId xmlns:a16="http://schemas.microsoft.com/office/drawing/2014/main" id="{74F1F4E4-FB5C-57F8-F48B-94B3C3381E9E}"/>
                </a:ext>
              </a:extLst>
            </p:cNvPr>
            <p:cNvCxnSpPr>
              <a:stCxn id="1121" idx="6"/>
              <a:endCxn id="1118" idx="2"/>
            </p:cNvCxnSpPr>
            <p:nvPr/>
          </p:nvCxnSpPr>
          <p:spPr>
            <a:xfrm flipV="1">
              <a:off x="1468209" y="2664587"/>
              <a:ext cx="706666" cy="333894"/>
            </a:xfrm>
            <a:prstGeom prst="straightConnector1">
              <a:avLst/>
            </a:prstGeom>
            <a:noFill/>
            <a:ln w="12700" cap="flat" cmpd="sng" algn="ctr">
              <a:solidFill>
                <a:srgbClr val="70AD47"/>
              </a:solidFill>
              <a:prstDash val="solid"/>
              <a:miter lim="800000"/>
              <a:headEnd type="none" w="med" len="med"/>
              <a:tailEnd type="none" w="med" len="med"/>
            </a:ln>
            <a:effectLst/>
          </p:spPr>
        </p:cxnSp>
        <p:cxnSp>
          <p:nvCxnSpPr>
            <p:cNvPr id="1124" name="Connecteur droit avec flèche 161">
              <a:extLst>
                <a:ext uri="{FF2B5EF4-FFF2-40B4-BE49-F238E27FC236}">
                  <a16:creationId xmlns:a16="http://schemas.microsoft.com/office/drawing/2014/main" id="{4E6FCA82-CDC9-0FE7-E933-98A7A5F9E6C4}"/>
                </a:ext>
              </a:extLst>
            </p:cNvPr>
            <p:cNvCxnSpPr>
              <a:stCxn id="1122" idx="6"/>
              <a:endCxn id="1118" idx="2"/>
            </p:cNvCxnSpPr>
            <p:nvPr/>
          </p:nvCxnSpPr>
          <p:spPr>
            <a:xfrm flipV="1">
              <a:off x="1458684" y="2664587"/>
              <a:ext cx="716191" cy="1058831"/>
            </a:xfrm>
            <a:prstGeom prst="straightConnector1">
              <a:avLst/>
            </a:prstGeom>
            <a:noFill/>
            <a:ln w="12700" cap="flat" cmpd="sng" algn="ctr">
              <a:solidFill>
                <a:srgbClr val="70AD47"/>
              </a:solidFill>
              <a:prstDash val="solid"/>
              <a:miter lim="800000"/>
              <a:headEnd type="none" w="med" len="med"/>
              <a:tailEnd type="none" w="med" len="med"/>
            </a:ln>
            <a:effectLst/>
          </p:spPr>
        </p:cxnSp>
        <p:cxnSp>
          <p:nvCxnSpPr>
            <p:cNvPr id="1125" name="Connecteur droit avec flèche 162">
              <a:extLst>
                <a:ext uri="{FF2B5EF4-FFF2-40B4-BE49-F238E27FC236}">
                  <a16:creationId xmlns:a16="http://schemas.microsoft.com/office/drawing/2014/main" id="{54173971-9FA6-9C9C-24FC-F3F831BA0E62}"/>
                </a:ext>
              </a:extLst>
            </p:cNvPr>
            <p:cNvCxnSpPr>
              <a:stCxn id="1122" idx="6"/>
              <a:endCxn id="1119" idx="2"/>
            </p:cNvCxnSpPr>
            <p:nvPr/>
          </p:nvCxnSpPr>
          <p:spPr>
            <a:xfrm flipV="1">
              <a:off x="1458684" y="3350906"/>
              <a:ext cx="716189" cy="372512"/>
            </a:xfrm>
            <a:prstGeom prst="straightConnector1">
              <a:avLst/>
            </a:prstGeom>
            <a:noFill/>
            <a:ln w="12700" cap="flat" cmpd="sng" algn="ctr">
              <a:solidFill>
                <a:srgbClr val="70AD47"/>
              </a:solidFill>
              <a:prstDash val="solid"/>
              <a:miter lim="800000"/>
              <a:headEnd type="none" w="med" len="med"/>
              <a:tailEnd type="none" w="med" len="med"/>
            </a:ln>
            <a:effectLst/>
          </p:spPr>
        </p:cxnSp>
        <p:cxnSp>
          <p:nvCxnSpPr>
            <p:cNvPr id="1126" name="Connecteur droit avec flèche 163">
              <a:extLst>
                <a:ext uri="{FF2B5EF4-FFF2-40B4-BE49-F238E27FC236}">
                  <a16:creationId xmlns:a16="http://schemas.microsoft.com/office/drawing/2014/main" id="{05180C80-3613-649F-1A21-59BB38E38509}"/>
                </a:ext>
              </a:extLst>
            </p:cNvPr>
            <p:cNvCxnSpPr>
              <a:stCxn id="1121" idx="6"/>
              <a:endCxn id="1119" idx="2"/>
            </p:cNvCxnSpPr>
            <p:nvPr/>
          </p:nvCxnSpPr>
          <p:spPr>
            <a:xfrm>
              <a:off x="1468209" y="2998481"/>
              <a:ext cx="706664" cy="352425"/>
            </a:xfrm>
            <a:prstGeom prst="straightConnector1">
              <a:avLst/>
            </a:prstGeom>
            <a:noFill/>
            <a:ln w="12700" cap="flat" cmpd="sng" algn="ctr">
              <a:solidFill>
                <a:srgbClr val="70AD47"/>
              </a:solidFill>
              <a:prstDash val="solid"/>
              <a:miter lim="800000"/>
              <a:headEnd type="none" w="med" len="med"/>
              <a:tailEnd type="none" w="med" len="med"/>
            </a:ln>
            <a:effectLst/>
          </p:spPr>
        </p:cxnSp>
        <p:cxnSp>
          <p:nvCxnSpPr>
            <p:cNvPr id="1127" name="Connecteur droit avec flèche 164">
              <a:extLst>
                <a:ext uri="{FF2B5EF4-FFF2-40B4-BE49-F238E27FC236}">
                  <a16:creationId xmlns:a16="http://schemas.microsoft.com/office/drawing/2014/main" id="{CC5C6812-6304-C4AE-4F1F-26D70CA7AD5A}"/>
                </a:ext>
              </a:extLst>
            </p:cNvPr>
            <p:cNvCxnSpPr>
              <a:stCxn id="1122" idx="6"/>
              <a:endCxn id="1120" idx="2"/>
            </p:cNvCxnSpPr>
            <p:nvPr/>
          </p:nvCxnSpPr>
          <p:spPr>
            <a:xfrm>
              <a:off x="1458684" y="3723418"/>
              <a:ext cx="716190" cy="313807"/>
            </a:xfrm>
            <a:prstGeom prst="straightConnector1">
              <a:avLst/>
            </a:prstGeom>
            <a:noFill/>
            <a:ln w="12700" cap="flat" cmpd="sng" algn="ctr">
              <a:solidFill>
                <a:srgbClr val="70AD47"/>
              </a:solidFill>
              <a:prstDash val="solid"/>
              <a:miter lim="800000"/>
              <a:headEnd type="none" w="med" len="med"/>
              <a:tailEnd type="none" w="med" len="med"/>
            </a:ln>
            <a:effectLst/>
          </p:spPr>
        </p:cxnSp>
        <p:cxnSp>
          <p:nvCxnSpPr>
            <p:cNvPr id="1128" name="Connecteur droit avec flèche 165">
              <a:extLst>
                <a:ext uri="{FF2B5EF4-FFF2-40B4-BE49-F238E27FC236}">
                  <a16:creationId xmlns:a16="http://schemas.microsoft.com/office/drawing/2014/main" id="{781ECDA8-FCFA-0E2C-CF6A-95AC43359506}"/>
                </a:ext>
              </a:extLst>
            </p:cNvPr>
            <p:cNvCxnSpPr>
              <a:stCxn id="1121" idx="6"/>
              <a:endCxn id="1120" idx="2"/>
            </p:cNvCxnSpPr>
            <p:nvPr/>
          </p:nvCxnSpPr>
          <p:spPr>
            <a:xfrm>
              <a:off x="1468209" y="2998481"/>
              <a:ext cx="706665" cy="1038744"/>
            </a:xfrm>
            <a:prstGeom prst="straightConnector1">
              <a:avLst/>
            </a:prstGeom>
            <a:noFill/>
            <a:ln w="12700" cap="flat" cmpd="sng" algn="ctr">
              <a:solidFill>
                <a:srgbClr val="70AD47"/>
              </a:solidFill>
              <a:prstDash val="solid"/>
              <a:miter lim="800000"/>
              <a:headEnd type="none" w="med" len="med"/>
              <a:tailEnd type="none" w="med" len="med"/>
            </a:ln>
            <a:effectLst/>
          </p:spPr>
        </p:cxnSp>
        <p:sp>
          <p:nvSpPr>
            <p:cNvPr id="1129" name="Ellipse 166">
              <a:extLst>
                <a:ext uri="{FF2B5EF4-FFF2-40B4-BE49-F238E27FC236}">
                  <a16:creationId xmlns:a16="http://schemas.microsoft.com/office/drawing/2014/main" id="{0FD2807D-A2B3-C673-F0B3-44F086AFDAD4}"/>
                </a:ext>
              </a:extLst>
            </p:cNvPr>
            <p:cNvSpPr/>
            <p:nvPr/>
          </p:nvSpPr>
          <p:spPr>
            <a:xfrm>
              <a:off x="3097892" y="3093456"/>
              <a:ext cx="533400" cy="523875"/>
            </a:xfrm>
            <a:prstGeom prst="ellipse">
              <a:avLst/>
            </a:prstGeom>
            <a:no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52"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130" name="Connecteur droit avec flèche 167">
              <a:extLst>
                <a:ext uri="{FF2B5EF4-FFF2-40B4-BE49-F238E27FC236}">
                  <a16:creationId xmlns:a16="http://schemas.microsoft.com/office/drawing/2014/main" id="{A3468F56-77E7-0771-447B-94A4AAB0BCA8}"/>
                </a:ext>
              </a:extLst>
            </p:cNvPr>
            <p:cNvCxnSpPr>
              <a:stCxn id="1118" idx="6"/>
              <a:endCxn id="1129" idx="1"/>
            </p:cNvCxnSpPr>
            <p:nvPr/>
          </p:nvCxnSpPr>
          <p:spPr>
            <a:xfrm>
              <a:off x="2679700" y="2664587"/>
              <a:ext cx="496307" cy="505589"/>
            </a:xfrm>
            <a:prstGeom prst="straightConnector1">
              <a:avLst/>
            </a:prstGeom>
            <a:noFill/>
            <a:ln w="12700" cap="flat" cmpd="sng" algn="ctr">
              <a:solidFill>
                <a:srgbClr val="70AD47"/>
              </a:solidFill>
              <a:prstDash val="solid"/>
              <a:miter lim="800000"/>
              <a:headEnd type="none" w="med" len="med"/>
              <a:tailEnd type="none" w="med" len="med"/>
            </a:ln>
            <a:effectLst/>
          </p:spPr>
        </p:cxnSp>
        <p:cxnSp>
          <p:nvCxnSpPr>
            <p:cNvPr id="1131" name="Connecteur droit avec flèche 168">
              <a:extLst>
                <a:ext uri="{FF2B5EF4-FFF2-40B4-BE49-F238E27FC236}">
                  <a16:creationId xmlns:a16="http://schemas.microsoft.com/office/drawing/2014/main" id="{7085FFB3-932E-12D5-DCA8-D65AFD3C7A8C}"/>
                </a:ext>
              </a:extLst>
            </p:cNvPr>
            <p:cNvCxnSpPr>
              <a:stCxn id="1119" idx="6"/>
              <a:endCxn id="1129" idx="2"/>
            </p:cNvCxnSpPr>
            <p:nvPr/>
          </p:nvCxnSpPr>
          <p:spPr>
            <a:xfrm>
              <a:off x="2679698" y="3350906"/>
              <a:ext cx="418194" cy="4488"/>
            </a:xfrm>
            <a:prstGeom prst="straightConnector1">
              <a:avLst/>
            </a:prstGeom>
            <a:noFill/>
            <a:ln w="12700" cap="flat" cmpd="sng" algn="ctr">
              <a:solidFill>
                <a:srgbClr val="70AD47"/>
              </a:solidFill>
              <a:prstDash val="solid"/>
              <a:miter lim="800000"/>
              <a:headEnd type="none" w="med" len="med"/>
              <a:tailEnd type="none" w="med" len="med"/>
            </a:ln>
            <a:effectLst/>
          </p:spPr>
        </p:cxnSp>
        <p:cxnSp>
          <p:nvCxnSpPr>
            <p:cNvPr id="1132" name="Connecteur droit avec flèche 169">
              <a:extLst>
                <a:ext uri="{FF2B5EF4-FFF2-40B4-BE49-F238E27FC236}">
                  <a16:creationId xmlns:a16="http://schemas.microsoft.com/office/drawing/2014/main" id="{48D5264C-A2A3-F258-F36C-79338E0EC6A4}"/>
                </a:ext>
              </a:extLst>
            </p:cNvPr>
            <p:cNvCxnSpPr>
              <a:stCxn id="1120" idx="6"/>
              <a:endCxn id="1129" idx="3"/>
            </p:cNvCxnSpPr>
            <p:nvPr/>
          </p:nvCxnSpPr>
          <p:spPr>
            <a:xfrm flipV="1">
              <a:off x="2679699" y="3540611"/>
              <a:ext cx="496308" cy="496614"/>
            </a:xfrm>
            <a:prstGeom prst="straightConnector1">
              <a:avLst/>
            </a:prstGeom>
            <a:noFill/>
            <a:ln w="12700" cap="flat" cmpd="sng" algn="ctr">
              <a:solidFill>
                <a:srgbClr val="70AD47"/>
              </a:solidFill>
              <a:prstDash val="solid"/>
              <a:miter lim="800000"/>
              <a:headEnd type="none" w="med" len="med"/>
              <a:tailEnd type="none" w="med" len="med"/>
            </a:ln>
            <a:effectLst/>
          </p:spPr>
        </p:cxnSp>
      </p:grpSp>
      <p:sp>
        <p:nvSpPr>
          <p:cNvPr id="1133" name="Trapèze 75">
            <a:extLst>
              <a:ext uri="{FF2B5EF4-FFF2-40B4-BE49-F238E27FC236}">
                <a16:creationId xmlns:a16="http://schemas.microsoft.com/office/drawing/2014/main" id="{187DC4E6-C7EF-27FE-0034-6922C2113C3E}"/>
              </a:ext>
            </a:extLst>
          </p:cNvPr>
          <p:cNvSpPr/>
          <p:nvPr/>
        </p:nvSpPr>
        <p:spPr>
          <a:xfrm rot="5400000">
            <a:off x="7489764" y="4311569"/>
            <a:ext cx="955854" cy="896042"/>
          </a:xfrm>
          <a:prstGeom prst="trapezoid">
            <a:avLst/>
          </a:prstGeom>
          <a:solidFill>
            <a:sysClr val="window" lastClr="FFFFFF"/>
          </a:solidFill>
          <a:ln w="12700" cap="flat" cmpd="sng" algn="ctr">
            <a:solidFill>
              <a:srgbClr val="70AD47"/>
            </a:solidFill>
            <a:prstDash val="solid"/>
            <a:miter lim="800000"/>
          </a:ln>
          <a:effectLst/>
        </p:spPr>
        <p:txBody>
          <a:bodyPr vert="vert270"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34" name="ZoneTexte 76">
            <a:extLst>
              <a:ext uri="{FF2B5EF4-FFF2-40B4-BE49-F238E27FC236}">
                <a16:creationId xmlns:a16="http://schemas.microsoft.com/office/drawing/2014/main" id="{7FE28E0F-5C9B-926B-647F-7F2B93082BAB}"/>
              </a:ext>
            </a:extLst>
          </p:cNvPr>
          <p:cNvSpPr txBox="1"/>
          <p:nvPr/>
        </p:nvSpPr>
        <p:spPr>
          <a:xfrm>
            <a:off x="7434914" y="4518336"/>
            <a:ext cx="1030779" cy="523220"/>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Fingerprint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detector</a:t>
            </a:r>
          </a:p>
        </p:txBody>
      </p:sp>
      <p:pic>
        <p:nvPicPr>
          <p:cNvPr id="1135" name="Picture 1134">
            <a:extLst>
              <a:ext uri="{FF2B5EF4-FFF2-40B4-BE49-F238E27FC236}">
                <a16:creationId xmlns:a16="http://schemas.microsoft.com/office/drawing/2014/main" id="{047C1DA3-C182-7730-0119-C8D3534F15F9}"/>
              </a:ext>
            </a:extLst>
          </p:cNvPr>
          <p:cNvPicPr>
            <a:picLocks noChangeAspect="1"/>
          </p:cNvPicPr>
          <p:nvPr/>
        </p:nvPicPr>
        <p:blipFill>
          <a:blip r:embed="rId4"/>
          <a:stretch>
            <a:fillRect/>
          </a:stretch>
        </p:blipFill>
        <p:spPr>
          <a:xfrm>
            <a:off x="7191196" y="4628424"/>
            <a:ext cx="328474" cy="328474"/>
          </a:xfrm>
          <a:prstGeom prst="rect">
            <a:avLst/>
          </a:prstGeom>
        </p:spPr>
      </p:pic>
      <p:pic>
        <p:nvPicPr>
          <p:cNvPr id="1136" name="Image 6">
            <a:extLst>
              <a:ext uri="{FF2B5EF4-FFF2-40B4-BE49-F238E27FC236}">
                <a16:creationId xmlns:a16="http://schemas.microsoft.com/office/drawing/2014/main" id="{10C3683A-4333-3FED-BC8F-D1C3C906EA88}"/>
              </a:ext>
            </a:extLst>
          </p:cNvPr>
          <p:cNvPicPr>
            <a:picLocks noChangeAspect="1"/>
          </p:cNvPicPr>
          <p:nvPr/>
        </p:nvPicPr>
        <p:blipFill>
          <a:blip r:embed="rId5">
            <a:clrChange>
              <a:clrFrom>
                <a:srgbClr val="FFFFFF"/>
              </a:clrFrom>
              <a:clrTo>
                <a:srgbClr val="FFFFFF">
                  <a:alpha val="0"/>
                </a:srgbClr>
              </a:clrTo>
            </a:clrChange>
          </a:blip>
          <a:srcRect l="90031" t="14716" b="59517"/>
          <a:stretch/>
        </p:blipFill>
        <p:spPr>
          <a:xfrm>
            <a:off x="8574695" y="4529141"/>
            <a:ext cx="721523" cy="582234"/>
          </a:xfrm>
          <a:prstGeom prst="rect">
            <a:avLst/>
          </a:prstGeom>
        </p:spPr>
      </p:pic>
      <p:sp>
        <p:nvSpPr>
          <p:cNvPr id="1150" name="ZoneTexte 29">
            <a:extLst>
              <a:ext uri="{FF2B5EF4-FFF2-40B4-BE49-F238E27FC236}">
                <a16:creationId xmlns:a16="http://schemas.microsoft.com/office/drawing/2014/main" id="{0C988F48-D981-1085-FA4F-02C1554D99E3}"/>
              </a:ext>
            </a:extLst>
          </p:cNvPr>
          <p:cNvSpPr txBox="1"/>
          <p:nvPr/>
        </p:nvSpPr>
        <p:spPr>
          <a:xfrm>
            <a:off x="4762913" y="4606766"/>
            <a:ext cx="1993934" cy="333617"/>
          </a:xfrm>
          <a:prstGeom prst="rect">
            <a:avLst/>
          </a:prstGeom>
          <a:solidFill>
            <a:sysClr val="window" lastClr="FFFFFF"/>
          </a:solidFill>
          <a:ln w="12700" cap="flat" cmpd="sng" algn="ctr">
            <a:solidFill>
              <a:srgbClr val="70AD47"/>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68"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Fingerprint extractor</a:t>
            </a:r>
          </a:p>
        </p:txBody>
      </p:sp>
      <p:pic>
        <p:nvPicPr>
          <p:cNvPr id="1154" name="Picture 1153">
            <a:extLst>
              <a:ext uri="{FF2B5EF4-FFF2-40B4-BE49-F238E27FC236}">
                <a16:creationId xmlns:a16="http://schemas.microsoft.com/office/drawing/2014/main" id="{8E4A7290-182E-E7F0-3B32-12C0D824B45B}"/>
              </a:ext>
            </a:extLst>
          </p:cNvPr>
          <p:cNvPicPr>
            <a:picLocks noChangeAspect="1"/>
          </p:cNvPicPr>
          <p:nvPr/>
        </p:nvPicPr>
        <p:blipFill>
          <a:blip r:embed="rId6"/>
          <a:stretch>
            <a:fillRect/>
          </a:stretch>
        </p:blipFill>
        <p:spPr>
          <a:xfrm>
            <a:off x="2749461" y="2620660"/>
            <a:ext cx="5715245" cy="1351412"/>
          </a:xfrm>
          <a:prstGeom prst="rect">
            <a:avLst/>
          </a:prstGeom>
        </p:spPr>
      </p:pic>
    </p:spTree>
    <p:extLst>
      <p:ext uri="{BB962C8B-B14F-4D97-AF65-F5344CB8AC3E}">
        <p14:creationId xmlns:p14="http://schemas.microsoft.com/office/powerpoint/2010/main" val="31941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 grpId="0" animBg="1"/>
      <p:bldP spid="1064" grpId="0"/>
      <p:bldP spid="1116" grpId="0" animBg="1"/>
      <p:bldP spid="1133" grpId="0" animBg="1"/>
      <p:bldP spid="1134" grpId="0"/>
      <p:bldP spid="11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a:latin typeface="Calibri" panose="020F0502020204030204" pitchFamily="34" charset="0"/>
                <a:ea typeface="Calibri" panose="020F0502020204030204" pitchFamily="34" charset="0"/>
                <a:cs typeface="Calibri" panose="020F0502020204030204" pitchFamily="34" charset="0"/>
              </a:rPr>
              <a:t>NNW-DC </a:t>
            </a:r>
            <a:r>
              <a:rPr lang="en-US">
                <a:latin typeface="Calibri" panose="020F0502020204030204" pitchFamily="34" charset="0"/>
                <a:ea typeface="Calibri" panose="020F0502020204030204" pitchFamily="34" charset="0"/>
                <a:cs typeface="Calibri" panose="020F0502020204030204" pitchFamily="34" charset="0"/>
              </a:rPr>
              <a:t>track record</a:t>
            </a:r>
            <a:endParaRPr lang="en-US" noProof="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noProof="0" smtClean="0">
                <a:latin typeface="Calibri" panose="020F0502020204030204" pitchFamily="34" charset="0"/>
                <a:ea typeface="Calibri" panose="020F0502020204030204" pitchFamily="34" charset="0"/>
                <a:cs typeface="Calibri" panose="020F0502020204030204" pitchFamily="34" charset="0"/>
              </a:rPr>
              <a:pPr/>
              <a:t>9</a:t>
            </a:fld>
            <a:endParaRPr lang="en-US" noProof="0">
              <a:latin typeface="Calibri" panose="020F0502020204030204" pitchFamily="34" charset="0"/>
              <a:ea typeface="Calibri" panose="020F0502020204030204" pitchFamily="34" charset="0"/>
              <a:cs typeface="Calibri" panose="020F0502020204030204" pitchFamily="34" charset="0"/>
            </a:endParaRPr>
          </a:p>
        </p:txBody>
      </p:sp>
      <p:sp>
        <p:nvSpPr>
          <p:cNvPr id="59" name="Arrow: Chevron 58">
            <a:extLst>
              <a:ext uri="{FF2B5EF4-FFF2-40B4-BE49-F238E27FC236}">
                <a16:creationId xmlns:a16="http://schemas.microsoft.com/office/drawing/2014/main" id="{8E199EFE-6E32-AB8D-401D-6CF41DE66C37}"/>
              </a:ext>
            </a:extLst>
          </p:cNvPr>
          <p:cNvSpPr/>
          <p:nvPr/>
        </p:nvSpPr>
        <p:spPr>
          <a:xfrm>
            <a:off x="775629" y="3429000"/>
            <a:ext cx="9523814" cy="777667"/>
          </a:xfrm>
          <a:prstGeom prst="chevron">
            <a:avLst/>
          </a:prstGeom>
          <a:solidFill>
            <a:srgbClr val="2874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0" name="Arrow: Chevron 59">
            <a:extLst>
              <a:ext uri="{FF2B5EF4-FFF2-40B4-BE49-F238E27FC236}">
                <a16:creationId xmlns:a16="http://schemas.microsoft.com/office/drawing/2014/main" id="{1A153024-B60F-50C8-C259-BECD33758FC6}"/>
              </a:ext>
            </a:extLst>
          </p:cNvPr>
          <p:cNvSpPr/>
          <p:nvPr/>
        </p:nvSpPr>
        <p:spPr>
          <a:xfrm>
            <a:off x="0" y="3428999"/>
            <a:ext cx="1164461" cy="777667"/>
          </a:xfrm>
          <a:prstGeom prst="chevron">
            <a:avLst/>
          </a:prstGeom>
          <a:solidFill>
            <a:srgbClr val="BAD7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1" name="Arrow: Chevron 60">
            <a:extLst>
              <a:ext uri="{FF2B5EF4-FFF2-40B4-BE49-F238E27FC236}">
                <a16:creationId xmlns:a16="http://schemas.microsoft.com/office/drawing/2014/main" id="{0EAA1FFA-7D7F-7C11-A311-B2C1C53A5D3B}"/>
              </a:ext>
            </a:extLst>
          </p:cNvPr>
          <p:cNvSpPr/>
          <p:nvPr/>
        </p:nvSpPr>
        <p:spPr>
          <a:xfrm>
            <a:off x="9892093" y="3428999"/>
            <a:ext cx="2172410" cy="777667"/>
          </a:xfrm>
          <a:prstGeom prst="chevron">
            <a:avLst/>
          </a:prstGeom>
          <a:solidFill>
            <a:srgbClr val="E3A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62" name="Straight Connector 61">
            <a:extLst>
              <a:ext uri="{FF2B5EF4-FFF2-40B4-BE49-F238E27FC236}">
                <a16:creationId xmlns:a16="http://schemas.microsoft.com/office/drawing/2014/main" id="{B5559DB0-E28E-D157-7A5E-87B093001162}"/>
              </a:ext>
            </a:extLst>
          </p:cNvPr>
          <p:cNvCxnSpPr>
            <a:cxnSpLocks/>
          </p:cNvCxnSpPr>
          <p:nvPr/>
        </p:nvCxnSpPr>
        <p:spPr>
          <a:xfrm>
            <a:off x="1370273" y="3118941"/>
            <a:ext cx="0" cy="1087725"/>
          </a:xfrm>
          <a:prstGeom prst="line">
            <a:avLst/>
          </a:prstGeom>
          <a:noFill/>
          <a:ln w="28575" cap="flat" cmpd="sng" algn="ctr">
            <a:solidFill>
              <a:sysClr val="windowText" lastClr="000000"/>
            </a:solidFill>
            <a:prstDash val="solid"/>
            <a:miter lim="800000"/>
          </a:ln>
          <a:effectLst/>
        </p:spPr>
      </p:cxnSp>
      <p:cxnSp>
        <p:nvCxnSpPr>
          <p:cNvPr id="63" name="Straight Connector 62">
            <a:extLst>
              <a:ext uri="{FF2B5EF4-FFF2-40B4-BE49-F238E27FC236}">
                <a16:creationId xmlns:a16="http://schemas.microsoft.com/office/drawing/2014/main" id="{FA7ECC41-54C4-A39F-A85A-C3D062DFCD79}"/>
              </a:ext>
            </a:extLst>
          </p:cNvPr>
          <p:cNvCxnSpPr>
            <a:cxnSpLocks/>
          </p:cNvCxnSpPr>
          <p:nvPr/>
        </p:nvCxnSpPr>
        <p:spPr>
          <a:xfrm flipH="1">
            <a:off x="8765094" y="3415610"/>
            <a:ext cx="2077" cy="1185456"/>
          </a:xfrm>
          <a:prstGeom prst="line">
            <a:avLst/>
          </a:prstGeom>
          <a:noFill/>
          <a:ln w="28575" cap="flat" cmpd="sng" algn="ctr">
            <a:solidFill>
              <a:sysClr val="windowText" lastClr="000000"/>
            </a:solidFill>
            <a:prstDash val="solid"/>
            <a:miter lim="800000"/>
          </a:ln>
          <a:effectLst/>
        </p:spPr>
      </p:cxnSp>
      <p:sp>
        <p:nvSpPr>
          <p:cNvPr id="64" name="TextBox 63">
            <a:extLst>
              <a:ext uri="{FF2B5EF4-FFF2-40B4-BE49-F238E27FC236}">
                <a16:creationId xmlns:a16="http://schemas.microsoft.com/office/drawing/2014/main" id="{4807DDFA-641E-45AF-93E6-1A92E4F8682D}"/>
              </a:ext>
            </a:extLst>
          </p:cNvPr>
          <p:cNvSpPr txBox="1"/>
          <p:nvPr/>
        </p:nvSpPr>
        <p:spPr>
          <a:xfrm>
            <a:off x="442757" y="2262298"/>
            <a:ext cx="1855032" cy="923330"/>
          </a:xfrm>
          <a:prstGeom prst="rect">
            <a:avLst/>
          </a:prstGeom>
          <a:noFill/>
        </p:spPr>
        <p:txBody>
          <a:bodyPr wrap="square" rtlCol="0">
            <a:spAutoFit/>
          </a:bodyPr>
          <a:lstStyle/>
          <a:p>
            <a:pPr algn="ctr" defTabSz="914400"/>
            <a:r>
              <a:rPr lang="en-US" i="1" noProof="0">
                <a:solidFill>
                  <a:prstClr val="black"/>
                </a:solidFill>
                <a:latin typeface="Calibri" panose="020F0502020204030204" pitchFamily="34" charset="0"/>
                <a:ea typeface="Calibri" panose="020F0502020204030204" pitchFamily="34" charset="0"/>
                <a:cs typeface="Calibri" panose="020F0502020204030204" pitchFamily="34" charset="0"/>
              </a:rPr>
              <a:t>January 2022</a:t>
            </a:r>
          </a:p>
          <a:p>
            <a:pPr algn="ctr" defTabSz="914400"/>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Interest collection</a:t>
            </a:r>
          </a:p>
          <a:p>
            <a:pPr algn="ctr" defTabSz="914400"/>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GA16 </a:t>
            </a:r>
          </a:p>
        </p:txBody>
      </p:sp>
      <p:cxnSp>
        <p:nvCxnSpPr>
          <p:cNvPr id="65" name="Straight Connector 64">
            <a:extLst>
              <a:ext uri="{FF2B5EF4-FFF2-40B4-BE49-F238E27FC236}">
                <a16:creationId xmlns:a16="http://schemas.microsoft.com/office/drawing/2014/main" id="{C9244884-1A7F-7B29-C28E-091A46FE214A}"/>
              </a:ext>
            </a:extLst>
          </p:cNvPr>
          <p:cNvCxnSpPr>
            <a:cxnSpLocks/>
          </p:cNvCxnSpPr>
          <p:nvPr/>
        </p:nvCxnSpPr>
        <p:spPr>
          <a:xfrm>
            <a:off x="2432144" y="3428999"/>
            <a:ext cx="0" cy="1087725"/>
          </a:xfrm>
          <a:prstGeom prst="line">
            <a:avLst/>
          </a:prstGeom>
          <a:noFill/>
          <a:ln w="28575" cap="flat" cmpd="sng" algn="ctr">
            <a:solidFill>
              <a:sysClr val="windowText" lastClr="000000"/>
            </a:solidFill>
            <a:prstDash val="solid"/>
            <a:miter lim="800000"/>
          </a:ln>
          <a:effectLst/>
        </p:spPr>
      </p:cxnSp>
      <p:sp>
        <p:nvSpPr>
          <p:cNvPr id="67" name="TextBox 66">
            <a:extLst>
              <a:ext uri="{FF2B5EF4-FFF2-40B4-BE49-F238E27FC236}">
                <a16:creationId xmlns:a16="http://schemas.microsoft.com/office/drawing/2014/main" id="{1B4B68B0-2685-C772-C2CD-6D4CDDCB4EC0}"/>
              </a:ext>
            </a:extLst>
          </p:cNvPr>
          <p:cNvSpPr txBox="1"/>
          <p:nvPr/>
        </p:nvSpPr>
        <p:spPr>
          <a:xfrm>
            <a:off x="1237633" y="4614455"/>
            <a:ext cx="2325640" cy="1200329"/>
          </a:xfrm>
          <a:prstGeom prst="rect">
            <a:avLst/>
          </a:prstGeom>
          <a:noFill/>
        </p:spPr>
        <p:txBody>
          <a:bodyPr wrap="square" rtlCol="0">
            <a:spAutoFit/>
          </a:bodyPr>
          <a:lstStyle/>
          <a:p>
            <a:pPr algn="ctr" defTabSz="914400"/>
            <a:r>
              <a:rPr lang="en-US" i="1" noProof="0">
                <a:solidFill>
                  <a:prstClr val="black"/>
                </a:solidFill>
                <a:latin typeface="Calibri" panose="020F0502020204030204" pitchFamily="34" charset="0"/>
                <a:ea typeface="Calibri" panose="020F0502020204030204" pitchFamily="34" charset="0"/>
                <a:cs typeface="Calibri" panose="020F0502020204030204" pitchFamily="34" charset="0"/>
              </a:rPr>
              <a:t>January 2023</a:t>
            </a:r>
          </a:p>
          <a:p>
            <a:pPr algn="ctr" defTabSz="914400"/>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Technical specification </a:t>
            </a:r>
            <a:b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NNW</a:t>
            </a:r>
          </a:p>
          <a:p>
            <a:pPr algn="ctr" defTabSz="914400"/>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GA28</a:t>
            </a:r>
          </a:p>
        </p:txBody>
      </p:sp>
      <p:cxnSp>
        <p:nvCxnSpPr>
          <p:cNvPr id="69" name="Straight Connector 68">
            <a:extLst>
              <a:ext uri="{FF2B5EF4-FFF2-40B4-BE49-F238E27FC236}">
                <a16:creationId xmlns:a16="http://schemas.microsoft.com/office/drawing/2014/main" id="{153DA82F-093E-9630-D97B-7B5474074AE5}"/>
              </a:ext>
            </a:extLst>
          </p:cNvPr>
          <p:cNvCxnSpPr>
            <a:cxnSpLocks/>
          </p:cNvCxnSpPr>
          <p:nvPr/>
        </p:nvCxnSpPr>
        <p:spPr>
          <a:xfrm>
            <a:off x="3326132" y="3118941"/>
            <a:ext cx="0" cy="1087725"/>
          </a:xfrm>
          <a:prstGeom prst="line">
            <a:avLst/>
          </a:prstGeom>
          <a:noFill/>
          <a:ln w="28575" cap="flat" cmpd="sng" algn="ctr">
            <a:solidFill>
              <a:sysClr val="windowText" lastClr="000000"/>
            </a:solidFill>
            <a:prstDash val="solid"/>
            <a:miter lim="800000"/>
          </a:ln>
          <a:effectLst/>
        </p:spPr>
      </p:cxnSp>
      <p:sp>
        <p:nvSpPr>
          <p:cNvPr id="71" name="TextBox 70">
            <a:extLst>
              <a:ext uri="{FF2B5EF4-FFF2-40B4-BE49-F238E27FC236}">
                <a16:creationId xmlns:a16="http://schemas.microsoft.com/office/drawing/2014/main" id="{EEFD55C5-088A-F131-7E3D-A2071D259058}"/>
              </a:ext>
            </a:extLst>
          </p:cNvPr>
          <p:cNvSpPr txBox="1"/>
          <p:nvPr/>
        </p:nvSpPr>
        <p:spPr>
          <a:xfrm>
            <a:off x="2239927" y="2261518"/>
            <a:ext cx="2172410" cy="923330"/>
          </a:xfrm>
          <a:prstGeom prst="rect">
            <a:avLst/>
          </a:prstGeom>
          <a:noFill/>
        </p:spPr>
        <p:txBody>
          <a:bodyPr wrap="square" rtlCol="0">
            <a:spAutoFit/>
          </a:bodyPr>
          <a:lstStyle/>
          <a:p>
            <a:pPr algn="ctr" defTabSz="914400"/>
            <a:r>
              <a:rPr lang="en-US" i="1" noProof="0">
                <a:solidFill>
                  <a:prstClr val="black"/>
                </a:solidFill>
                <a:latin typeface="Calibri" panose="020F0502020204030204" pitchFamily="34" charset="0"/>
                <a:ea typeface="Calibri" panose="020F0502020204030204" pitchFamily="34" charset="0"/>
                <a:cs typeface="Calibri" panose="020F0502020204030204" pitchFamily="34" charset="0"/>
              </a:rPr>
              <a:t>April 2023</a:t>
            </a:r>
          </a:p>
          <a:p>
            <a:pPr algn="ctr" defTabSz="914400"/>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Reference Software</a:t>
            </a:r>
          </a:p>
          <a:p>
            <a:pPr algn="ctr" defTabSz="914400"/>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GA30 </a:t>
            </a:r>
          </a:p>
        </p:txBody>
      </p:sp>
      <p:cxnSp>
        <p:nvCxnSpPr>
          <p:cNvPr id="76" name="Straight Connector 75">
            <a:extLst>
              <a:ext uri="{FF2B5EF4-FFF2-40B4-BE49-F238E27FC236}">
                <a16:creationId xmlns:a16="http://schemas.microsoft.com/office/drawing/2014/main" id="{5D8AC08B-B630-02AF-71A0-DB7C42822BC5}"/>
              </a:ext>
            </a:extLst>
          </p:cNvPr>
          <p:cNvCxnSpPr>
            <a:cxnSpLocks/>
          </p:cNvCxnSpPr>
          <p:nvPr/>
        </p:nvCxnSpPr>
        <p:spPr>
          <a:xfrm>
            <a:off x="4400644" y="3428999"/>
            <a:ext cx="0" cy="1087725"/>
          </a:xfrm>
          <a:prstGeom prst="line">
            <a:avLst/>
          </a:prstGeom>
          <a:noFill/>
          <a:ln w="28575" cap="flat" cmpd="sng" algn="ctr">
            <a:solidFill>
              <a:sysClr val="windowText" lastClr="000000"/>
            </a:solidFill>
            <a:prstDash val="solid"/>
            <a:miter lim="800000"/>
          </a:ln>
          <a:effectLst/>
        </p:spPr>
      </p:cxnSp>
      <p:sp>
        <p:nvSpPr>
          <p:cNvPr id="77" name="TextBox 76">
            <a:extLst>
              <a:ext uri="{FF2B5EF4-FFF2-40B4-BE49-F238E27FC236}">
                <a16:creationId xmlns:a16="http://schemas.microsoft.com/office/drawing/2014/main" id="{2BE77C15-1785-E7AE-BDFC-610DF350B6F4}"/>
              </a:ext>
            </a:extLst>
          </p:cNvPr>
          <p:cNvSpPr txBox="1"/>
          <p:nvPr/>
        </p:nvSpPr>
        <p:spPr>
          <a:xfrm>
            <a:off x="3206133" y="4614455"/>
            <a:ext cx="2325640" cy="646331"/>
          </a:xfrm>
          <a:prstGeom prst="rect">
            <a:avLst/>
          </a:prstGeom>
          <a:noFill/>
        </p:spPr>
        <p:txBody>
          <a:bodyPr wrap="square" rtlCol="0">
            <a:spAutoFit/>
          </a:bodyPr>
          <a:lstStyle/>
          <a:p>
            <a:pPr algn="ctr" defTabSz="914400"/>
            <a:r>
              <a:rPr lang="en-US" i="1" noProof="0">
                <a:solidFill>
                  <a:prstClr val="black"/>
                </a:solidFill>
                <a:latin typeface="Calibri" panose="020F0502020204030204" pitchFamily="34" charset="0"/>
                <a:ea typeface="Calibri" panose="020F0502020204030204" pitchFamily="34" charset="0"/>
                <a:cs typeface="Calibri" panose="020F0502020204030204" pitchFamily="34" charset="0"/>
              </a:rPr>
              <a:t>November 2023</a:t>
            </a:r>
          </a:p>
          <a:p>
            <a:pPr algn="ctr" defTabSz="914400"/>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IEEE P3304</a:t>
            </a:r>
          </a:p>
        </p:txBody>
      </p:sp>
      <p:pic>
        <p:nvPicPr>
          <p:cNvPr id="80" name="Picture 2" descr="IEEE Standards Association (IEEE SA) Logo">
            <a:extLst>
              <a:ext uri="{FF2B5EF4-FFF2-40B4-BE49-F238E27FC236}">
                <a16:creationId xmlns:a16="http://schemas.microsoft.com/office/drawing/2014/main" id="{DC387681-B3C5-19F3-A107-5BBE2D2B8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081" y="5260786"/>
            <a:ext cx="1077743" cy="198662"/>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E0935ACA-D016-BE52-FD79-FF4F132F71D1}"/>
              </a:ext>
            </a:extLst>
          </p:cNvPr>
          <p:cNvCxnSpPr>
            <a:cxnSpLocks/>
          </p:cNvCxnSpPr>
          <p:nvPr/>
        </p:nvCxnSpPr>
        <p:spPr>
          <a:xfrm>
            <a:off x="5338672" y="3097721"/>
            <a:ext cx="0" cy="1087725"/>
          </a:xfrm>
          <a:prstGeom prst="line">
            <a:avLst/>
          </a:prstGeom>
          <a:noFill/>
          <a:ln w="28575" cap="flat" cmpd="sng" algn="ctr">
            <a:solidFill>
              <a:sysClr val="windowText" lastClr="000000"/>
            </a:solidFill>
            <a:prstDash val="solid"/>
            <a:miter lim="800000"/>
          </a:ln>
          <a:effectLst/>
        </p:spPr>
      </p:cxnSp>
      <p:sp>
        <p:nvSpPr>
          <p:cNvPr id="83" name="TextBox 82">
            <a:extLst>
              <a:ext uri="{FF2B5EF4-FFF2-40B4-BE49-F238E27FC236}">
                <a16:creationId xmlns:a16="http://schemas.microsoft.com/office/drawing/2014/main" id="{4CA22044-927A-124C-D0B9-2010F0A6F9E8}"/>
              </a:ext>
            </a:extLst>
          </p:cNvPr>
          <p:cNvSpPr txBox="1"/>
          <p:nvPr/>
        </p:nvSpPr>
        <p:spPr>
          <a:xfrm>
            <a:off x="4252467" y="2240298"/>
            <a:ext cx="2172410" cy="923330"/>
          </a:xfrm>
          <a:prstGeom prst="rect">
            <a:avLst/>
          </a:prstGeom>
          <a:noFill/>
        </p:spPr>
        <p:txBody>
          <a:bodyPr wrap="square" rtlCol="0">
            <a:spAutoFit/>
          </a:bodyPr>
          <a:lstStyle/>
          <a:p>
            <a:pPr algn="ctr" defTabSz="914400"/>
            <a:r>
              <a:rPr lang="en-US" i="1" noProof="0">
                <a:solidFill>
                  <a:prstClr val="black"/>
                </a:solidFill>
                <a:latin typeface="Calibri" panose="020F0502020204030204" pitchFamily="34" charset="0"/>
                <a:ea typeface="Calibri" panose="020F0502020204030204" pitchFamily="34" charset="0"/>
                <a:cs typeface="Calibri" panose="020F0502020204030204" pitchFamily="34" charset="0"/>
              </a:rPr>
              <a:t>January 2024</a:t>
            </a:r>
          </a:p>
          <a:p>
            <a:pPr algn="ctr" defTabSz="914400"/>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AMQ watermarking</a:t>
            </a:r>
          </a:p>
          <a:p>
            <a:pPr algn="ctr" defTabSz="914400"/>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GA39 </a:t>
            </a:r>
          </a:p>
        </p:txBody>
      </p:sp>
      <p:cxnSp>
        <p:nvCxnSpPr>
          <p:cNvPr id="85" name="Straight Connector 84">
            <a:extLst>
              <a:ext uri="{FF2B5EF4-FFF2-40B4-BE49-F238E27FC236}">
                <a16:creationId xmlns:a16="http://schemas.microsoft.com/office/drawing/2014/main" id="{A05F5645-D09E-1695-4E44-38C90FEF6E06}"/>
              </a:ext>
            </a:extLst>
          </p:cNvPr>
          <p:cNvCxnSpPr>
            <a:cxnSpLocks/>
          </p:cNvCxnSpPr>
          <p:nvPr/>
        </p:nvCxnSpPr>
        <p:spPr>
          <a:xfrm>
            <a:off x="6453175" y="3428999"/>
            <a:ext cx="0" cy="1087725"/>
          </a:xfrm>
          <a:prstGeom prst="line">
            <a:avLst/>
          </a:prstGeom>
          <a:noFill/>
          <a:ln w="28575" cap="flat" cmpd="sng" algn="ctr">
            <a:solidFill>
              <a:sysClr val="windowText" lastClr="000000"/>
            </a:solidFill>
            <a:prstDash val="solid"/>
            <a:miter lim="800000"/>
          </a:ln>
          <a:effectLst/>
        </p:spPr>
      </p:cxnSp>
      <p:sp>
        <p:nvSpPr>
          <p:cNvPr id="86" name="TextBox 85">
            <a:extLst>
              <a:ext uri="{FF2B5EF4-FFF2-40B4-BE49-F238E27FC236}">
                <a16:creationId xmlns:a16="http://schemas.microsoft.com/office/drawing/2014/main" id="{93646C11-F593-3A5A-47D8-9B4B0B1C6FCE}"/>
              </a:ext>
            </a:extLst>
          </p:cNvPr>
          <p:cNvSpPr txBox="1"/>
          <p:nvPr/>
        </p:nvSpPr>
        <p:spPr>
          <a:xfrm>
            <a:off x="5258664" y="4614455"/>
            <a:ext cx="2325640" cy="923330"/>
          </a:xfrm>
          <a:prstGeom prst="rect">
            <a:avLst/>
          </a:prstGeom>
          <a:noFill/>
        </p:spPr>
        <p:txBody>
          <a:bodyPr wrap="square" rtlCol="0">
            <a:spAutoFit/>
          </a:bodyPr>
          <a:lstStyle/>
          <a:p>
            <a:pPr algn="ctr" defTabSz="914400"/>
            <a:r>
              <a:rPr lang="en-US" i="1" noProof="0">
                <a:solidFill>
                  <a:prstClr val="black"/>
                </a:solidFill>
                <a:latin typeface="Calibri" panose="020F0502020204030204" pitchFamily="34" charset="0"/>
                <a:ea typeface="Calibri" panose="020F0502020204030204" pitchFamily="34" charset="0"/>
                <a:cs typeface="Calibri" panose="020F0502020204030204" pitchFamily="34" charset="0"/>
              </a:rPr>
              <a:t>April 2024</a:t>
            </a:r>
          </a:p>
          <a:p>
            <a:pPr algn="ctr" defTabSz="914400"/>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MCUs watermarking</a:t>
            </a:r>
            <a:b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noProof="0">
                <a:solidFill>
                  <a:prstClr val="black"/>
                </a:solidFill>
                <a:latin typeface="Calibri" panose="020F0502020204030204" pitchFamily="34" charset="0"/>
                <a:ea typeface="Calibri" panose="020F0502020204030204" pitchFamily="34" charset="0"/>
                <a:cs typeface="Calibri" panose="020F0502020204030204" pitchFamily="34" charset="0"/>
              </a:rPr>
              <a:t>GA43</a:t>
            </a:r>
          </a:p>
        </p:txBody>
      </p:sp>
      <p:pic>
        <p:nvPicPr>
          <p:cNvPr id="87" name="Picture 86">
            <a:extLst>
              <a:ext uri="{FF2B5EF4-FFF2-40B4-BE49-F238E27FC236}">
                <a16:creationId xmlns:a16="http://schemas.microsoft.com/office/drawing/2014/main" id="{D8F69585-AF8B-3960-EF00-12A022CCFFCA}"/>
              </a:ext>
            </a:extLst>
          </p:cNvPr>
          <p:cNvPicPr>
            <a:picLocks noChangeAspect="1"/>
          </p:cNvPicPr>
          <p:nvPr/>
        </p:nvPicPr>
        <p:blipFill>
          <a:blip r:embed="rId3"/>
          <a:stretch>
            <a:fillRect/>
          </a:stretch>
        </p:blipFill>
        <p:spPr>
          <a:xfrm>
            <a:off x="4410644" y="5425374"/>
            <a:ext cx="4056555" cy="1329780"/>
          </a:xfrm>
          <a:prstGeom prst="rect">
            <a:avLst/>
          </a:prstGeom>
        </p:spPr>
      </p:pic>
      <p:cxnSp>
        <p:nvCxnSpPr>
          <p:cNvPr id="88" name="Straight Connector 87">
            <a:extLst>
              <a:ext uri="{FF2B5EF4-FFF2-40B4-BE49-F238E27FC236}">
                <a16:creationId xmlns:a16="http://schemas.microsoft.com/office/drawing/2014/main" id="{0F3FF8A5-78F9-65F0-7C9F-080DC45CBEF3}"/>
              </a:ext>
            </a:extLst>
          </p:cNvPr>
          <p:cNvCxnSpPr>
            <a:cxnSpLocks/>
          </p:cNvCxnSpPr>
          <p:nvPr/>
        </p:nvCxnSpPr>
        <p:spPr>
          <a:xfrm>
            <a:off x="7625619" y="3113680"/>
            <a:ext cx="0" cy="1087725"/>
          </a:xfrm>
          <a:prstGeom prst="line">
            <a:avLst/>
          </a:prstGeom>
          <a:noFill/>
          <a:ln w="28575" cap="flat" cmpd="sng" algn="ctr">
            <a:solidFill>
              <a:sysClr val="windowText" lastClr="000000"/>
            </a:solidFill>
            <a:prstDash val="solid"/>
            <a:miter lim="800000"/>
          </a:ln>
          <a:effectLst/>
        </p:spPr>
      </p:cxnSp>
      <p:sp>
        <p:nvSpPr>
          <p:cNvPr id="89" name="TextBox 88">
            <a:extLst>
              <a:ext uri="{FF2B5EF4-FFF2-40B4-BE49-F238E27FC236}">
                <a16:creationId xmlns:a16="http://schemas.microsoft.com/office/drawing/2014/main" id="{F7317509-4039-E458-117C-4FC434825166}"/>
              </a:ext>
            </a:extLst>
          </p:cNvPr>
          <p:cNvSpPr txBox="1"/>
          <p:nvPr/>
        </p:nvSpPr>
        <p:spPr>
          <a:xfrm>
            <a:off x="6214817" y="1969386"/>
            <a:ext cx="2821604" cy="1200329"/>
          </a:xfrm>
          <a:prstGeom prst="rect">
            <a:avLst/>
          </a:prstGeom>
          <a:noFill/>
        </p:spPr>
        <p:txBody>
          <a:bodyPr wrap="square" rtlCol="0">
            <a:spAutoFit/>
          </a:bodyPr>
          <a:lstStyle/>
          <a:p>
            <a:pPr algn="ctr" defTabSz="914400"/>
            <a:r>
              <a:rPr lang="en-US" i="1">
                <a:solidFill>
                  <a:prstClr val="black"/>
                </a:solidFill>
                <a:latin typeface="Calibri" panose="020F0502020204030204" pitchFamily="34" charset="0"/>
                <a:ea typeface="Calibri" panose="020F0502020204030204" pitchFamily="34" charset="0"/>
                <a:cs typeface="Calibri" panose="020F0502020204030204" pitchFamily="34" charset="0"/>
              </a:rPr>
              <a:t>November 2024</a:t>
            </a:r>
          </a:p>
          <a:p>
            <a:pPr algn="ctr" defTabSz="914400"/>
            <a:r>
              <a:rPr lang="en-US">
                <a:solidFill>
                  <a:prstClr val="black"/>
                </a:solidFill>
                <a:latin typeface="Calibri" panose="020F0502020204030204" pitchFamily="34" charset="0"/>
                <a:ea typeface="Calibri" panose="020F0502020204030204" pitchFamily="34" charset="0"/>
                <a:cs typeface="Calibri" panose="020F0502020204030204" pitchFamily="34" charset="0"/>
              </a:rPr>
              <a:t>Technical Specification NNT</a:t>
            </a:r>
            <a:br>
              <a:rPr lang="en-US">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a:solidFill>
                  <a:prstClr val="black"/>
                </a:solidFill>
                <a:latin typeface="Calibri" panose="020F0502020204030204" pitchFamily="34" charset="0"/>
                <a:ea typeface="Calibri" panose="020F0502020204030204" pitchFamily="34" charset="0"/>
                <a:cs typeface="Calibri" panose="020F0502020204030204" pitchFamily="34" charset="0"/>
              </a:rPr>
              <a:t>IEEE P3309</a:t>
            </a:r>
          </a:p>
          <a:p>
            <a:pPr algn="ctr" defTabSz="914400"/>
            <a:r>
              <a:rPr lang="en-US">
                <a:solidFill>
                  <a:prstClr val="black"/>
                </a:solidFill>
                <a:latin typeface="Calibri" panose="020F0502020204030204" pitchFamily="34" charset="0"/>
                <a:ea typeface="Calibri" panose="020F0502020204030204" pitchFamily="34" charset="0"/>
                <a:cs typeface="Calibri" panose="020F0502020204030204" pitchFamily="34" charset="0"/>
              </a:rPr>
              <a:t>GA50</a:t>
            </a:r>
          </a:p>
        </p:txBody>
      </p:sp>
      <p:sp>
        <p:nvSpPr>
          <p:cNvPr id="90" name="TextBox 89">
            <a:extLst>
              <a:ext uri="{FF2B5EF4-FFF2-40B4-BE49-F238E27FC236}">
                <a16:creationId xmlns:a16="http://schemas.microsoft.com/office/drawing/2014/main" id="{24E588FA-BD06-A5E8-F27B-B964A990AFF3}"/>
              </a:ext>
            </a:extLst>
          </p:cNvPr>
          <p:cNvSpPr txBox="1"/>
          <p:nvPr/>
        </p:nvSpPr>
        <p:spPr>
          <a:xfrm>
            <a:off x="7637124" y="4624938"/>
            <a:ext cx="2323561" cy="923330"/>
          </a:xfrm>
          <a:prstGeom prst="rect">
            <a:avLst/>
          </a:prstGeom>
          <a:noFill/>
        </p:spPr>
        <p:txBody>
          <a:bodyPr wrap="square" rtlCol="0">
            <a:spAutoFit/>
          </a:bodyPr>
          <a:lstStyle/>
          <a:p>
            <a:pPr algn="ctr" defTabSz="914400"/>
            <a:r>
              <a:rPr lang="en-US" i="1">
                <a:solidFill>
                  <a:prstClr val="black"/>
                </a:solidFill>
                <a:latin typeface="Calibri" panose="020F0502020204030204" pitchFamily="34" charset="0"/>
                <a:ea typeface="Calibri" panose="020F0502020204030204" pitchFamily="34" charset="0"/>
                <a:cs typeface="Calibri" panose="020F0502020204030204" pitchFamily="34" charset="0"/>
              </a:rPr>
              <a:t>January 2025</a:t>
            </a:r>
          </a:p>
          <a:p>
            <a:pPr algn="ctr" defTabSz="914400"/>
            <a:r>
              <a:rPr lang="en-US">
                <a:solidFill>
                  <a:prstClr val="black"/>
                </a:solidFill>
                <a:latin typeface="Calibri" panose="020F0502020204030204" pitchFamily="34" charset="0"/>
                <a:ea typeface="Calibri" panose="020F0502020204030204" pitchFamily="34" charset="0"/>
                <a:cs typeface="Calibri" panose="020F0502020204030204" pitchFamily="34" charset="0"/>
              </a:rPr>
              <a:t>Reference Software for NNT</a:t>
            </a:r>
          </a:p>
        </p:txBody>
      </p:sp>
      <p:cxnSp>
        <p:nvCxnSpPr>
          <p:cNvPr id="91" name="Straight Connector 90">
            <a:extLst>
              <a:ext uri="{FF2B5EF4-FFF2-40B4-BE49-F238E27FC236}">
                <a16:creationId xmlns:a16="http://schemas.microsoft.com/office/drawing/2014/main" id="{86F14E9A-9FB5-A243-0E33-389F8835F9B2}"/>
              </a:ext>
            </a:extLst>
          </p:cNvPr>
          <p:cNvCxnSpPr>
            <a:cxnSpLocks/>
          </p:cNvCxnSpPr>
          <p:nvPr/>
        </p:nvCxnSpPr>
        <p:spPr>
          <a:xfrm>
            <a:off x="9780166" y="3126893"/>
            <a:ext cx="0" cy="1087725"/>
          </a:xfrm>
          <a:prstGeom prst="line">
            <a:avLst/>
          </a:prstGeom>
          <a:noFill/>
          <a:ln w="28575" cap="flat" cmpd="sng" algn="ctr">
            <a:solidFill>
              <a:sysClr val="windowText" lastClr="000000"/>
            </a:solidFill>
            <a:prstDash val="solid"/>
            <a:miter lim="800000"/>
          </a:ln>
          <a:effectLst/>
        </p:spPr>
      </p:cxnSp>
      <p:sp>
        <p:nvSpPr>
          <p:cNvPr id="92" name="TextBox 91">
            <a:extLst>
              <a:ext uri="{FF2B5EF4-FFF2-40B4-BE49-F238E27FC236}">
                <a16:creationId xmlns:a16="http://schemas.microsoft.com/office/drawing/2014/main" id="{E108EE15-B0EB-EF80-0578-2285D9B459F1}"/>
              </a:ext>
            </a:extLst>
          </p:cNvPr>
          <p:cNvSpPr txBox="1"/>
          <p:nvPr/>
        </p:nvSpPr>
        <p:spPr>
          <a:xfrm>
            <a:off x="8702891" y="2217246"/>
            <a:ext cx="2172410" cy="923330"/>
          </a:xfrm>
          <a:prstGeom prst="rect">
            <a:avLst/>
          </a:prstGeom>
          <a:noFill/>
        </p:spPr>
        <p:txBody>
          <a:bodyPr wrap="square" rtlCol="0">
            <a:spAutoFit/>
          </a:bodyPr>
          <a:lstStyle/>
          <a:p>
            <a:pPr algn="ctr" defTabSz="914400"/>
            <a:r>
              <a:rPr lang="en-US" i="1">
                <a:latin typeface="Calibri" panose="020F0502020204030204" pitchFamily="34" charset="0"/>
                <a:ea typeface="Calibri" panose="020F0502020204030204" pitchFamily="34" charset="0"/>
                <a:cs typeface="Calibri" panose="020F0502020204030204" pitchFamily="34" charset="0"/>
              </a:rPr>
              <a:t>June 2025</a:t>
            </a:r>
          </a:p>
          <a:p>
            <a:pPr algn="ctr" defTabSz="914400"/>
            <a:r>
              <a:rPr lang="en-US" err="1">
                <a:latin typeface="Calibri" panose="020F0502020204030204" pitchFamily="34" charset="0"/>
                <a:ea typeface="Calibri" panose="020F0502020204030204" pitchFamily="34" charset="0"/>
                <a:cs typeface="Calibri" panose="020F0502020204030204" pitchFamily="34" charset="0"/>
              </a:rPr>
              <a:t>CfT</a:t>
            </a:r>
            <a:r>
              <a:rPr lang="en-US">
                <a:latin typeface="Calibri" panose="020F0502020204030204" pitchFamily="34" charset="0"/>
                <a:ea typeface="Calibri" panose="020F0502020204030204" pitchFamily="34" charset="0"/>
                <a:cs typeface="Calibri" panose="020F0502020204030204" pitchFamily="34" charset="0"/>
              </a:rPr>
              <a:t> NNW-TEC</a:t>
            </a:r>
          </a:p>
          <a:p>
            <a:pPr algn="ctr" defTabSz="914400"/>
            <a:r>
              <a:rPr lang="en-US">
                <a:latin typeface="Calibri" panose="020F0502020204030204" pitchFamily="34" charset="0"/>
                <a:ea typeface="Calibri" panose="020F0502020204030204" pitchFamily="34" charset="0"/>
                <a:cs typeface="Calibri" panose="020F0502020204030204" pitchFamily="34" charset="0"/>
              </a:rPr>
              <a:t>GA57</a:t>
            </a:r>
          </a:p>
        </p:txBody>
      </p:sp>
      <p:sp>
        <p:nvSpPr>
          <p:cNvPr id="3" name="TextBox 2">
            <a:extLst>
              <a:ext uri="{FF2B5EF4-FFF2-40B4-BE49-F238E27FC236}">
                <a16:creationId xmlns:a16="http://schemas.microsoft.com/office/drawing/2014/main" id="{880124C9-D075-3167-B088-680550CDE149}"/>
              </a:ext>
            </a:extLst>
          </p:cNvPr>
          <p:cNvSpPr txBox="1"/>
          <p:nvPr/>
        </p:nvSpPr>
        <p:spPr>
          <a:xfrm>
            <a:off x="9868162" y="4624938"/>
            <a:ext cx="2172410" cy="923330"/>
          </a:xfrm>
          <a:prstGeom prst="rect">
            <a:avLst/>
          </a:prstGeom>
          <a:noFill/>
        </p:spPr>
        <p:txBody>
          <a:bodyPr wrap="square" rtlCol="0">
            <a:spAutoFit/>
          </a:bodyPr>
          <a:lstStyle/>
          <a:p>
            <a:pPr algn="ctr" defTabSz="914400"/>
            <a:r>
              <a:rPr lang="en-US" i="1" noProof="0">
                <a:solidFill>
                  <a:srgbClr val="00B050"/>
                </a:solidFill>
                <a:latin typeface="Calibri" panose="020F0502020204030204" pitchFamily="34" charset="0"/>
                <a:ea typeface="Calibri" panose="020F0502020204030204" pitchFamily="34" charset="0"/>
                <a:cs typeface="Calibri" panose="020F0502020204030204" pitchFamily="34" charset="0"/>
              </a:rPr>
              <a:t>March 2026</a:t>
            </a:r>
          </a:p>
          <a:p>
            <a:pPr algn="ctr" defTabSz="914400"/>
            <a:r>
              <a:rPr lang="en-US" noProof="0">
                <a:solidFill>
                  <a:srgbClr val="00B050"/>
                </a:solidFill>
                <a:latin typeface="Calibri" panose="020F0502020204030204" pitchFamily="34" charset="0"/>
                <a:ea typeface="Calibri" panose="020F0502020204030204" pitchFamily="34" charset="0"/>
                <a:cs typeface="Calibri" panose="020F0502020204030204" pitchFamily="34" charset="0"/>
              </a:rPr>
              <a:t>NNW-TEC V1.0</a:t>
            </a:r>
          </a:p>
          <a:p>
            <a:pPr algn="ctr" defTabSz="914400"/>
            <a:r>
              <a:rPr lang="en-US" noProof="0">
                <a:solidFill>
                  <a:srgbClr val="00B050"/>
                </a:solidFill>
                <a:latin typeface="Calibri" panose="020F0502020204030204" pitchFamily="34" charset="0"/>
                <a:ea typeface="Calibri" panose="020F0502020204030204" pitchFamily="34" charset="0"/>
                <a:cs typeface="Calibri" panose="020F0502020204030204" pitchFamily="34" charset="0"/>
              </a:rPr>
              <a:t>GA65</a:t>
            </a:r>
          </a:p>
        </p:txBody>
      </p:sp>
      <p:cxnSp>
        <p:nvCxnSpPr>
          <p:cNvPr id="5" name="Straight Connector 4">
            <a:extLst>
              <a:ext uri="{FF2B5EF4-FFF2-40B4-BE49-F238E27FC236}">
                <a16:creationId xmlns:a16="http://schemas.microsoft.com/office/drawing/2014/main" id="{F3D12EB2-E20E-EA0F-5DCC-A293C58D4F8B}"/>
              </a:ext>
            </a:extLst>
          </p:cNvPr>
          <p:cNvCxnSpPr>
            <a:cxnSpLocks/>
          </p:cNvCxnSpPr>
          <p:nvPr/>
        </p:nvCxnSpPr>
        <p:spPr>
          <a:xfrm flipH="1">
            <a:off x="10954367" y="3439482"/>
            <a:ext cx="2077" cy="1185456"/>
          </a:xfrm>
          <a:prstGeom prst="line">
            <a:avLst/>
          </a:prstGeom>
          <a:noFill/>
          <a:ln w="28575" cap="flat" cmpd="sng" algn="ctr">
            <a:solidFill>
              <a:sysClr val="windowText" lastClr="000000"/>
            </a:solidFill>
            <a:prstDash val="solid"/>
            <a:miter lim="800000"/>
          </a:ln>
          <a:effectLst/>
        </p:spPr>
      </p:cxnSp>
      <p:pic>
        <p:nvPicPr>
          <p:cNvPr id="1026" name="Picture 2" descr="Farnell® France">
            <a:extLst>
              <a:ext uri="{FF2B5EF4-FFF2-40B4-BE49-F238E27FC236}">
                <a16:creationId xmlns:a16="http://schemas.microsoft.com/office/drawing/2014/main" id="{953B8513-48F0-ADB1-F253-1AAFA768A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207" y="6523229"/>
            <a:ext cx="395128" cy="279698"/>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2">
            <a:extLst>
              <a:ext uri="{FF2B5EF4-FFF2-40B4-BE49-F238E27FC236}">
                <a16:creationId xmlns:a16="http://schemas.microsoft.com/office/drawing/2014/main" id="{66D321D8-3B34-070F-B2EA-EED13CF6D32C}"/>
              </a:ext>
            </a:extLst>
          </p:cNvPr>
          <p:cNvSpPr>
            <a:spLocks noGrp="1"/>
          </p:cNvSpPr>
          <p:nvPr>
            <p:ph idx="1"/>
          </p:nvPr>
        </p:nvSpPr>
        <p:spPr>
          <a:xfrm>
            <a:off x="1276387" y="1584526"/>
            <a:ext cx="7435436" cy="632720"/>
          </a:xfrm>
        </p:spPr>
        <p:txBody>
          <a:bodyPr/>
          <a:lstStyle/>
          <a:p>
            <a:pPr lvl="0"/>
            <a:r>
              <a:rPr lang="en-US" noProof="0">
                <a:latin typeface="Calibri" panose="020F0502020204030204" pitchFamily="34" charset="0"/>
                <a:ea typeface="Calibri" panose="020F0502020204030204" pitchFamily="34" charset="0"/>
                <a:cs typeface="Calibri" panose="020F0502020204030204" pitchFamily="34" charset="0"/>
              </a:rPr>
              <a:t>Timeline of the group</a:t>
            </a:r>
          </a:p>
          <a:p>
            <a:pPr marL="0" indent="0">
              <a:buNone/>
            </a:pPr>
            <a:endParaRPr lang="en-US" noProof="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34398CC-6C9D-F8EC-3A03-246BC63553A8}"/>
              </a:ext>
            </a:extLst>
          </p:cNvPr>
          <p:cNvPicPr>
            <a:picLocks noChangeAspect="1"/>
          </p:cNvPicPr>
          <p:nvPr/>
        </p:nvPicPr>
        <p:blipFill>
          <a:blip r:embed="rId5"/>
          <a:stretch>
            <a:fillRect/>
          </a:stretch>
        </p:blipFill>
        <p:spPr>
          <a:xfrm>
            <a:off x="8202966" y="102103"/>
            <a:ext cx="3528769" cy="2095637"/>
          </a:xfrm>
          <a:prstGeom prst="rect">
            <a:avLst/>
          </a:prstGeom>
        </p:spPr>
      </p:pic>
    </p:spTree>
    <p:extLst>
      <p:ext uri="{BB962C8B-B14F-4D97-AF65-F5344CB8AC3E}">
        <p14:creationId xmlns:p14="http://schemas.microsoft.com/office/powerpoint/2010/main" val="375164493"/>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CE54A3AE-D7B6-41F8-9274-D8DA583BB0BE}" vid="{C773E296-0AB3-4706-9D3F-177C67903CA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1224</Words>
  <Application>Microsoft Macintosh PowerPoint</Application>
  <PresentationFormat>Widescreen</PresentationFormat>
  <Paragraphs>338</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 Math</vt:lpstr>
      <vt:lpstr>Century Gothic</vt:lpstr>
      <vt:lpstr>Times New Roman</vt:lpstr>
      <vt:lpstr>Wingdings 3</vt:lpstr>
      <vt:lpstr>Filo</vt:lpstr>
      <vt:lpstr>Neural Network Traceability Technologies – NNW-TEC</vt:lpstr>
      <vt:lpstr>Who is MPAI</vt:lpstr>
      <vt:lpstr>PowerPoint Presentation</vt:lpstr>
      <vt:lpstr>Neural Networks today</vt:lpstr>
      <vt:lpstr>Why traceability is useful for Neural Networks</vt:lpstr>
      <vt:lpstr>Neural Network Traceability synopsis </vt:lpstr>
      <vt:lpstr>Neural Network Watermarking synopsis </vt:lpstr>
      <vt:lpstr>Neural Network Fingerprinting synopsis </vt:lpstr>
      <vt:lpstr>NNW-DC track record</vt:lpstr>
      <vt:lpstr>Scope of a new Standard: NNW-TEC</vt:lpstr>
      <vt:lpstr>Actors and their roles </vt:lpstr>
      <vt:lpstr>NNW-TEC evaluates 3 NNT technologies </vt:lpstr>
      <vt:lpstr>Quality solution evaluation setup</vt:lpstr>
      <vt:lpstr>Examples of results </vt:lpstr>
      <vt:lpstr>PowerPoint Presentation</vt:lpstr>
    </vt:vector>
  </TitlesOfParts>
  <Company>DISI-ISR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MPAI-NNW  Neural Networks Watermarking Call for technologies</dc:title>
  <dc:creator>Carl Dst</dc:creator>
  <cp:lastModifiedBy>Microsoft Office User</cp:lastModifiedBy>
  <cp:revision>2</cp:revision>
  <dcterms:created xsi:type="dcterms:W3CDTF">2022-07-05T17:14:26Z</dcterms:created>
  <dcterms:modified xsi:type="dcterms:W3CDTF">2026-03-10T15:27:04Z</dcterms:modified>
</cp:coreProperties>
</file>