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1046" r:id="rId2"/>
    <p:sldId id="256" r:id="rId3"/>
    <p:sldId id="257" r:id="rId4"/>
    <p:sldId id="1047"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1048" r:id="rId24"/>
    <p:sldId id="278" r:id="rId25"/>
    <p:sldId id="27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14CD1F2-BE51-4DF9-9520-4336CBE7E9E6}">
          <p14:sldIdLst>
            <p14:sldId id="1046"/>
          </p14:sldIdLst>
        </p14:section>
        <p14:section name="Opening" id="{1D6721CD-EDD8-40FA-9BC1-F3D9D1998538}">
          <p14:sldIdLst>
            <p14:sldId id="256"/>
          </p14:sldIdLst>
        </p14:section>
        <p14:section name="MPAI and its standards" id="{8FBE4827-78D3-4078-8E44-6C37DE68A740}">
          <p14:sldIdLst>
            <p14:sldId id="257"/>
            <p14:sldId id="1047"/>
            <p14:sldId id="259"/>
            <p14:sldId id="260"/>
          </p14:sldIdLst>
        </p14:section>
        <p14:section name="The AI Framework" id="{25907769-097A-4BA8-93F2-AF4290269032}">
          <p14:sldIdLst>
            <p14:sldId id="261"/>
            <p14:sldId id="262"/>
            <p14:sldId id="263"/>
          </p14:sldIdLst>
        </p14:section>
        <p14:section name="The MPAI Store and the workflow" id="{9B48D000-8FE1-4D1D-8CE5-A20BB308316E}">
          <p14:sldIdLst>
            <p14:sldId id="264"/>
            <p14:sldId id="265"/>
            <p14:sldId id="266"/>
            <p14:sldId id="267"/>
          </p14:sldIdLst>
        </p14:section>
        <p14:section name="MPAI-MAS" id="{5E43DEE2-5230-48E9-B2B9-A9DAF5FB7AA3}">
          <p14:sldIdLst>
            <p14:sldId id="268"/>
            <p14:sldId id="269"/>
            <p14:sldId id="270"/>
            <p14:sldId id="271"/>
            <p14:sldId id="272"/>
          </p14:sldIdLst>
        </p14:section>
        <p14:section name="The reference software and the demo" id="{E78FF60E-210B-4F02-A031-B03B4F87680B}">
          <p14:sldIdLst>
            <p14:sldId id="273"/>
            <p14:sldId id="274"/>
            <p14:sldId id="275"/>
            <p14:sldId id="276"/>
            <p14:sldId id="1048"/>
          </p14:sldIdLst>
        </p14:section>
        <p14:section name="Opportunities" id="{EC95FC12-5F3D-4DFB-BA8F-22EC9F5B77EF}">
          <p14:sldIdLst>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762"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onardo Chiariglione" userId="03ff1134-c2b7-4932-850d-6529216fed29" providerId="ADAL" clId="{86D71A25-98B1-44B1-B3E9-4A4E45E939DC}"/>
    <pc:docChg chg="custSel modSld">
      <pc:chgData name="Leonardo Chiariglione" userId="03ff1134-c2b7-4932-850d-6529216fed29" providerId="ADAL" clId="{86D71A25-98B1-44B1-B3E9-4A4E45E939DC}" dt="2026-10-26T16:40:53.463" v="121" actId="6549"/>
      <pc:docMkLst>
        <pc:docMk/>
      </pc:docMkLst>
      <pc:sldChg chg="modSp mod">
        <pc:chgData name="Leonardo Chiariglione" userId="03ff1134-c2b7-4932-850d-6529216fed29" providerId="ADAL" clId="{86D71A25-98B1-44B1-B3E9-4A4E45E939DC}" dt="2026-10-26T16:10:06.614" v="2" actId="20577"/>
        <pc:sldMkLst>
          <pc:docMk/>
          <pc:sldMk cId="3944036785" sldId="259"/>
        </pc:sldMkLst>
        <pc:spChg chg="mod">
          <ac:chgData name="Leonardo Chiariglione" userId="03ff1134-c2b7-4932-850d-6529216fed29" providerId="ADAL" clId="{86D71A25-98B1-44B1-B3E9-4A4E45E939DC}" dt="2026-10-26T16:10:06.614" v="2" actId="20577"/>
          <ac:spMkLst>
            <pc:docMk/>
            <pc:sldMk cId="3944036785" sldId="259"/>
            <ac:spMk id="10" creationId="{05DE7E24-C991-4D65-0EFB-6A4A31B20FDC}"/>
          </ac:spMkLst>
        </pc:spChg>
      </pc:sldChg>
      <pc:sldChg chg="modSp mod">
        <pc:chgData name="Leonardo Chiariglione" userId="03ff1134-c2b7-4932-850d-6529216fed29" providerId="ADAL" clId="{86D71A25-98B1-44B1-B3E9-4A4E45E939DC}" dt="2026-10-26T16:13:23.359" v="5" actId="20577"/>
        <pc:sldMkLst>
          <pc:docMk/>
          <pc:sldMk cId="3729351934" sldId="261"/>
        </pc:sldMkLst>
        <pc:spChg chg="mod">
          <ac:chgData name="Leonardo Chiariglione" userId="03ff1134-c2b7-4932-850d-6529216fed29" providerId="ADAL" clId="{86D71A25-98B1-44B1-B3E9-4A4E45E939DC}" dt="2026-10-26T16:13:23.359" v="5" actId="20577"/>
          <ac:spMkLst>
            <pc:docMk/>
            <pc:sldMk cId="3729351934" sldId="261"/>
            <ac:spMk id="5" creationId="{DF704314-7008-9B09-C9FF-788FE07587CB}"/>
          </ac:spMkLst>
        </pc:spChg>
      </pc:sldChg>
      <pc:sldChg chg="modSp mod">
        <pc:chgData name="Leonardo Chiariglione" userId="03ff1134-c2b7-4932-850d-6529216fed29" providerId="ADAL" clId="{86D71A25-98B1-44B1-B3E9-4A4E45E939DC}" dt="2026-10-26T16:15:21.231" v="7" actId="6549"/>
        <pc:sldMkLst>
          <pc:docMk/>
          <pc:sldMk cId="2814244852" sldId="262"/>
        </pc:sldMkLst>
        <pc:spChg chg="mod">
          <ac:chgData name="Leonardo Chiariglione" userId="03ff1134-c2b7-4932-850d-6529216fed29" providerId="ADAL" clId="{86D71A25-98B1-44B1-B3E9-4A4E45E939DC}" dt="2026-10-26T16:15:21.231" v="7" actId="6549"/>
          <ac:spMkLst>
            <pc:docMk/>
            <pc:sldMk cId="2814244852" sldId="262"/>
            <ac:spMk id="8" creationId="{77CDAFB9-1E66-5DEC-D244-EC97F8903FAC}"/>
          </ac:spMkLst>
        </pc:spChg>
      </pc:sldChg>
      <pc:sldChg chg="modSp mod">
        <pc:chgData name="Leonardo Chiariglione" userId="03ff1134-c2b7-4932-850d-6529216fed29" providerId="ADAL" clId="{86D71A25-98B1-44B1-B3E9-4A4E45E939DC}" dt="2026-10-26T16:20:10.070" v="18" actId="20577"/>
        <pc:sldMkLst>
          <pc:docMk/>
          <pc:sldMk cId="3307741144" sldId="264"/>
        </pc:sldMkLst>
        <pc:spChg chg="mod">
          <ac:chgData name="Leonardo Chiariglione" userId="03ff1134-c2b7-4932-850d-6529216fed29" providerId="ADAL" clId="{86D71A25-98B1-44B1-B3E9-4A4E45E939DC}" dt="2026-10-26T16:18:44.223" v="10" actId="6549"/>
          <ac:spMkLst>
            <pc:docMk/>
            <pc:sldMk cId="3307741144" sldId="264"/>
            <ac:spMk id="5" creationId="{C2FED172-6A81-2A49-DB0B-08C9A744CADC}"/>
          </ac:spMkLst>
        </pc:spChg>
        <pc:spChg chg="mod">
          <ac:chgData name="Leonardo Chiariglione" userId="03ff1134-c2b7-4932-850d-6529216fed29" providerId="ADAL" clId="{86D71A25-98B1-44B1-B3E9-4A4E45E939DC}" dt="2026-10-26T16:19:32.791" v="13" actId="20577"/>
          <ac:spMkLst>
            <pc:docMk/>
            <pc:sldMk cId="3307741144" sldId="264"/>
            <ac:spMk id="15" creationId="{5B0661D1-4215-4263-27D0-7E9B16CA183B}"/>
          </ac:spMkLst>
        </pc:spChg>
        <pc:spChg chg="mod">
          <ac:chgData name="Leonardo Chiariglione" userId="03ff1134-c2b7-4932-850d-6529216fed29" providerId="ADAL" clId="{86D71A25-98B1-44B1-B3E9-4A4E45E939DC}" dt="2026-10-26T16:20:10.070" v="18" actId="20577"/>
          <ac:spMkLst>
            <pc:docMk/>
            <pc:sldMk cId="3307741144" sldId="264"/>
            <ac:spMk id="25" creationId="{06477446-CBF7-95CB-E4A6-902C306680FC}"/>
          </ac:spMkLst>
        </pc:spChg>
      </pc:sldChg>
      <pc:sldChg chg="modSp mod">
        <pc:chgData name="Leonardo Chiariglione" userId="03ff1134-c2b7-4932-850d-6529216fed29" providerId="ADAL" clId="{86D71A25-98B1-44B1-B3E9-4A4E45E939DC}" dt="2026-10-26T16:26:15.247" v="28" actId="20577"/>
        <pc:sldMkLst>
          <pc:docMk/>
          <pc:sldMk cId="2525785131" sldId="268"/>
        </pc:sldMkLst>
        <pc:spChg chg="mod">
          <ac:chgData name="Leonardo Chiariglione" userId="03ff1134-c2b7-4932-850d-6529216fed29" providerId="ADAL" clId="{86D71A25-98B1-44B1-B3E9-4A4E45E939DC}" dt="2026-10-26T16:26:15.247" v="28" actId="20577"/>
          <ac:spMkLst>
            <pc:docMk/>
            <pc:sldMk cId="2525785131" sldId="268"/>
            <ac:spMk id="16" creationId="{623A0F94-52BE-7B93-E1B2-8643E2563AFC}"/>
          </ac:spMkLst>
        </pc:spChg>
      </pc:sldChg>
      <pc:sldChg chg="modSp mod">
        <pc:chgData name="Leonardo Chiariglione" userId="03ff1134-c2b7-4932-850d-6529216fed29" providerId="ADAL" clId="{86D71A25-98B1-44B1-B3E9-4A4E45E939DC}" dt="2026-10-26T16:27:17.111" v="58" actId="20577"/>
        <pc:sldMkLst>
          <pc:docMk/>
          <pc:sldMk cId="2707876240" sldId="269"/>
        </pc:sldMkLst>
        <pc:spChg chg="mod">
          <ac:chgData name="Leonardo Chiariglione" userId="03ff1134-c2b7-4932-850d-6529216fed29" providerId="ADAL" clId="{86D71A25-98B1-44B1-B3E9-4A4E45E939DC}" dt="2026-10-26T16:26:51.343" v="38" actId="20577"/>
          <ac:spMkLst>
            <pc:docMk/>
            <pc:sldMk cId="2707876240" sldId="269"/>
            <ac:spMk id="12" creationId="{557233FE-64F2-75BB-C85E-200A7E1C2BAE}"/>
          </ac:spMkLst>
        </pc:spChg>
        <pc:spChg chg="mod">
          <ac:chgData name="Leonardo Chiariglione" userId="03ff1134-c2b7-4932-850d-6529216fed29" providerId="ADAL" clId="{86D71A25-98B1-44B1-B3E9-4A4E45E939DC}" dt="2026-10-26T16:27:17.111" v="58" actId="20577"/>
          <ac:spMkLst>
            <pc:docMk/>
            <pc:sldMk cId="2707876240" sldId="269"/>
            <ac:spMk id="18" creationId="{0DE21651-3402-D6BC-52AD-7AE187DCD937}"/>
          </ac:spMkLst>
        </pc:spChg>
      </pc:sldChg>
      <pc:sldChg chg="modSp mod">
        <pc:chgData name="Leonardo Chiariglione" userId="03ff1134-c2b7-4932-850d-6529216fed29" providerId="ADAL" clId="{86D71A25-98B1-44B1-B3E9-4A4E45E939DC}" dt="2026-10-26T16:29:28.272" v="70" actId="20577"/>
        <pc:sldMkLst>
          <pc:docMk/>
          <pc:sldMk cId="2823403057" sldId="270"/>
        </pc:sldMkLst>
        <pc:graphicFrameChg chg="modGraphic">
          <ac:chgData name="Leonardo Chiariglione" userId="03ff1134-c2b7-4932-850d-6529216fed29" providerId="ADAL" clId="{86D71A25-98B1-44B1-B3E9-4A4E45E939DC}" dt="2026-10-26T16:29:28.272" v="70" actId="20577"/>
          <ac:graphicFrameMkLst>
            <pc:docMk/>
            <pc:sldMk cId="2823403057" sldId="270"/>
            <ac:graphicFrameMk id="5" creationId="{B6A3E65C-1DBE-7FD5-2718-A582A8A36D3F}"/>
          </ac:graphicFrameMkLst>
        </pc:graphicFrameChg>
      </pc:sldChg>
      <pc:sldChg chg="modSp mod">
        <pc:chgData name="Leonardo Chiariglione" userId="03ff1134-c2b7-4932-850d-6529216fed29" providerId="ADAL" clId="{86D71A25-98B1-44B1-B3E9-4A4E45E939DC}" dt="2026-10-26T16:30:52.896" v="76" actId="20577"/>
        <pc:sldMkLst>
          <pc:docMk/>
          <pc:sldMk cId="2448423867" sldId="271"/>
        </pc:sldMkLst>
        <pc:spChg chg="mod">
          <ac:chgData name="Leonardo Chiariglione" userId="03ff1134-c2b7-4932-850d-6529216fed29" providerId="ADAL" clId="{86D71A25-98B1-44B1-B3E9-4A4E45E939DC}" dt="2026-10-26T16:30:52.896" v="76" actId="20577"/>
          <ac:spMkLst>
            <pc:docMk/>
            <pc:sldMk cId="2448423867" sldId="271"/>
            <ac:spMk id="8" creationId="{F279DF9B-74EA-3B0D-5C90-3594C1BC6C87}"/>
          </ac:spMkLst>
        </pc:spChg>
      </pc:sldChg>
      <pc:sldChg chg="modSp mod">
        <pc:chgData name="Leonardo Chiariglione" userId="03ff1134-c2b7-4932-850d-6529216fed29" providerId="ADAL" clId="{86D71A25-98B1-44B1-B3E9-4A4E45E939DC}" dt="2026-10-26T16:32:55.023" v="83" actId="20577"/>
        <pc:sldMkLst>
          <pc:docMk/>
          <pc:sldMk cId="3875642912" sldId="272"/>
        </pc:sldMkLst>
        <pc:spChg chg="mod">
          <ac:chgData name="Leonardo Chiariglione" userId="03ff1134-c2b7-4932-850d-6529216fed29" providerId="ADAL" clId="{86D71A25-98B1-44B1-B3E9-4A4E45E939DC}" dt="2026-10-26T16:32:55.023" v="83" actId="20577"/>
          <ac:spMkLst>
            <pc:docMk/>
            <pc:sldMk cId="3875642912" sldId="272"/>
            <ac:spMk id="21" creationId="{E14616EF-5816-23FC-BC8E-857582E79DB6}"/>
          </ac:spMkLst>
        </pc:spChg>
      </pc:sldChg>
      <pc:sldChg chg="delSp modSp mod">
        <pc:chgData name="Leonardo Chiariglione" userId="03ff1134-c2b7-4932-850d-6529216fed29" providerId="ADAL" clId="{86D71A25-98B1-44B1-B3E9-4A4E45E939DC}" dt="2026-10-26T16:39:00.898" v="86" actId="478"/>
        <pc:sldMkLst>
          <pc:docMk/>
          <pc:sldMk cId="3167416889" sldId="276"/>
        </pc:sldMkLst>
        <pc:spChg chg="del">
          <ac:chgData name="Leonardo Chiariglione" userId="03ff1134-c2b7-4932-850d-6529216fed29" providerId="ADAL" clId="{86D71A25-98B1-44B1-B3E9-4A4E45E939DC}" dt="2026-10-26T16:39:00.898" v="86" actId="478"/>
          <ac:spMkLst>
            <pc:docMk/>
            <pc:sldMk cId="3167416889" sldId="276"/>
            <ac:spMk id="3" creationId="{AD1D75AA-F3E4-0E39-24B7-FBF84A073B5B}"/>
          </ac:spMkLst>
        </pc:spChg>
        <pc:graphicFrameChg chg="modGraphic">
          <ac:chgData name="Leonardo Chiariglione" userId="03ff1134-c2b7-4932-850d-6529216fed29" providerId="ADAL" clId="{86D71A25-98B1-44B1-B3E9-4A4E45E939DC}" dt="2026-10-26T16:38:21.704" v="85" actId="20577"/>
          <ac:graphicFrameMkLst>
            <pc:docMk/>
            <pc:sldMk cId="3167416889" sldId="276"/>
            <ac:graphicFrameMk id="5" creationId="{DD23CEE3-DA8A-9519-365E-D77F9FE82732}"/>
          </ac:graphicFrameMkLst>
        </pc:graphicFrameChg>
      </pc:sldChg>
      <pc:sldChg chg="modSp mod">
        <pc:chgData name="Leonardo Chiariglione" userId="03ff1134-c2b7-4932-850d-6529216fed29" providerId="ADAL" clId="{86D71A25-98B1-44B1-B3E9-4A4E45E939DC}" dt="2026-10-26T16:40:53.463" v="121" actId="6549"/>
        <pc:sldMkLst>
          <pc:docMk/>
          <pc:sldMk cId="2853340829" sldId="278"/>
        </pc:sldMkLst>
        <pc:spChg chg="mod">
          <ac:chgData name="Leonardo Chiariglione" userId="03ff1134-c2b7-4932-850d-6529216fed29" providerId="ADAL" clId="{86D71A25-98B1-44B1-B3E9-4A4E45E939DC}" dt="2026-10-26T16:40:53.463" v="121" actId="6549"/>
          <ac:spMkLst>
            <pc:docMk/>
            <pc:sldMk cId="2853340829" sldId="278"/>
            <ac:spMk id="12" creationId="{D638CEF0-57E3-E925-FEE4-E9FE3F4A4C2F}"/>
          </ac:spMkLst>
        </pc:spChg>
      </pc:sldChg>
      <pc:sldChg chg="modSp mod">
        <pc:chgData name="Leonardo Chiariglione" userId="03ff1134-c2b7-4932-850d-6529216fed29" providerId="ADAL" clId="{86D71A25-98B1-44B1-B3E9-4A4E45E939DC}" dt="2026-10-26T16:09:58.477" v="0" actId="114"/>
        <pc:sldMkLst>
          <pc:docMk/>
          <pc:sldMk cId="2295294349" sldId="1047"/>
        </pc:sldMkLst>
        <pc:spChg chg="mod">
          <ac:chgData name="Leonardo Chiariglione" userId="03ff1134-c2b7-4932-850d-6529216fed29" providerId="ADAL" clId="{86D71A25-98B1-44B1-B3E9-4A4E45E939DC}" dt="2026-10-26T16:09:58.477" v="0" actId="114"/>
          <ac:spMkLst>
            <pc:docMk/>
            <pc:sldMk cId="2295294349" sldId="1047"/>
            <ac:spMk id="13" creationId="{00000000-0000-0000-0000-000000000000}"/>
          </ac:spMkLst>
        </pc:spChg>
      </pc:sldChg>
      <pc:sldChg chg="modSp mod">
        <pc:chgData name="Leonardo Chiariglione" userId="03ff1134-c2b7-4932-850d-6529216fed29" providerId="ADAL" clId="{86D71A25-98B1-44B1-B3E9-4A4E45E939DC}" dt="2026-10-26T16:39:38.630" v="91" actId="20577"/>
        <pc:sldMkLst>
          <pc:docMk/>
          <pc:sldMk cId="696160186" sldId="1048"/>
        </pc:sldMkLst>
        <pc:spChg chg="mod">
          <ac:chgData name="Leonardo Chiariglione" userId="03ff1134-c2b7-4932-850d-6529216fed29" providerId="ADAL" clId="{86D71A25-98B1-44B1-B3E9-4A4E45E939DC}" dt="2026-10-26T16:39:38.630" v="91" actId="20577"/>
          <ac:spMkLst>
            <pc:docMk/>
            <pc:sldMk cId="696160186" sldId="1048"/>
            <ac:spMk id="40" creationId="{9A55C341-4BA6-60E7-68CE-673B61726C3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C44BED-0306-421B-96EC-473715794E1B}" type="datetimeFigureOut">
              <a:rPr lang="it-IT" smtClean="0"/>
              <a:t>26/10/2026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07A9E7-FEC4-44CE-996C-D46F21CEDDAE}" type="slidenum">
              <a:rPr lang="it-IT" smtClean="0"/>
              <a:t>‹#›</a:t>
            </a:fld>
            <a:endParaRPr lang="it-IT"/>
          </a:p>
        </p:txBody>
      </p:sp>
    </p:spTree>
    <p:extLst>
      <p:ext uri="{BB962C8B-B14F-4D97-AF65-F5344CB8AC3E}">
        <p14:creationId xmlns:p14="http://schemas.microsoft.com/office/powerpoint/2010/main" val="204697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C5DB062-950D-4DC9-93CF-C4405BEE7C00}" type="slidenum">
              <a:rPr lang="en-GB" smtClean="0"/>
              <a:t>1</a:t>
            </a:fld>
            <a:endParaRPr lang="en-GB"/>
          </a:p>
        </p:txBody>
      </p:sp>
    </p:spTree>
    <p:extLst>
      <p:ext uri="{BB962C8B-B14F-4D97-AF65-F5344CB8AC3E}">
        <p14:creationId xmlns:p14="http://schemas.microsoft.com/office/powerpoint/2010/main" val="62147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2</a:t>
            </a:fld>
            <a:endParaRPr lang="en-US"/>
          </a:p>
        </p:txBody>
      </p:sp>
    </p:spTree>
    <p:extLst>
      <p:ext uri="{BB962C8B-B14F-4D97-AF65-F5344CB8AC3E}">
        <p14:creationId xmlns:p14="http://schemas.microsoft.com/office/powerpoint/2010/main" val="2048233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3</a:t>
            </a:fld>
            <a:endParaRPr lang="en-US"/>
          </a:p>
        </p:txBody>
      </p:sp>
    </p:spTree>
    <p:extLst>
      <p:ext uri="{BB962C8B-B14F-4D97-AF65-F5344CB8AC3E}">
        <p14:creationId xmlns:p14="http://schemas.microsoft.com/office/powerpoint/2010/main" val="4227348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4</a:t>
            </a:fld>
            <a:endParaRPr lang="en-US"/>
          </a:p>
        </p:txBody>
      </p:sp>
    </p:spTree>
    <p:extLst>
      <p:ext uri="{BB962C8B-B14F-4D97-AF65-F5344CB8AC3E}">
        <p14:creationId xmlns:p14="http://schemas.microsoft.com/office/powerpoint/2010/main" val="248076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5</a:t>
            </a:fld>
            <a:endParaRPr lang="en-US"/>
          </a:p>
        </p:txBody>
      </p:sp>
    </p:spTree>
    <p:extLst>
      <p:ext uri="{BB962C8B-B14F-4D97-AF65-F5344CB8AC3E}">
        <p14:creationId xmlns:p14="http://schemas.microsoft.com/office/powerpoint/2010/main" val="3766864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6</a:t>
            </a:fld>
            <a:endParaRPr lang="en-US"/>
          </a:p>
        </p:txBody>
      </p:sp>
    </p:spTree>
    <p:extLst>
      <p:ext uri="{BB962C8B-B14F-4D97-AF65-F5344CB8AC3E}">
        <p14:creationId xmlns:p14="http://schemas.microsoft.com/office/powerpoint/2010/main" val="1950488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7</a:t>
            </a:fld>
            <a:endParaRPr lang="en-US"/>
          </a:p>
        </p:txBody>
      </p:sp>
    </p:spTree>
    <p:extLst>
      <p:ext uri="{BB962C8B-B14F-4D97-AF65-F5344CB8AC3E}">
        <p14:creationId xmlns:p14="http://schemas.microsoft.com/office/powerpoint/2010/main" val="2766380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8</a:t>
            </a:fld>
            <a:endParaRPr lang="en-US"/>
          </a:p>
        </p:txBody>
      </p:sp>
    </p:spTree>
    <p:extLst>
      <p:ext uri="{BB962C8B-B14F-4D97-AF65-F5344CB8AC3E}">
        <p14:creationId xmlns:p14="http://schemas.microsoft.com/office/powerpoint/2010/main" val="51859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9</a:t>
            </a:fld>
            <a:endParaRPr lang="en-US"/>
          </a:p>
        </p:txBody>
      </p:sp>
    </p:spTree>
    <p:extLst>
      <p:ext uri="{BB962C8B-B14F-4D97-AF65-F5344CB8AC3E}">
        <p14:creationId xmlns:p14="http://schemas.microsoft.com/office/powerpoint/2010/main" val="3582637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10</a:t>
            </a:fld>
            <a:endParaRPr lang="en-US"/>
          </a:p>
        </p:txBody>
      </p:sp>
    </p:spTree>
    <p:extLst>
      <p:ext uri="{BB962C8B-B14F-4D97-AF65-F5344CB8AC3E}">
        <p14:creationId xmlns:p14="http://schemas.microsoft.com/office/powerpoint/2010/main" val="1924374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11</a:t>
            </a:fld>
            <a:endParaRPr lang="en-US"/>
          </a:p>
        </p:txBody>
      </p:sp>
    </p:spTree>
    <p:extLst>
      <p:ext uri="{BB962C8B-B14F-4D97-AF65-F5344CB8AC3E}">
        <p14:creationId xmlns:p14="http://schemas.microsoft.com/office/powerpoint/2010/main" val="1799090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12</a:t>
            </a:fld>
            <a:endParaRPr lang="en-US"/>
          </a:p>
        </p:txBody>
      </p:sp>
    </p:spTree>
    <p:extLst>
      <p:ext uri="{BB962C8B-B14F-4D97-AF65-F5344CB8AC3E}">
        <p14:creationId xmlns:p14="http://schemas.microsoft.com/office/powerpoint/2010/main" val="3520290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13</a:t>
            </a:fld>
            <a:endParaRPr lang="en-US"/>
          </a:p>
        </p:txBody>
      </p:sp>
    </p:spTree>
    <p:extLst>
      <p:ext uri="{BB962C8B-B14F-4D97-AF65-F5344CB8AC3E}">
        <p14:creationId xmlns:p14="http://schemas.microsoft.com/office/powerpoint/2010/main" val="1385673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14</a:t>
            </a:fld>
            <a:endParaRPr lang="en-US"/>
          </a:p>
        </p:txBody>
      </p:sp>
    </p:spTree>
    <p:extLst>
      <p:ext uri="{BB962C8B-B14F-4D97-AF65-F5344CB8AC3E}">
        <p14:creationId xmlns:p14="http://schemas.microsoft.com/office/powerpoint/2010/main" val="1043411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15</a:t>
            </a:fld>
            <a:endParaRPr lang="en-US"/>
          </a:p>
        </p:txBody>
      </p:sp>
    </p:spTree>
    <p:extLst>
      <p:ext uri="{BB962C8B-B14F-4D97-AF65-F5344CB8AC3E}">
        <p14:creationId xmlns:p14="http://schemas.microsoft.com/office/powerpoint/2010/main" val="10369737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16</a:t>
            </a:fld>
            <a:endParaRPr lang="en-US"/>
          </a:p>
        </p:txBody>
      </p:sp>
    </p:spTree>
    <p:extLst>
      <p:ext uri="{BB962C8B-B14F-4D97-AF65-F5344CB8AC3E}">
        <p14:creationId xmlns:p14="http://schemas.microsoft.com/office/powerpoint/2010/main" val="2555859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17</a:t>
            </a:fld>
            <a:endParaRPr lang="en-US"/>
          </a:p>
        </p:txBody>
      </p:sp>
    </p:spTree>
    <p:extLst>
      <p:ext uri="{BB962C8B-B14F-4D97-AF65-F5344CB8AC3E}">
        <p14:creationId xmlns:p14="http://schemas.microsoft.com/office/powerpoint/2010/main" val="35615578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18</a:t>
            </a:fld>
            <a:endParaRPr lang="en-US"/>
          </a:p>
        </p:txBody>
      </p:sp>
    </p:spTree>
    <p:extLst>
      <p:ext uri="{BB962C8B-B14F-4D97-AF65-F5344CB8AC3E}">
        <p14:creationId xmlns:p14="http://schemas.microsoft.com/office/powerpoint/2010/main" val="42224174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19</a:t>
            </a:fld>
            <a:endParaRPr lang="en-US"/>
          </a:p>
        </p:txBody>
      </p:sp>
    </p:spTree>
    <p:extLst>
      <p:ext uri="{BB962C8B-B14F-4D97-AF65-F5344CB8AC3E}">
        <p14:creationId xmlns:p14="http://schemas.microsoft.com/office/powerpoint/2010/main" val="21531095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20</a:t>
            </a:fld>
            <a:endParaRPr lang="en-US"/>
          </a:p>
        </p:txBody>
      </p:sp>
    </p:spTree>
    <p:extLst>
      <p:ext uri="{BB962C8B-B14F-4D97-AF65-F5344CB8AC3E}">
        <p14:creationId xmlns:p14="http://schemas.microsoft.com/office/powerpoint/2010/main" val="1005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21</a:t>
            </a:fld>
            <a:endParaRPr lang="en-US"/>
          </a:p>
        </p:txBody>
      </p:sp>
    </p:spTree>
    <p:extLst>
      <p:ext uri="{BB962C8B-B14F-4D97-AF65-F5344CB8AC3E}">
        <p14:creationId xmlns:p14="http://schemas.microsoft.com/office/powerpoint/2010/main" val="4161070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22</a:t>
            </a:fld>
            <a:endParaRPr lang="en-US"/>
          </a:p>
        </p:txBody>
      </p:sp>
    </p:spTree>
    <p:extLst>
      <p:ext uri="{BB962C8B-B14F-4D97-AF65-F5344CB8AC3E}">
        <p14:creationId xmlns:p14="http://schemas.microsoft.com/office/powerpoint/2010/main" val="3343877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About 2 minutes. Thalia is the surface: the MAS App lists the seven Apps and launches the one you choose. Each of them runs on your device, where it follows its workflow, captures your voice, picture or face and renders the avatar. Each talks, through MPAI-MAS, to its own App on the Service, which is a Module of AI Modules run by a Controller: for example, Answer to Multimodal Question is speech recognition, text and image query, text to speech and portable avatar multiplexing. The device holds no AI; the Service holds no microphone.</a:t>
            </a:r>
          </a:p>
        </p:txBody>
      </p:sp>
      <p:sp>
        <p:nvSpPr>
          <p:cNvPr id="4" name="Slide Number Placeholder 3"/>
          <p:cNvSpPr>
            <a:spLocks noGrp="1"/>
          </p:cNvSpPr>
          <p:nvPr>
            <p:ph type="sldNum" sz="quarter" idx="5"/>
          </p:nvPr>
        </p:nvSpPr>
        <p:spPr/>
        <p:txBody>
          <a:bodyPr/>
          <a:lstStyle/>
          <a:p>
            <a:fld id="{5C492933-4294-45F4-A7F6-7C83A800F7EC}" type="slidenum">
              <a:rPr lang="en-US" smtClean="0"/>
              <a:t>23</a:t>
            </a:fld>
            <a:endParaRPr lang="en-US"/>
          </a:p>
        </p:txBody>
      </p:sp>
    </p:spTree>
    <p:extLst>
      <p:ext uri="{BB962C8B-B14F-4D97-AF65-F5344CB8AC3E}">
        <p14:creationId xmlns:p14="http://schemas.microsoft.com/office/powerpoint/2010/main" val="1727767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24</a:t>
            </a:fld>
            <a:endParaRPr lang="en-US"/>
          </a:p>
        </p:txBody>
      </p:sp>
    </p:spTree>
    <p:extLst>
      <p:ext uri="{BB962C8B-B14F-4D97-AF65-F5344CB8AC3E}">
        <p14:creationId xmlns:p14="http://schemas.microsoft.com/office/powerpoint/2010/main" val="37812037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5E71B7-6AC0-4BF0-B8BB-5BCEA5CC9A14}" type="slidenum">
              <a:rPr lang="en-US" smtClean="0"/>
              <a:t>25</a:t>
            </a:fld>
            <a:endParaRPr lang="en-US"/>
          </a:p>
        </p:txBody>
      </p:sp>
    </p:spTree>
    <p:extLst>
      <p:ext uri="{BB962C8B-B14F-4D97-AF65-F5344CB8AC3E}">
        <p14:creationId xmlns:p14="http://schemas.microsoft.com/office/powerpoint/2010/main" val="21042235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1493729"/>
          </a:xfrm>
        </p:spPr>
        <p:txBody>
          <a:bodyPr anchor="b">
            <a:normAutofit/>
          </a:bodyPr>
          <a:lstStyle>
            <a:lvl1pPr>
              <a:defRPr sz="4000"/>
            </a:lvl1pPr>
          </a:lstStyle>
          <a:p>
            <a:r>
              <a:rPr lang="en-US"/>
              <a:t>Click to edit Master title style</a:t>
            </a:r>
            <a:endParaRPr lang="en-US" dirty="0"/>
          </a:p>
        </p:txBody>
      </p:sp>
      <p:sp>
        <p:nvSpPr>
          <p:cNvPr id="3" name="Subtitle 2"/>
          <p:cNvSpPr>
            <a:spLocks noGrp="1"/>
          </p:cNvSpPr>
          <p:nvPr>
            <p:ph type="subTitle" idx="1"/>
          </p:nvPr>
        </p:nvSpPr>
        <p:spPr>
          <a:xfrm>
            <a:off x="2589213" y="4341522"/>
            <a:ext cx="8915399" cy="1126283"/>
          </a:xfrm>
        </p:spPr>
        <p:txBody>
          <a:bodyPr anchor="t"/>
          <a:lstStyle>
            <a:lvl1pPr marL="0" indent="0" algn="l">
              <a:buNone/>
              <a:defRPr sz="2400">
                <a:solidFill>
                  <a:schemeClr val="accent3">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1" name="Immagine 10" descr="Immagine che contiene testo, persona, mano&#10;&#10;Descrizione generata automaticamente">
            <a:extLst>
              <a:ext uri="{FF2B5EF4-FFF2-40B4-BE49-F238E27FC236}">
                <a16:creationId xmlns:a16="http://schemas.microsoft.com/office/drawing/2014/main" id="{2BF849D0-0CC3-4E7E-B491-799673715452}"/>
              </a:ext>
            </a:extLst>
          </p:cNvPr>
          <p:cNvPicPr>
            <a:picLocks noChangeAspect="1"/>
          </p:cNvPicPr>
          <p:nvPr userDrawn="1"/>
        </p:nvPicPr>
        <p:blipFill>
          <a:blip r:embed="rId2"/>
          <a:stretch>
            <a:fillRect/>
          </a:stretch>
        </p:blipFill>
        <p:spPr>
          <a:xfrm>
            <a:off x="172212" y="0"/>
            <a:ext cx="12024828" cy="2306866"/>
          </a:xfrm>
          <a:prstGeom prst="rect">
            <a:avLst/>
          </a:prstGeom>
        </p:spPr>
      </p:pic>
      <p:sp>
        <p:nvSpPr>
          <p:cNvPr id="7" name="Date Placeholder 3">
            <a:extLst>
              <a:ext uri="{FF2B5EF4-FFF2-40B4-BE49-F238E27FC236}">
                <a16:creationId xmlns:a16="http://schemas.microsoft.com/office/drawing/2014/main" id="{D9DD7281-BA65-C815-B63F-B9461D753D0B}"/>
              </a:ext>
            </a:extLst>
          </p:cNvPr>
          <p:cNvSpPr>
            <a:spLocks noGrp="1"/>
          </p:cNvSpPr>
          <p:nvPr>
            <p:ph type="dt" sz="half" idx="10"/>
          </p:nvPr>
        </p:nvSpPr>
        <p:spPr>
          <a:xfrm>
            <a:off x="172212" y="6586076"/>
            <a:ext cx="994520" cy="365125"/>
          </a:xfrm>
        </p:spPr>
        <p:txBody>
          <a:bodyPr/>
          <a:lstStyle>
            <a:lvl1pPr>
              <a:defRPr sz="1200"/>
            </a:lvl1pPr>
          </a:lstStyle>
          <a:p>
            <a:fld id="{7951C460-57E7-4052-ABB4-B393537290A7}" type="datetime5">
              <a:rPr lang="en-US" smtClean="0"/>
              <a:t>26-Oct-26</a:t>
            </a:fld>
            <a:endParaRPr lang="en-US" dirty="0"/>
          </a:p>
        </p:txBody>
      </p:sp>
      <p:sp>
        <p:nvSpPr>
          <p:cNvPr id="8" name="Slide Number Placeholder 5">
            <a:extLst>
              <a:ext uri="{FF2B5EF4-FFF2-40B4-BE49-F238E27FC236}">
                <a16:creationId xmlns:a16="http://schemas.microsoft.com/office/drawing/2014/main" id="{E69BD818-05FF-E809-A56A-9BFE96420A94}"/>
              </a:ext>
            </a:extLst>
          </p:cNvPr>
          <p:cNvSpPr>
            <a:spLocks noGrp="1"/>
          </p:cNvSpPr>
          <p:nvPr>
            <p:ph type="sldNum" sz="quarter" idx="12"/>
          </p:nvPr>
        </p:nvSpPr>
        <p:spPr>
          <a:xfrm>
            <a:off x="11753512" y="6540357"/>
            <a:ext cx="558914" cy="45719"/>
          </a:xfrm>
        </p:spPr>
        <p:txBody>
          <a:bodyPr/>
          <a:lstStyle>
            <a:lvl1pPr>
              <a:defRPr sz="1400"/>
            </a:lvl1pPr>
          </a:lstStyle>
          <a:p>
            <a:fld id="{D57F1E4F-1CFF-5643-939E-217C01CDF565}" type="slidenum">
              <a:rPr lang="en-US" smtClean="0"/>
              <a:pPr/>
              <a:t>‹#›</a:t>
            </a:fld>
            <a:endParaRPr lang="en-US" dirty="0"/>
          </a:p>
        </p:txBody>
      </p:sp>
      <p:pic>
        <p:nvPicPr>
          <p:cNvPr id="5" name="Picture 4" descr="A picture containing diagram&#10;&#10;Description automatically generated">
            <a:extLst>
              <a:ext uri="{FF2B5EF4-FFF2-40B4-BE49-F238E27FC236}">
                <a16:creationId xmlns:a16="http://schemas.microsoft.com/office/drawing/2014/main" id="{AA88B21B-2ED2-3011-B94B-6A162789931D}"/>
              </a:ext>
            </a:extLst>
          </p:cNvPr>
          <p:cNvPicPr>
            <a:picLocks noChangeAspect="1"/>
          </p:cNvPicPr>
          <p:nvPr userDrawn="1"/>
        </p:nvPicPr>
        <p:blipFill>
          <a:blip r:embed="rId3"/>
          <a:stretch>
            <a:fillRect/>
          </a:stretch>
        </p:blipFill>
        <p:spPr>
          <a:xfrm>
            <a:off x="9897012" y="6096136"/>
            <a:ext cx="1736075" cy="7274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1302027" y="624110"/>
            <a:ext cx="10202586"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302026" y="1904999"/>
            <a:ext cx="10202586" cy="45057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FFA3E0-0B48-5F29-02AF-53334B0F2C8B}"/>
              </a:ext>
            </a:extLst>
          </p:cNvPr>
          <p:cNvSpPr>
            <a:spLocks noGrp="1"/>
          </p:cNvSpPr>
          <p:nvPr>
            <p:ph type="dt" sz="half" idx="10"/>
          </p:nvPr>
        </p:nvSpPr>
        <p:spPr>
          <a:xfrm>
            <a:off x="172212" y="6586076"/>
            <a:ext cx="994520" cy="365125"/>
          </a:xfrm>
        </p:spPr>
        <p:txBody>
          <a:bodyPr/>
          <a:lstStyle>
            <a:lvl1pPr>
              <a:defRPr sz="1200"/>
            </a:lvl1pPr>
          </a:lstStyle>
          <a:p>
            <a:fld id="{3A5799BA-AC88-42FB-B8BE-FF1867FF2DFC}" type="datetime5">
              <a:rPr lang="en-US" smtClean="0"/>
              <a:t>26-Oct-26</a:t>
            </a:fld>
            <a:endParaRPr lang="en-US" dirty="0"/>
          </a:p>
        </p:txBody>
      </p:sp>
      <p:pic>
        <p:nvPicPr>
          <p:cNvPr id="9" name="Picture 4" descr="A picture containing diagram&#10;&#10;Description automatically generated">
            <a:extLst>
              <a:ext uri="{FF2B5EF4-FFF2-40B4-BE49-F238E27FC236}">
                <a16:creationId xmlns:a16="http://schemas.microsoft.com/office/drawing/2014/main" id="{43D5051F-15C0-0841-873F-A0D3C6BA9D6E}"/>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6" name="Slide Number Placeholder 5">
            <a:extLst>
              <a:ext uri="{FF2B5EF4-FFF2-40B4-BE49-F238E27FC236}">
                <a16:creationId xmlns:a16="http://schemas.microsoft.com/office/drawing/2014/main" id="{77792FC7-F22B-96F5-EC36-56C5EBE7A2C5}"/>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480930" y="2303299"/>
            <a:ext cx="10023681"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480930" y="3774678"/>
            <a:ext cx="10023681" cy="860400"/>
          </a:xfrm>
        </p:spPr>
        <p:txBody>
          <a:bodyPr anchor="t"/>
          <a:lstStyle>
            <a:lvl1pPr marL="0" indent="0" algn="l">
              <a:buNone/>
              <a:defRPr sz="2000">
                <a:solidFill>
                  <a:schemeClr val="accent3">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Immagine 7" descr="Immagine che contiene testo, persona, mano&#10;&#10;Descrizione generata automaticamente">
            <a:extLst>
              <a:ext uri="{FF2B5EF4-FFF2-40B4-BE49-F238E27FC236}">
                <a16:creationId xmlns:a16="http://schemas.microsoft.com/office/drawing/2014/main" id="{7A04E972-9E8C-40D1-AA2C-8CE104ECB6D3}"/>
              </a:ext>
            </a:extLst>
          </p:cNvPr>
          <p:cNvPicPr>
            <a:picLocks noChangeAspect="1"/>
          </p:cNvPicPr>
          <p:nvPr userDrawn="1"/>
        </p:nvPicPr>
        <p:blipFill>
          <a:blip r:embed="rId2"/>
          <a:stretch>
            <a:fillRect/>
          </a:stretch>
        </p:blipFill>
        <p:spPr>
          <a:xfrm>
            <a:off x="172212" y="0"/>
            <a:ext cx="12024828" cy="2306866"/>
          </a:xfrm>
          <a:prstGeom prst="rect">
            <a:avLst/>
          </a:prstGeom>
        </p:spPr>
      </p:pic>
      <p:sp>
        <p:nvSpPr>
          <p:cNvPr id="5" name="Date Placeholder 3">
            <a:extLst>
              <a:ext uri="{FF2B5EF4-FFF2-40B4-BE49-F238E27FC236}">
                <a16:creationId xmlns:a16="http://schemas.microsoft.com/office/drawing/2014/main" id="{6A87B8BD-BA7D-530B-E22F-BF55F397078D}"/>
              </a:ext>
            </a:extLst>
          </p:cNvPr>
          <p:cNvSpPr>
            <a:spLocks noGrp="1"/>
          </p:cNvSpPr>
          <p:nvPr>
            <p:ph type="dt" sz="half" idx="10"/>
          </p:nvPr>
        </p:nvSpPr>
        <p:spPr>
          <a:xfrm>
            <a:off x="172212" y="6586076"/>
            <a:ext cx="994520" cy="365125"/>
          </a:xfrm>
        </p:spPr>
        <p:txBody>
          <a:bodyPr/>
          <a:lstStyle>
            <a:lvl1pPr>
              <a:defRPr sz="1200"/>
            </a:lvl1pPr>
          </a:lstStyle>
          <a:p>
            <a:fld id="{BBFC8A02-69CE-4022-BC92-E0319BEAF265}" type="datetime5">
              <a:rPr lang="en-US" smtClean="0"/>
              <a:t>26-Oct-26</a:t>
            </a:fld>
            <a:endParaRPr lang="en-US" dirty="0"/>
          </a:p>
        </p:txBody>
      </p:sp>
      <p:sp>
        <p:nvSpPr>
          <p:cNvPr id="9" name="Slide Number Placeholder 5">
            <a:extLst>
              <a:ext uri="{FF2B5EF4-FFF2-40B4-BE49-F238E27FC236}">
                <a16:creationId xmlns:a16="http://schemas.microsoft.com/office/drawing/2014/main" id="{ADF1F6D4-44A5-391B-7C2A-7970C4D55FA3}"/>
              </a:ext>
            </a:extLst>
          </p:cNvPr>
          <p:cNvSpPr>
            <a:spLocks noGrp="1"/>
          </p:cNvSpPr>
          <p:nvPr>
            <p:ph type="sldNum" sz="quarter" idx="12"/>
          </p:nvPr>
        </p:nvSpPr>
        <p:spPr>
          <a:xfrm>
            <a:off x="11753512" y="6540357"/>
            <a:ext cx="558914" cy="45719"/>
          </a:xfrm>
        </p:spPr>
        <p:txBody>
          <a:bodyPr/>
          <a:lstStyle>
            <a:lvl1pPr>
              <a:defRPr sz="1400"/>
            </a:lvl1pPr>
          </a:lstStyle>
          <a:p>
            <a:fld id="{D57F1E4F-1CFF-5643-939E-217C01CDF565}" type="slidenum">
              <a:rPr lang="en-US" smtClean="0"/>
              <a:pPr/>
              <a:t>‹#›</a:t>
            </a:fld>
            <a:endParaRPr lang="en-US" dirty="0"/>
          </a:p>
        </p:txBody>
      </p:sp>
      <p:pic>
        <p:nvPicPr>
          <p:cNvPr id="10" name="Picture 4" descr="A picture containing diagram&#10;&#10;Description automatically generated">
            <a:extLst>
              <a:ext uri="{FF2B5EF4-FFF2-40B4-BE49-F238E27FC236}">
                <a16:creationId xmlns:a16="http://schemas.microsoft.com/office/drawing/2014/main" id="{7CFD8F4D-B546-2BCE-4A26-4BB609F1987E}"/>
              </a:ext>
            </a:extLst>
          </p:cNvPr>
          <p:cNvPicPr>
            <a:picLocks noChangeAspect="1"/>
          </p:cNvPicPr>
          <p:nvPr userDrawn="1"/>
        </p:nvPicPr>
        <p:blipFill>
          <a:blip r:embed="rId3"/>
          <a:stretch>
            <a:fillRect/>
          </a:stretch>
        </p:blipFill>
        <p:spPr>
          <a:xfrm>
            <a:off x="9897012" y="6096136"/>
            <a:ext cx="1736075" cy="72741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21904" y="1905000"/>
            <a:ext cx="5059017" cy="45534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80921" y="1904999"/>
            <a:ext cx="5123689" cy="455342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3">
            <a:extLst>
              <a:ext uri="{FF2B5EF4-FFF2-40B4-BE49-F238E27FC236}">
                <a16:creationId xmlns:a16="http://schemas.microsoft.com/office/drawing/2014/main" id="{42519CDC-64D5-ABEB-1200-CE250110E0F5}"/>
              </a:ext>
            </a:extLst>
          </p:cNvPr>
          <p:cNvSpPr>
            <a:spLocks noGrp="1"/>
          </p:cNvSpPr>
          <p:nvPr>
            <p:ph type="dt" sz="half" idx="10"/>
          </p:nvPr>
        </p:nvSpPr>
        <p:spPr>
          <a:xfrm>
            <a:off x="172212" y="6586076"/>
            <a:ext cx="994520" cy="365125"/>
          </a:xfrm>
        </p:spPr>
        <p:txBody>
          <a:bodyPr/>
          <a:lstStyle>
            <a:lvl1pPr>
              <a:defRPr sz="1200"/>
            </a:lvl1pPr>
          </a:lstStyle>
          <a:p>
            <a:fld id="{062A16E3-455F-40B0-92E8-BFF9BA927C0E}" type="datetime5">
              <a:rPr lang="en-US" smtClean="0"/>
              <a:t>26-Oct-26</a:t>
            </a:fld>
            <a:endParaRPr lang="en-US" dirty="0"/>
          </a:p>
        </p:txBody>
      </p:sp>
      <p:pic>
        <p:nvPicPr>
          <p:cNvPr id="6" name="Picture 4" descr="A picture containing diagram&#10;&#10;Description automatically generated">
            <a:extLst>
              <a:ext uri="{FF2B5EF4-FFF2-40B4-BE49-F238E27FC236}">
                <a16:creationId xmlns:a16="http://schemas.microsoft.com/office/drawing/2014/main" id="{60AF3881-7571-E3CF-2215-28CE8F5BF751}"/>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7" name="Slide Number Placeholder 5">
            <a:extLst>
              <a:ext uri="{FF2B5EF4-FFF2-40B4-BE49-F238E27FC236}">
                <a16:creationId xmlns:a16="http://schemas.microsoft.com/office/drawing/2014/main" id="{074D74A9-6810-E53E-C8D0-57088D117E0A}"/>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47B68AB7-A84C-7ABD-F461-F14E66A08D98}"/>
              </a:ext>
            </a:extLst>
          </p:cNvPr>
          <p:cNvSpPr>
            <a:spLocks noGrp="1"/>
          </p:cNvSpPr>
          <p:nvPr>
            <p:ph type="dt" sz="half" idx="10"/>
          </p:nvPr>
        </p:nvSpPr>
        <p:spPr>
          <a:xfrm>
            <a:off x="172212" y="6586076"/>
            <a:ext cx="994520" cy="365125"/>
          </a:xfrm>
        </p:spPr>
        <p:txBody>
          <a:bodyPr/>
          <a:lstStyle>
            <a:lvl1pPr>
              <a:defRPr sz="1200"/>
            </a:lvl1pPr>
          </a:lstStyle>
          <a:p>
            <a:fld id="{42AC49D9-311B-4A4C-B975-9A6E535768C4}" type="datetime5">
              <a:rPr lang="en-US" smtClean="0"/>
              <a:t>26-Oct-26</a:t>
            </a:fld>
            <a:endParaRPr lang="en-US" dirty="0"/>
          </a:p>
        </p:txBody>
      </p:sp>
      <p:sp>
        <p:nvSpPr>
          <p:cNvPr id="7" name="Slide Number Placeholder 5">
            <a:extLst>
              <a:ext uri="{FF2B5EF4-FFF2-40B4-BE49-F238E27FC236}">
                <a16:creationId xmlns:a16="http://schemas.microsoft.com/office/drawing/2014/main" id="{83A44A8F-CAD8-E81A-067A-0207B4DA3A41}"/>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pic>
        <p:nvPicPr>
          <p:cNvPr id="8" name="Picture 4" descr="A picture containing diagram&#10;&#10;Description automatically generated">
            <a:extLst>
              <a:ext uri="{FF2B5EF4-FFF2-40B4-BE49-F238E27FC236}">
                <a16:creationId xmlns:a16="http://schemas.microsoft.com/office/drawing/2014/main" id="{B9724CCE-4313-E005-0BC2-B2294F059603}"/>
              </a:ext>
            </a:extLst>
          </p:cNvPr>
          <p:cNvPicPr>
            <a:picLocks noChangeAspect="1"/>
          </p:cNvPicPr>
          <p:nvPr userDrawn="1"/>
        </p:nvPicPr>
        <p:blipFill>
          <a:blip r:embed="rId2"/>
          <a:stretch>
            <a:fillRect/>
          </a:stretch>
        </p:blipFill>
        <p:spPr>
          <a:xfrm>
            <a:off x="9897012" y="6096136"/>
            <a:ext cx="1736075" cy="72741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A5A6E06-37F6-D535-3094-29ADD174C49A}"/>
              </a:ext>
            </a:extLst>
          </p:cNvPr>
          <p:cNvSpPr>
            <a:spLocks noGrp="1"/>
          </p:cNvSpPr>
          <p:nvPr>
            <p:ph type="dt" sz="half" idx="10"/>
          </p:nvPr>
        </p:nvSpPr>
        <p:spPr>
          <a:xfrm>
            <a:off x="172212" y="6586076"/>
            <a:ext cx="994520" cy="365125"/>
          </a:xfrm>
        </p:spPr>
        <p:txBody>
          <a:bodyPr/>
          <a:lstStyle>
            <a:lvl1pPr>
              <a:defRPr sz="1200"/>
            </a:lvl1pPr>
          </a:lstStyle>
          <a:p>
            <a:fld id="{6C0CBBC7-A28A-46CD-96D7-477DC46FC735}" type="datetime5">
              <a:rPr lang="en-US" smtClean="0"/>
              <a:t>26-Oct-26</a:t>
            </a:fld>
            <a:endParaRPr lang="en-US" dirty="0"/>
          </a:p>
        </p:txBody>
      </p:sp>
      <p:pic>
        <p:nvPicPr>
          <p:cNvPr id="7" name="Picture 4" descr="A picture containing diagram&#10;&#10;Description automatically generated">
            <a:extLst>
              <a:ext uri="{FF2B5EF4-FFF2-40B4-BE49-F238E27FC236}">
                <a16:creationId xmlns:a16="http://schemas.microsoft.com/office/drawing/2014/main" id="{FCEBDEA2-8DA6-0CCD-FFD3-C59EFFF7DC5E}"/>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4" name="Slide Number Placeholder 5">
            <a:extLst>
              <a:ext uri="{FF2B5EF4-FFF2-40B4-BE49-F238E27FC236}">
                <a16:creationId xmlns:a16="http://schemas.microsoft.com/office/drawing/2014/main" id="{381B8AEF-30D7-2CD2-ECD7-5282FF662DC2}"/>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1174" y="446088"/>
            <a:ext cx="4653237"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601234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1174" y="1598612"/>
            <a:ext cx="4653237" cy="48132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1F1EC8C-ED91-B04B-DE0B-91669DD6275E}"/>
              </a:ext>
            </a:extLst>
          </p:cNvPr>
          <p:cNvSpPr>
            <a:spLocks noGrp="1"/>
          </p:cNvSpPr>
          <p:nvPr>
            <p:ph type="dt" sz="half" idx="10"/>
          </p:nvPr>
        </p:nvSpPr>
        <p:spPr>
          <a:xfrm>
            <a:off x="172212" y="6586076"/>
            <a:ext cx="994520" cy="365125"/>
          </a:xfrm>
        </p:spPr>
        <p:txBody>
          <a:bodyPr/>
          <a:lstStyle>
            <a:lvl1pPr>
              <a:defRPr sz="1200"/>
            </a:lvl1pPr>
          </a:lstStyle>
          <a:p>
            <a:fld id="{717A02B1-549B-4A53-AA3E-14B434CF5894}" type="datetime5">
              <a:rPr lang="en-US" smtClean="0"/>
              <a:t>26-Oct-26</a:t>
            </a:fld>
            <a:endParaRPr lang="en-US" dirty="0"/>
          </a:p>
        </p:txBody>
      </p:sp>
      <p:pic>
        <p:nvPicPr>
          <p:cNvPr id="7" name="Picture 4" descr="A picture containing diagram&#10;&#10;Description automatically generated">
            <a:extLst>
              <a:ext uri="{FF2B5EF4-FFF2-40B4-BE49-F238E27FC236}">
                <a16:creationId xmlns:a16="http://schemas.microsoft.com/office/drawing/2014/main" id="{44033DCC-D158-DF90-2102-81BCC528DC34}"/>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8" name="Slide Number Placeholder 5">
            <a:extLst>
              <a:ext uri="{FF2B5EF4-FFF2-40B4-BE49-F238E27FC236}">
                <a16:creationId xmlns:a16="http://schemas.microsoft.com/office/drawing/2014/main" id="{B79B9B94-6CA0-3898-F01C-F773DF1E4572}"/>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351722" y="4800600"/>
            <a:ext cx="10152891"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51722" y="634965"/>
            <a:ext cx="1015289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Date Placeholder 3">
            <a:extLst>
              <a:ext uri="{FF2B5EF4-FFF2-40B4-BE49-F238E27FC236}">
                <a16:creationId xmlns:a16="http://schemas.microsoft.com/office/drawing/2014/main" id="{D58A7FA9-50BD-90AF-F2CB-4DF6DDA8B59C}"/>
              </a:ext>
            </a:extLst>
          </p:cNvPr>
          <p:cNvSpPr>
            <a:spLocks noGrp="1"/>
          </p:cNvSpPr>
          <p:nvPr>
            <p:ph type="dt" sz="half" idx="10"/>
          </p:nvPr>
        </p:nvSpPr>
        <p:spPr>
          <a:xfrm>
            <a:off x="172212" y="6586076"/>
            <a:ext cx="994520" cy="365125"/>
          </a:xfrm>
        </p:spPr>
        <p:txBody>
          <a:bodyPr/>
          <a:lstStyle>
            <a:lvl1pPr>
              <a:defRPr sz="1200"/>
            </a:lvl1pPr>
          </a:lstStyle>
          <a:p>
            <a:fld id="{81B5C6CB-826C-4A6E-9063-71B498FB7552}" type="datetime5">
              <a:rPr lang="en-US" smtClean="0"/>
              <a:t>26-Oct-26</a:t>
            </a:fld>
            <a:endParaRPr lang="en-US" dirty="0"/>
          </a:p>
        </p:txBody>
      </p:sp>
      <p:pic>
        <p:nvPicPr>
          <p:cNvPr id="12" name="Picture 4" descr="A picture containing diagram&#10;&#10;Description automatically generated">
            <a:extLst>
              <a:ext uri="{FF2B5EF4-FFF2-40B4-BE49-F238E27FC236}">
                <a16:creationId xmlns:a16="http://schemas.microsoft.com/office/drawing/2014/main" id="{8895CB02-C7B9-847A-6A1A-EB842C05824D}"/>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5" name="Slide Number Placeholder 5">
            <a:extLst>
              <a:ext uri="{FF2B5EF4-FFF2-40B4-BE49-F238E27FC236}">
                <a16:creationId xmlns:a16="http://schemas.microsoft.com/office/drawing/2014/main" id="{1264F139-00A7-1F3A-7F9C-53B6188EA47B}"/>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470992" y="609600"/>
            <a:ext cx="10033620"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401418" y="4354046"/>
            <a:ext cx="10103194"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0337F5-CB7C-FA71-4C84-CD69AD014650}"/>
              </a:ext>
            </a:extLst>
          </p:cNvPr>
          <p:cNvSpPr>
            <a:spLocks noGrp="1"/>
          </p:cNvSpPr>
          <p:nvPr>
            <p:ph type="dt" sz="half" idx="10"/>
          </p:nvPr>
        </p:nvSpPr>
        <p:spPr>
          <a:xfrm>
            <a:off x="172212" y="6586076"/>
            <a:ext cx="994520" cy="365125"/>
          </a:xfrm>
        </p:spPr>
        <p:txBody>
          <a:bodyPr/>
          <a:lstStyle>
            <a:lvl1pPr>
              <a:defRPr sz="1200"/>
            </a:lvl1pPr>
          </a:lstStyle>
          <a:p>
            <a:fld id="{B1A69883-3336-413A-A9ED-E293EE46FEAE}" type="datetime5">
              <a:rPr lang="en-US" smtClean="0"/>
              <a:t>26-Oct-26</a:t>
            </a:fld>
            <a:endParaRPr lang="en-US" dirty="0"/>
          </a:p>
        </p:txBody>
      </p:sp>
      <p:pic>
        <p:nvPicPr>
          <p:cNvPr id="9" name="Picture 4" descr="A picture containing diagram&#10;&#10;Description automatically generated">
            <a:extLst>
              <a:ext uri="{FF2B5EF4-FFF2-40B4-BE49-F238E27FC236}">
                <a16:creationId xmlns:a16="http://schemas.microsoft.com/office/drawing/2014/main" id="{12311AB8-2A91-B430-3773-F9C2C1ACEDE3}"/>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6" name="Slide Number Placeholder 5">
            <a:extLst>
              <a:ext uri="{FF2B5EF4-FFF2-40B4-BE49-F238E27FC236}">
                <a16:creationId xmlns:a16="http://schemas.microsoft.com/office/drawing/2014/main" id="{EA9BBFC4-EA5D-045D-75BC-050BD1049AB7}"/>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510748" y="609600"/>
            <a:ext cx="973312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1510748" y="3505199"/>
            <a:ext cx="9300818" cy="738809"/>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510748" y="4354046"/>
            <a:ext cx="9993863"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4" name="Date Placeholder 3">
            <a:extLst>
              <a:ext uri="{FF2B5EF4-FFF2-40B4-BE49-F238E27FC236}">
                <a16:creationId xmlns:a16="http://schemas.microsoft.com/office/drawing/2014/main" id="{CDF05AF7-2DB1-C525-5302-EE093961C1D3}"/>
              </a:ext>
            </a:extLst>
          </p:cNvPr>
          <p:cNvSpPr>
            <a:spLocks noGrp="1"/>
          </p:cNvSpPr>
          <p:nvPr>
            <p:ph type="dt" sz="half" idx="10"/>
          </p:nvPr>
        </p:nvSpPr>
        <p:spPr>
          <a:xfrm>
            <a:off x="172212" y="6586076"/>
            <a:ext cx="994520" cy="365125"/>
          </a:xfrm>
        </p:spPr>
        <p:txBody>
          <a:bodyPr/>
          <a:lstStyle>
            <a:lvl1pPr>
              <a:defRPr sz="1200"/>
            </a:lvl1pPr>
          </a:lstStyle>
          <a:p>
            <a:fld id="{F2698A19-3A0C-4FF0-8F5D-8FF2A6FD9EB0}" type="datetime5">
              <a:rPr lang="en-US" smtClean="0"/>
              <a:t>26-Oct-26</a:t>
            </a:fld>
            <a:endParaRPr lang="en-US" dirty="0"/>
          </a:p>
        </p:txBody>
      </p:sp>
      <p:pic>
        <p:nvPicPr>
          <p:cNvPr id="6" name="Picture 4" descr="A picture containing diagram&#10;&#10;Description automatically generated">
            <a:extLst>
              <a:ext uri="{FF2B5EF4-FFF2-40B4-BE49-F238E27FC236}">
                <a16:creationId xmlns:a16="http://schemas.microsoft.com/office/drawing/2014/main" id="{8F880FBD-92F8-43AD-7519-CF13DB7AD812}"/>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7" name="Slide Number Placeholder 5">
            <a:extLst>
              <a:ext uri="{FF2B5EF4-FFF2-40B4-BE49-F238E27FC236}">
                <a16:creationId xmlns:a16="http://schemas.microsoft.com/office/drawing/2014/main" id="{33B542B0-734B-2EE6-B175-9C0531DAF7E9}"/>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3" name="Date Placeholder 3">
            <a:extLst>
              <a:ext uri="{FF2B5EF4-FFF2-40B4-BE49-F238E27FC236}">
                <a16:creationId xmlns:a16="http://schemas.microsoft.com/office/drawing/2014/main" id="{FD541B4A-DE86-1C3A-73A6-BB9229739795}"/>
              </a:ext>
            </a:extLst>
          </p:cNvPr>
          <p:cNvSpPr>
            <a:spLocks noGrp="1"/>
          </p:cNvSpPr>
          <p:nvPr>
            <p:ph type="dt" sz="half" idx="10"/>
          </p:nvPr>
        </p:nvSpPr>
        <p:spPr>
          <a:xfrm>
            <a:off x="172212" y="6586076"/>
            <a:ext cx="994520" cy="365125"/>
          </a:xfrm>
        </p:spPr>
        <p:txBody>
          <a:bodyPr/>
          <a:lstStyle>
            <a:lvl1pPr>
              <a:defRPr sz="1200"/>
            </a:lvl1pPr>
          </a:lstStyle>
          <a:p>
            <a:fld id="{9CF55854-50AA-490B-B242-8CAF9C8EE651}" type="datetime5">
              <a:rPr lang="en-US" smtClean="0"/>
              <a:t>26-Oct-26</a:t>
            </a:fld>
            <a:endParaRPr lang="en-US" dirty="0"/>
          </a:p>
        </p:txBody>
      </p:sp>
      <p:pic>
        <p:nvPicPr>
          <p:cNvPr id="9" name="Picture 4" descr="A picture containing diagram&#10;&#10;Description automatically generated">
            <a:extLst>
              <a:ext uri="{FF2B5EF4-FFF2-40B4-BE49-F238E27FC236}">
                <a16:creationId xmlns:a16="http://schemas.microsoft.com/office/drawing/2014/main" id="{C35D310C-E8CC-8CEC-83E5-795AC3F7C6F5}"/>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6" name="Slide Number Placeholder 5">
            <a:extLst>
              <a:ext uri="{FF2B5EF4-FFF2-40B4-BE49-F238E27FC236}">
                <a16:creationId xmlns:a16="http://schemas.microsoft.com/office/drawing/2014/main" id="{E7CFF05E-40C8-CAA7-D447-B4D5D51C3193}"/>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2" name="Date Placeholder 3">
            <a:extLst>
              <a:ext uri="{FF2B5EF4-FFF2-40B4-BE49-F238E27FC236}">
                <a16:creationId xmlns:a16="http://schemas.microsoft.com/office/drawing/2014/main" id="{71FED30D-5657-6895-4A33-24411DF3675B}"/>
              </a:ext>
            </a:extLst>
          </p:cNvPr>
          <p:cNvSpPr>
            <a:spLocks noGrp="1"/>
          </p:cNvSpPr>
          <p:nvPr>
            <p:ph type="dt" sz="half" idx="10"/>
          </p:nvPr>
        </p:nvSpPr>
        <p:spPr>
          <a:xfrm>
            <a:off x="172212" y="6586076"/>
            <a:ext cx="994520" cy="365125"/>
          </a:xfrm>
        </p:spPr>
        <p:txBody>
          <a:bodyPr/>
          <a:lstStyle>
            <a:lvl1pPr>
              <a:defRPr sz="1200"/>
            </a:lvl1pPr>
          </a:lstStyle>
          <a:p>
            <a:fld id="{5ED10BBF-BACC-4522-8E66-8C02D9463D11}" type="datetime5">
              <a:rPr lang="en-US" smtClean="0"/>
              <a:t>26-Oct-26</a:t>
            </a:fld>
            <a:endParaRPr lang="en-US" dirty="0"/>
          </a:p>
        </p:txBody>
      </p:sp>
      <p:pic>
        <p:nvPicPr>
          <p:cNvPr id="5" name="Picture 4" descr="A picture containing diagram&#10;&#10;Description automatically generated">
            <a:extLst>
              <a:ext uri="{FF2B5EF4-FFF2-40B4-BE49-F238E27FC236}">
                <a16:creationId xmlns:a16="http://schemas.microsoft.com/office/drawing/2014/main" id="{D012BA79-2EFC-E6F7-0A87-EEB9B83BC113}"/>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6" name="Slide Number Placeholder 5">
            <a:extLst>
              <a:ext uri="{FF2B5EF4-FFF2-40B4-BE49-F238E27FC236}">
                <a16:creationId xmlns:a16="http://schemas.microsoft.com/office/drawing/2014/main" id="{1FA144B0-A96A-233A-E6E5-9C09C769FF9B}"/>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3" name="Date Placeholder 3">
            <a:extLst>
              <a:ext uri="{FF2B5EF4-FFF2-40B4-BE49-F238E27FC236}">
                <a16:creationId xmlns:a16="http://schemas.microsoft.com/office/drawing/2014/main" id="{70B9F27B-9742-FCEE-5730-40649A7714AC}"/>
              </a:ext>
            </a:extLst>
          </p:cNvPr>
          <p:cNvSpPr>
            <a:spLocks noGrp="1"/>
          </p:cNvSpPr>
          <p:nvPr>
            <p:ph type="dt" sz="half" idx="10"/>
          </p:nvPr>
        </p:nvSpPr>
        <p:spPr>
          <a:xfrm>
            <a:off x="172212" y="6586076"/>
            <a:ext cx="994520" cy="365125"/>
          </a:xfrm>
        </p:spPr>
        <p:txBody>
          <a:bodyPr/>
          <a:lstStyle>
            <a:lvl1pPr>
              <a:defRPr sz="1200"/>
            </a:lvl1pPr>
          </a:lstStyle>
          <a:p>
            <a:fld id="{914E1761-4829-4AAD-8462-8613D5A31EFB}" type="datetime5">
              <a:rPr lang="en-US" smtClean="0"/>
              <a:t>26-Oct-26</a:t>
            </a:fld>
            <a:endParaRPr lang="en-US" dirty="0"/>
          </a:p>
        </p:txBody>
      </p:sp>
      <p:pic>
        <p:nvPicPr>
          <p:cNvPr id="6" name="Picture 4" descr="A picture containing diagram&#10;&#10;Description automatically generated">
            <a:extLst>
              <a:ext uri="{FF2B5EF4-FFF2-40B4-BE49-F238E27FC236}">
                <a16:creationId xmlns:a16="http://schemas.microsoft.com/office/drawing/2014/main" id="{C421568F-38DC-549E-10EC-4F5A5662F9DA}"/>
              </a:ext>
            </a:extLst>
          </p:cNvPr>
          <p:cNvPicPr>
            <a:picLocks noChangeAspect="1"/>
          </p:cNvPicPr>
          <p:nvPr userDrawn="1"/>
        </p:nvPicPr>
        <p:blipFill>
          <a:blip r:embed="rId2"/>
          <a:stretch>
            <a:fillRect/>
          </a:stretch>
        </p:blipFill>
        <p:spPr>
          <a:xfrm>
            <a:off x="9897012" y="6096136"/>
            <a:ext cx="1736075" cy="727416"/>
          </a:xfrm>
          <a:prstGeom prst="rect">
            <a:avLst/>
          </a:prstGeom>
        </p:spPr>
      </p:pic>
      <p:sp>
        <p:nvSpPr>
          <p:cNvPr id="7" name="Slide Number Placeholder 5">
            <a:extLst>
              <a:ext uri="{FF2B5EF4-FFF2-40B4-BE49-F238E27FC236}">
                <a16:creationId xmlns:a16="http://schemas.microsoft.com/office/drawing/2014/main" id="{545C274B-91A4-26F3-1E21-34526FAFDBC2}"/>
              </a:ext>
            </a:extLst>
          </p:cNvPr>
          <p:cNvSpPr>
            <a:spLocks noGrp="1"/>
          </p:cNvSpPr>
          <p:nvPr>
            <p:ph type="sldNum" sz="quarter" idx="12"/>
          </p:nvPr>
        </p:nvSpPr>
        <p:spPr>
          <a:xfrm>
            <a:off x="10071545" y="6563216"/>
            <a:ext cx="558914" cy="45719"/>
          </a:xfrm>
        </p:spPr>
        <p:txBody>
          <a:bodyPr/>
          <a:lstStyle>
            <a:lvl1pPr>
              <a:defRPr sz="1400"/>
            </a:lvl1p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0000"/>
                <a:lumMod val="120000"/>
                <a:alpha val="80000"/>
              </a:schemeClr>
            </a:gs>
            <a:gs pos="100000">
              <a:schemeClr val="bg2">
                <a:shade val="98000"/>
                <a:satMod val="120000"/>
                <a:lumMod val="98000"/>
              </a:schemeClr>
            </a:gs>
          </a:gsLst>
          <a:lin ang="5400000" scaled="0"/>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321904" y="624110"/>
            <a:ext cx="10182707" cy="1280890"/>
          </a:xfrm>
          <a:prstGeom prst="rect">
            <a:avLst/>
          </a:prstGeom>
        </p:spPr>
        <p:txBody>
          <a:bodyPr vert="horz" lIns="91440" tIns="45720" rIns="91440" bIns="45720" rtlCol="0" anchor="t">
            <a:normAutofit/>
          </a:bodyPr>
          <a:lstStyle/>
          <a:p>
            <a:r>
              <a:rPr lang="it-IT" dirty="0"/>
              <a:t>Fare clic per modificare lo stile del titolo dello schema</a:t>
            </a:r>
            <a:endParaRPr lang="en-US" dirty="0"/>
          </a:p>
        </p:txBody>
      </p:sp>
      <p:sp>
        <p:nvSpPr>
          <p:cNvPr id="3" name="Text Placeholder 2"/>
          <p:cNvSpPr>
            <a:spLocks noGrp="1"/>
          </p:cNvSpPr>
          <p:nvPr>
            <p:ph type="body" idx="1"/>
          </p:nvPr>
        </p:nvSpPr>
        <p:spPr>
          <a:xfrm>
            <a:off x="1321532" y="1905000"/>
            <a:ext cx="10183080" cy="455342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36" name="Date Placeholder 3">
            <a:extLst>
              <a:ext uri="{FF2B5EF4-FFF2-40B4-BE49-F238E27FC236}">
                <a16:creationId xmlns:a16="http://schemas.microsoft.com/office/drawing/2014/main" id="{F2EA3A01-28AF-46A8-4B4D-9289BC338095}"/>
              </a:ext>
            </a:extLst>
          </p:cNvPr>
          <p:cNvSpPr>
            <a:spLocks noGrp="1"/>
          </p:cNvSpPr>
          <p:nvPr>
            <p:ph type="dt" sz="half" idx="2"/>
          </p:nvPr>
        </p:nvSpPr>
        <p:spPr>
          <a:xfrm>
            <a:off x="91440" y="6544128"/>
            <a:ext cx="1048971" cy="365125"/>
          </a:xfrm>
          <a:prstGeom prst="rect">
            <a:avLst/>
          </a:prstGeom>
        </p:spPr>
        <p:txBody>
          <a:bodyPr/>
          <a:lstStyle>
            <a:lvl1pPr>
              <a:defRPr sz="1200">
                <a:latin typeface="Calibri" panose="020F0502020204030204" pitchFamily="34" charset="0"/>
                <a:cs typeface="Calibri" panose="020F0502020204030204" pitchFamily="34" charset="0"/>
              </a:defRPr>
            </a:lvl1pPr>
          </a:lstStyle>
          <a:p>
            <a:fld id="{EE6297D0-C7A1-4675-B3F7-BFB22ED21CCC}" type="datetime5">
              <a:rPr lang="en-US" smtClean="0"/>
              <a:pPr/>
              <a:t>26-Oct-26</a:t>
            </a:fld>
            <a:endParaRPr lang="en-US" dirty="0"/>
          </a:p>
        </p:txBody>
      </p:sp>
      <p:sp>
        <p:nvSpPr>
          <p:cNvPr id="38" name="Slide Number Placeholder 5">
            <a:extLst>
              <a:ext uri="{FF2B5EF4-FFF2-40B4-BE49-F238E27FC236}">
                <a16:creationId xmlns:a16="http://schemas.microsoft.com/office/drawing/2014/main" id="{92E4ABF2-7922-BFF1-00BA-322F4F460EEB}"/>
              </a:ext>
            </a:extLst>
          </p:cNvPr>
          <p:cNvSpPr>
            <a:spLocks noGrp="1"/>
          </p:cNvSpPr>
          <p:nvPr>
            <p:ph type="sldNum" sz="quarter" idx="4"/>
          </p:nvPr>
        </p:nvSpPr>
        <p:spPr>
          <a:xfrm>
            <a:off x="11670452" y="6458428"/>
            <a:ext cx="779767" cy="365125"/>
          </a:xfrm>
          <a:prstGeom prst="rect">
            <a:avLst/>
          </a:prstGeom>
        </p:spPr>
        <p:txBody>
          <a:bodyPr/>
          <a:lstStyle>
            <a:lvl1pPr>
              <a:defRPr sz="1600"/>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60" r:id="rId9"/>
    <p:sldLayoutId id="2147483661" r:id="rId10"/>
    <p:sldLayoutId id="2147483662" r:id="rId11"/>
    <p:sldLayoutId id="2147483663" r:id="rId12"/>
    <p:sldLayoutId id="2147483664" r:id="rId13"/>
  </p:sldLayoutIdLst>
  <p:hf hdr="0" ftr="0"/>
  <p:txStyles>
    <p:titleStyle>
      <a:lvl1pPr algn="l" defTabSz="457200" rtl="0" eaLnBrk="1" latinLnBrk="0" hangingPunct="1">
        <a:spcBef>
          <a:spcPct val="0"/>
        </a:spcBef>
        <a:buNone/>
        <a:defRPr sz="3600" kern="1200">
          <a:solidFill>
            <a:schemeClr val="accent4">
              <a:lumMod val="50000"/>
            </a:schemeClr>
          </a:solidFill>
          <a:latin typeface="Calibri" panose="020F0502020204030204" pitchFamily="34" charset="0"/>
          <a:ea typeface="+mj-ea"/>
          <a:cs typeface="Calibri" panose="020F050202020403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2400" kern="1200">
          <a:solidFill>
            <a:schemeClr val="accent3">
              <a:lumMod val="75000"/>
            </a:schemeClr>
          </a:solidFill>
          <a:latin typeface="Calibri" panose="020F0502020204030204" pitchFamily="34" charset="0"/>
          <a:ea typeface="+mn-ea"/>
          <a:cs typeface="Calibri" panose="020F0502020204030204" pitchFamily="34" charset="0"/>
        </a:defRPr>
      </a:lvl1pPr>
      <a:lvl2pPr marL="742950" indent="-285750" algn="l" defTabSz="457200" rtl="0" eaLnBrk="1" latinLnBrk="0" hangingPunct="1">
        <a:spcBef>
          <a:spcPts val="1000"/>
        </a:spcBef>
        <a:spcAft>
          <a:spcPts val="0"/>
        </a:spcAft>
        <a:buClr>
          <a:schemeClr val="accent1"/>
        </a:buClr>
        <a:buFont typeface="Wingdings 3" charset="2"/>
        <a:buChar char=""/>
        <a:defRPr sz="2200" kern="1200">
          <a:solidFill>
            <a:schemeClr val="accent3">
              <a:lumMod val="75000"/>
            </a:schemeClr>
          </a:solidFill>
          <a:latin typeface="Calibri" panose="020F0502020204030204" pitchFamily="34" charset="0"/>
          <a:ea typeface="+mn-ea"/>
          <a:cs typeface="Calibri" panose="020F0502020204030204" pitchFamily="34" charset="0"/>
        </a:defRPr>
      </a:lvl2pPr>
      <a:lvl3pPr marL="1143000" indent="-228600" algn="l" defTabSz="457200" rtl="0" eaLnBrk="1" latinLnBrk="0" hangingPunct="1">
        <a:spcBef>
          <a:spcPts val="1000"/>
        </a:spcBef>
        <a:spcAft>
          <a:spcPts val="0"/>
        </a:spcAft>
        <a:buClr>
          <a:schemeClr val="accent1"/>
        </a:buClr>
        <a:buFont typeface="Wingdings 3" charset="2"/>
        <a:buChar char=""/>
        <a:defRPr sz="2000" kern="1200">
          <a:solidFill>
            <a:schemeClr val="accent3">
              <a:lumMod val="75000"/>
            </a:schemeClr>
          </a:solidFill>
          <a:latin typeface="Calibri" panose="020F0502020204030204" pitchFamily="34" charset="0"/>
          <a:ea typeface="+mn-ea"/>
          <a:cs typeface="Calibri" panose="020F0502020204030204" pitchFamily="34" charset="0"/>
        </a:defRPr>
      </a:lvl3pPr>
      <a:lvl4pPr marL="1600200" indent="-228600" algn="l" defTabSz="457200" rtl="0" eaLnBrk="1" latinLnBrk="0" hangingPunct="1">
        <a:spcBef>
          <a:spcPts val="1000"/>
        </a:spcBef>
        <a:spcAft>
          <a:spcPts val="0"/>
        </a:spcAft>
        <a:buClr>
          <a:schemeClr val="accent1"/>
        </a:buClr>
        <a:buFont typeface="Wingdings 3" charset="2"/>
        <a:buChar char=""/>
        <a:defRPr sz="1800" kern="1200">
          <a:solidFill>
            <a:schemeClr val="accent3">
              <a:lumMod val="75000"/>
            </a:schemeClr>
          </a:solidFill>
          <a:latin typeface="Calibri" panose="020F0502020204030204" pitchFamily="34" charset="0"/>
          <a:ea typeface="+mn-ea"/>
          <a:cs typeface="Calibri" panose="020F0502020204030204" pitchFamily="34" charset="0"/>
        </a:defRPr>
      </a:lvl4pPr>
      <a:lvl5pPr marL="2057400" indent="-228600" algn="l" defTabSz="457200" rtl="0" eaLnBrk="1" latinLnBrk="0" hangingPunct="1">
        <a:spcBef>
          <a:spcPts val="1000"/>
        </a:spcBef>
        <a:spcAft>
          <a:spcPts val="0"/>
        </a:spcAft>
        <a:buClr>
          <a:schemeClr val="accent1"/>
        </a:buClr>
        <a:buFont typeface="Wingdings 3" charset="2"/>
        <a:buChar char=""/>
        <a:defRPr sz="1600" kern="1200">
          <a:solidFill>
            <a:schemeClr val="accent3">
              <a:lumMod val="75000"/>
            </a:schemeClr>
          </a:solidFill>
          <a:latin typeface="Calibri" panose="020F0502020204030204" pitchFamily="34" charset="0"/>
          <a:ea typeface="+mn-ea"/>
          <a:cs typeface="Calibri" panose="020F0502020204030204" pitchFamily="34"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FA326-962E-449B-B27F-735553353598}"/>
              </a:ext>
            </a:extLst>
          </p:cNvPr>
          <p:cNvSpPr>
            <a:spLocks noGrp="1"/>
          </p:cNvSpPr>
          <p:nvPr>
            <p:ph type="ctrTitle"/>
          </p:nvPr>
        </p:nvSpPr>
        <p:spPr>
          <a:xfrm>
            <a:off x="2139962" y="2894853"/>
            <a:ext cx="9360883" cy="1068293"/>
          </a:xfrm>
        </p:spPr>
        <p:txBody>
          <a:bodyPr>
            <a:normAutofit fontScale="90000"/>
          </a:bodyPr>
          <a:lstStyle/>
          <a:p>
            <a:r>
              <a:rPr lang="en-US" dirty="0"/>
              <a:t>MPAI as a Service</a:t>
            </a:r>
            <a:br>
              <a:rPr lang="en-US" dirty="0"/>
            </a:br>
            <a:r>
              <a:rPr lang="en-US" dirty="0"/>
              <a:t>From the Implementer to the user</a:t>
            </a:r>
            <a:endParaRPr lang="en-GB" dirty="0">
              <a:solidFill>
                <a:schemeClr val="tx1"/>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CAB58A7E-DB60-4EC9-815D-66D1515C39ED}"/>
              </a:ext>
            </a:extLst>
          </p:cNvPr>
          <p:cNvSpPr>
            <a:spLocks noGrp="1"/>
          </p:cNvSpPr>
          <p:nvPr>
            <p:ph type="subTitle" idx="1"/>
          </p:nvPr>
        </p:nvSpPr>
        <p:spPr>
          <a:xfrm>
            <a:off x="3597836" y="5301173"/>
            <a:ext cx="4996328" cy="1068293"/>
          </a:xfrm>
        </p:spPr>
        <p:txBody>
          <a:bodyPr>
            <a:normAutofit/>
          </a:bodyPr>
          <a:lstStyle/>
          <a:p>
            <a:r>
              <a:rPr lang="en-US" sz="1700">
                <a:solidFill>
                  <a:schemeClr val="tx1"/>
                </a:solidFill>
              </a:rPr>
              <a:t>.</a:t>
            </a:r>
            <a:endParaRPr lang="en-GB" sz="1700">
              <a:solidFill>
                <a:schemeClr val="tx1"/>
              </a:solidFill>
            </a:endParaRPr>
          </a:p>
        </p:txBody>
      </p:sp>
      <p:sp>
        <p:nvSpPr>
          <p:cNvPr id="5" name="CasellaDiTesto 4">
            <a:extLst>
              <a:ext uri="{FF2B5EF4-FFF2-40B4-BE49-F238E27FC236}">
                <a16:creationId xmlns:a16="http://schemas.microsoft.com/office/drawing/2014/main" id="{45E8F07C-B7FF-3F3B-D89D-0D68E3FD9187}"/>
              </a:ext>
            </a:extLst>
          </p:cNvPr>
          <p:cNvSpPr txBox="1"/>
          <p:nvPr/>
        </p:nvSpPr>
        <p:spPr>
          <a:xfrm>
            <a:off x="2836721" y="4401327"/>
            <a:ext cx="7906043" cy="461665"/>
          </a:xfrm>
          <a:prstGeom prst="rect">
            <a:avLst/>
          </a:prstGeom>
          <a:noFill/>
        </p:spPr>
        <p:txBody>
          <a:bodyPr wrap="square" rtlCol="0">
            <a:spAutoFit/>
          </a:bodyPr>
          <a:lstStyle/>
          <a:p>
            <a:endParaRPr lang="it-IT" sz="2400" dirty="0"/>
          </a:p>
        </p:txBody>
      </p:sp>
      <p:sp>
        <p:nvSpPr>
          <p:cNvPr id="4" name="Subtitle 2">
            <a:extLst>
              <a:ext uri="{FF2B5EF4-FFF2-40B4-BE49-F238E27FC236}">
                <a16:creationId xmlns:a16="http://schemas.microsoft.com/office/drawing/2014/main" id="{5DD2FF83-21CA-E11D-F8FA-D0EEC00DA6B2}"/>
              </a:ext>
            </a:extLst>
          </p:cNvPr>
          <p:cNvSpPr txBox="1">
            <a:spLocks/>
          </p:cNvSpPr>
          <p:nvPr/>
        </p:nvSpPr>
        <p:spPr>
          <a:xfrm>
            <a:off x="2124979" y="4401327"/>
            <a:ext cx="8915399" cy="1126283"/>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2400" kern="1200">
                <a:solidFill>
                  <a:schemeClr val="accent3">
                    <a:lumMod val="7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dirty="0">
                <a:solidFill>
                  <a:schemeClr val="tx1"/>
                </a:solidFill>
                <a:latin typeface="Calibri" panose="020F0502020204030204" pitchFamily="34" charset="0"/>
                <a:cs typeface="Calibri" panose="020F0502020204030204" pitchFamily="34" charset="0"/>
              </a:rPr>
              <a:t>The standard, the model behind it and the software that implements it</a:t>
            </a:r>
          </a:p>
          <a:p>
            <a:endParaRPr lang="en-US" dirty="0">
              <a:solidFill>
                <a:schemeClr val="tx1"/>
              </a:solidFill>
              <a:latin typeface="Calibri" panose="020F0502020204030204" pitchFamily="34" charset="0"/>
              <a:cs typeface="Calibri" panose="020F0502020204030204" pitchFamily="34" charset="0"/>
            </a:endParaRPr>
          </a:p>
        </p:txBody>
      </p:sp>
      <p:sp>
        <p:nvSpPr>
          <p:cNvPr id="7" name="Slide Number Placeholder 6">
            <a:extLst>
              <a:ext uri="{FF2B5EF4-FFF2-40B4-BE49-F238E27FC236}">
                <a16:creationId xmlns:a16="http://schemas.microsoft.com/office/drawing/2014/main" id="{1CA04A84-1F9E-E6C3-B0F2-63EB11152977}"/>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
        <p:nvSpPr>
          <p:cNvPr id="6" name="Date Placeholder 5">
            <a:extLst>
              <a:ext uri="{FF2B5EF4-FFF2-40B4-BE49-F238E27FC236}">
                <a16:creationId xmlns:a16="http://schemas.microsoft.com/office/drawing/2014/main" id="{E13701BD-82A4-F171-2DBA-A5883B08401F}"/>
              </a:ext>
            </a:extLst>
          </p:cNvPr>
          <p:cNvSpPr>
            <a:spLocks noGrp="1"/>
          </p:cNvSpPr>
          <p:nvPr>
            <p:ph type="dt" sz="half" idx="10"/>
          </p:nvPr>
        </p:nvSpPr>
        <p:spPr/>
        <p:txBody>
          <a:bodyPr/>
          <a:lstStyle/>
          <a:p>
            <a:fld id="{DDA5EF4C-C5A2-446D-A1E6-822FFAFB143B}" type="datetime5">
              <a:rPr lang="en-US" smtClean="0">
                <a:latin typeface="Calibri" panose="020F0502020204030204" pitchFamily="34" charset="0"/>
                <a:cs typeface="Calibri" panose="020F0502020204030204" pitchFamily="34" charset="0"/>
              </a:rPr>
              <a:t>26-Oct-26</a:t>
            </a:fld>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5264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349CB-5624-920B-7206-8AC0D77445E9}"/>
              </a:ext>
            </a:extLst>
          </p:cNvPr>
          <p:cNvSpPr>
            <a:spLocks noGrp="1"/>
          </p:cNvSpPr>
          <p:nvPr>
            <p:ph type="ctrTitle"/>
          </p:nvPr>
        </p:nvSpPr>
        <p:spPr/>
        <p:txBody>
          <a:bodyPr/>
          <a:lstStyle/>
          <a:p>
            <a:r>
              <a:rPr lang="en-US"/>
              <a:t>MPAI-MAS</a:t>
            </a:r>
          </a:p>
        </p:txBody>
      </p:sp>
      <p:sp>
        <p:nvSpPr>
          <p:cNvPr id="3" name="Subtitle 2">
            <a:extLst>
              <a:ext uri="{FF2B5EF4-FFF2-40B4-BE49-F238E27FC236}">
                <a16:creationId xmlns:a16="http://schemas.microsoft.com/office/drawing/2014/main" id="{73DB012A-136D-0C5B-B2E9-6C43FE0D8F12}"/>
              </a:ext>
            </a:extLst>
          </p:cNvPr>
          <p:cNvSpPr>
            <a:spLocks noGrp="1"/>
          </p:cNvSpPr>
          <p:nvPr>
            <p:ph type="subTitle" idx="1"/>
          </p:nvPr>
        </p:nvSpPr>
        <p:spPr/>
        <p:txBody>
          <a:bodyPr/>
          <a:lstStyle/>
          <a:p>
            <a:r>
              <a:rPr lang="en-US" dirty="0"/>
              <a:t>MPAI as a Service</a:t>
            </a:r>
          </a:p>
          <a:p>
            <a:r>
              <a:rPr lang="en-US" dirty="0"/>
              <a:t>From the implementer to the user</a:t>
            </a:r>
          </a:p>
        </p:txBody>
      </p:sp>
      <p:sp>
        <p:nvSpPr>
          <p:cNvPr id="4" name="TextBox 3">
            <a:extLst>
              <a:ext uri="{FF2B5EF4-FFF2-40B4-BE49-F238E27FC236}">
                <a16:creationId xmlns:a16="http://schemas.microsoft.com/office/drawing/2014/main" id="{E3A18C52-92E3-729C-3958-8AD25EEDEC9B}"/>
              </a:ext>
            </a:extLst>
          </p:cNvPr>
          <p:cNvSpPr txBox="1"/>
          <p:nvPr/>
        </p:nvSpPr>
        <p:spPr>
          <a:xfrm>
            <a:off x="2700470" y="5606041"/>
            <a:ext cx="4614729" cy="369332"/>
          </a:xfrm>
          <a:prstGeom prst="rect">
            <a:avLst/>
          </a:prstGeom>
          <a:noFill/>
        </p:spPr>
        <p:txBody>
          <a:bodyPr vert="horz" wrap="square" lIns="0" tIns="38100" rIns="0" bIns="38100" rtlCol="0" anchor="t">
            <a:noAutofit/>
          </a:bodyPr>
          <a:lstStyle/>
          <a:p>
            <a:r>
              <a:rPr lang="en-US" dirty="0"/>
              <a:t>Jamie Marshall, online, 2026/10/26</a:t>
            </a:r>
            <a:r>
              <a:rPr lang="en-US" dirty="0">
                <a:solidFill>
                  <a:schemeClr val="bg2"/>
                </a:solidFill>
              </a:rPr>
              <a:t>e model behind it and the software that implements it</a:t>
            </a:r>
          </a:p>
        </p:txBody>
      </p:sp>
      <p:sp>
        <p:nvSpPr>
          <p:cNvPr id="5" name="TextBox 4">
            <a:extLst>
              <a:ext uri="{FF2B5EF4-FFF2-40B4-BE49-F238E27FC236}">
                <a16:creationId xmlns:a16="http://schemas.microsoft.com/office/drawing/2014/main" id="{667A1C87-5E17-A87A-C5AC-E6B8234A5556}"/>
              </a:ext>
            </a:extLst>
          </p:cNvPr>
          <p:cNvSpPr txBox="1"/>
          <p:nvPr/>
        </p:nvSpPr>
        <p:spPr>
          <a:xfrm>
            <a:off x="731520" y="5989320"/>
            <a:ext cx="8229600" cy="365760"/>
          </a:xfrm>
          <a:prstGeom prst="rect">
            <a:avLst/>
          </a:prstGeom>
          <a:noFill/>
        </p:spPr>
        <p:txBody>
          <a:bodyPr vert="horz" wrap="square" lIns="0" tIns="38100" rIns="0" bIns="38100" rtlCol="0" anchor="t">
            <a:noAutofit/>
          </a:bodyPr>
          <a:lstStyle/>
          <a:p>
            <a:r>
              <a:rPr lang="en-US" sz="1200">
                <a:solidFill>
                  <a:schemeClr val="bg2"/>
                </a:solidFill>
              </a:rPr>
              <a:t>MPAI - Moving Picture, Audio and Data Coding by Artificial Intelligence   |   October 2026</a:t>
            </a:r>
          </a:p>
        </p:txBody>
      </p:sp>
      <p:sp>
        <p:nvSpPr>
          <p:cNvPr id="6" name="Rectangle: Rounded Corners 5">
            <a:extLst>
              <a:ext uri="{FF2B5EF4-FFF2-40B4-BE49-F238E27FC236}">
                <a16:creationId xmlns:a16="http://schemas.microsoft.com/office/drawing/2014/main" id="{2B65F870-EA89-9FA6-37AE-D71FC900D9C7}"/>
              </a:ext>
            </a:extLst>
          </p:cNvPr>
          <p:cNvSpPr/>
          <p:nvPr/>
        </p:nvSpPr>
        <p:spPr>
          <a:xfrm>
            <a:off x="8778240" y="2319760"/>
            <a:ext cx="2834640" cy="777240"/>
          </a:xfrm>
          <a:prstGeom prst="roundRect">
            <a:avLst>
              <a:gd name="adj" fmla="val 8000"/>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Implementer</a:t>
            </a:r>
          </a:p>
        </p:txBody>
      </p:sp>
      <p:cxnSp>
        <p:nvCxnSpPr>
          <p:cNvPr id="7" name="Straight Connector 6">
            <a:extLst>
              <a:ext uri="{FF2B5EF4-FFF2-40B4-BE49-F238E27FC236}">
                <a16:creationId xmlns:a16="http://schemas.microsoft.com/office/drawing/2014/main" id="{77BF4768-A227-B4F4-78CE-E93D4BAEC20B}"/>
              </a:ext>
            </a:extLst>
          </p:cNvPr>
          <p:cNvCxnSpPr/>
          <p:nvPr/>
        </p:nvCxnSpPr>
        <p:spPr>
          <a:xfrm>
            <a:off x="10195560" y="3097000"/>
            <a:ext cx="0" cy="320040"/>
          </a:xfrm>
          <a:prstGeom prst="line">
            <a:avLst/>
          </a:prstGeom>
          <a:ln w="28575">
            <a:solidFill>
              <a:schemeClr val="bg2"/>
            </a:solidFill>
            <a:tailEnd type="triangle"/>
          </a:ln>
        </p:spPr>
        <p:style>
          <a:lnRef idx="2">
            <a:schemeClr val="accent1"/>
          </a:lnRef>
          <a:fillRef idx="0">
            <a:schemeClr val="accent1"/>
          </a:fillRef>
          <a:effectRef idx="1">
            <a:schemeClr val="accent1"/>
          </a:effectRef>
          <a:fontRef idx="minor">
            <a:schemeClr val="tx1"/>
          </a:fontRef>
        </p:style>
      </p:cxnSp>
      <p:sp>
        <p:nvSpPr>
          <p:cNvPr id="8" name="Rectangle: Rounded Corners 7">
            <a:extLst>
              <a:ext uri="{FF2B5EF4-FFF2-40B4-BE49-F238E27FC236}">
                <a16:creationId xmlns:a16="http://schemas.microsoft.com/office/drawing/2014/main" id="{BA1B1C0D-7FBD-CA4D-A079-651FB8043194}"/>
              </a:ext>
            </a:extLst>
          </p:cNvPr>
          <p:cNvSpPr/>
          <p:nvPr/>
        </p:nvSpPr>
        <p:spPr>
          <a:xfrm>
            <a:off x="8778240" y="3374310"/>
            <a:ext cx="2834640" cy="77724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MPAI Store</a:t>
            </a:r>
          </a:p>
        </p:txBody>
      </p:sp>
      <p:cxnSp>
        <p:nvCxnSpPr>
          <p:cNvPr id="9" name="Straight Connector 8">
            <a:extLst>
              <a:ext uri="{FF2B5EF4-FFF2-40B4-BE49-F238E27FC236}">
                <a16:creationId xmlns:a16="http://schemas.microsoft.com/office/drawing/2014/main" id="{BD88505B-D050-6DBA-11F7-CD442D5301E5}"/>
              </a:ext>
            </a:extLst>
          </p:cNvPr>
          <p:cNvCxnSpPr/>
          <p:nvPr/>
        </p:nvCxnSpPr>
        <p:spPr>
          <a:xfrm>
            <a:off x="10195560" y="4151550"/>
            <a:ext cx="0" cy="320040"/>
          </a:xfrm>
          <a:prstGeom prst="line">
            <a:avLst/>
          </a:prstGeom>
          <a:ln w="28575">
            <a:solidFill>
              <a:schemeClr val="bg2"/>
            </a:solidFill>
            <a:tailEnd type="triangle"/>
          </a:ln>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837D9579-CF4E-0E0E-6FCD-26102E251C93}"/>
              </a:ext>
            </a:extLst>
          </p:cNvPr>
          <p:cNvSpPr/>
          <p:nvPr/>
        </p:nvSpPr>
        <p:spPr>
          <a:xfrm>
            <a:off x="8778240" y="4428860"/>
            <a:ext cx="2834640" cy="77724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Service Controller</a:t>
            </a:r>
          </a:p>
        </p:txBody>
      </p:sp>
      <p:cxnSp>
        <p:nvCxnSpPr>
          <p:cNvPr id="11" name="Straight Connector 10">
            <a:extLst>
              <a:ext uri="{FF2B5EF4-FFF2-40B4-BE49-F238E27FC236}">
                <a16:creationId xmlns:a16="http://schemas.microsoft.com/office/drawing/2014/main" id="{FAC32AD4-11A6-39F2-3928-E1C5524813AC}"/>
              </a:ext>
            </a:extLst>
          </p:cNvPr>
          <p:cNvCxnSpPr/>
          <p:nvPr/>
        </p:nvCxnSpPr>
        <p:spPr>
          <a:xfrm>
            <a:off x="10195560" y="5206100"/>
            <a:ext cx="0" cy="320040"/>
          </a:xfrm>
          <a:prstGeom prst="line">
            <a:avLst/>
          </a:prstGeom>
          <a:ln w="28575">
            <a:solidFill>
              <a:schemeClr val="bg2"/>
            </a:solidFill>
            <a:tailEnd type="triangle"/>
          </a:ln>
        </p:spPr>
        <p:style>
          <a:lnRef idx="2">
            <a:schemeClr val="accent1"/>
          </a:lnRef>
          <a:fillRef idx="0">
            <a:schemeClr val="accent1"/>
          </a:fillRef>
          <a:effectRef idx="1">
            <a:schemeClr val="accent1"/>
          </a:effectRef>
          <a:fontRef idx="minor">
            <a:schemeClr val="tx1"/>
          </a:fontRef>
        </p:style>
      </p:cxnSp>
      <p:sp>
        <p:nvSpPr>
          <p:cNvPr id="12" name="Rectangle: Rounded Corners 11">
            <a:extLst>
              <a:ext uri="{FF2B5EF4-FFF2-40B4-BE49-F238E27FC236}">
                <a16:creationId xmlns:a16="http://schemas.microsoft.com/office/drawing/2014/main" id="{59A922CF-FBC4-AAF2-42F5-EF7F0EC04A37}"/>
              </a:ext>
            </a:extLst>
          </p:cNvPr>
          <p:cNvSpPr/>
          <p:nvPr/>
        </p:nvSpPr>
        <p:spPr>
          <a:xfrm>
            <a:off x="8778240" y="5483410"/>
            <a:ext cx="2834640" cy="77724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Remote client</a:t>
            </a:r>
          </a:p>
        </p:txBody>
      </p:sp>
    </p:spTree>
    <p:extLst>
      <p:ext uri="{BB962C8B-B14F-4D97-AF65-F5344CB8AC3E}">
        <p14:creationId xmlns:p14="http://schemas.microsoft.com/office/powerpoint/2010/main" val="2922640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37951-F0C9-B361-4874-39618980BC51}"/>
              </a:ext>
            </a:extLst>
          </p:cNvPr>
          <p:cNvSpPr>
            <a:spLocks noGrp="1"/>
          </p:cNvSpPr>
          <p:nvPr>
            <p:ph type="title"/>
          </p:nvPr>
        </p:nvSpPr>
        <p:spPr>
          <a:xfrm>
            <a:off x="548640" y="624110"/>
            <a:ext cx="11064240" cy="1280890"/>
          </a:xfrm>
        </p:spPr>
        <p:txBody>
          <a:bodyPr/>
          <a:lstStyle/>
          <a:p>
            <a:pPr algn="ctr"/>
            <a:r>
              <a:rPr lang="en-US" dirty="0"/>
              <a:t>MPAI: what it is, from its Statutes</a:t>
            </a:r>
          </a:p>
        </p:txBody>
      </p:sp>
      <p:sp>
        <p:nvSpPr>
          <p:cNvPr id="3" name="Footer Placeholder 2">
            <a:extLst>
              <a:ext uri="{FF2B5EF4-FFF2-40B4-BE49-F238E27FC236}">
                <a16:creationId xmlns:a16="http://schemas.microsoft.com/office/drawing/2014/main" id="{6CFB6745-0D2A-1FDC-C38C-882516DD2044}"/>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EF8C47E7-06B1-3B23-C704-CD34B330C7AC}"/>
              </a:ext>
            </a:extLst>
          </p:cNvPr>
          <p:cNvSpPr>
            <a:spLocks noGrp="1"/>
          </p:cNvSpPr>
          <p:nvPr>
            <p:ph type="sldNum" sz="quarter" idx="12"/>
          </p:nvPr>
        </p:nvSpPr>
        <p:spPr/>
        <p:txBody>
          <a:bodyPr/>
          <a:lstStyle/>
          <a:p>
            <a:fld id="{89DD0590-3C6E-47DC-9E6C-87568422337D}" type="slidenum">
              <a:rPr lang="en-US" smtClean="0"/>
              <a:pPr/>
              <a:t>3</a:t>
            </a:fld>
            <a:endParaRPr lang="en-US"/>
          </a:p>
        </p:txBody>
      </p:sp>
      <p:sp>
        <p:nvSpPr>
          <p:cNvPr id="5" name="Rectangle: Rounded Corners 4">
            <a:extLst>
              <a:ext uri="{FF2B5EF4-FFF2-40B4-BE49-F238E27FC236}">
                <a16:creationId xmlns:a16="http://schemas.microsoft.com/office/drawing/2014/main" id="{63EC8F66-8107-10EE-95BD-C56CB529B749}"/>
              </a:ext>
            </a:extLst>
          </p:cNvPr>
          <p:cNvSpPr/>
          <p:nvPr/>
        </p:nvSpPr>
        <p:spPr>
          <a:xfrm>
            <a:off x="548640" y="1371600"/>
            <a:ext cx="11064240" cy="86868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rPr>
              <a:t>Article 3 - Purpose.  MPAI is a not-for-profit organisation incorporated under the laws of Switzerland with the mission to promote the efficient use of Data by:</a:t>
            </a:r>
          </a:p>
        </p:txBody>
      </p:sp>
      <p:sp>
        <p:nvSpPr>
          <p:cNvPr id="6" name="Rectangle: Rounded Corners 5">
            <a:extLst>
              <a:ext uri="{FF2B5EF4-FFF2-40B4-BE49-F238E27FC236}">
                <a16:creationId xmlns:a16="http://schemas.microsoft.com/office/drawing/2014/main" id="{2BEAD60B-1881-45D4-EAA6-6E4BFC6C50B8}"/>
              </a:ext>
            </a:extLst>
          </p:cNvPr>
          <p:cNvSpPr/>
          <p:nvPr/>
        </p:nvSpPr>
        <p:spPr>
          <a:xfrm>
            <a:off x="548640" y="2468880"/>
            <a:ext cx="5486400" cy="17373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1774185F-753F-E966-72A2-C3B3758DD344}"/>
              </a:ext>
            </a:extLst>
          </p:cNvPr>
          <p:cNvSpPr/>
          <p:nvPr/>
        </p:nvSpPr>
        <p:spPr>
          <a:xfrm>
            <a:off x="731520" y="2606040"/>
            <a:ext cx="502920" cy="502920"/>
          </a:xfrm>
          <a:prstGeom prst="ellipse">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latin typeface="Calibri" panose="020F0502020204030204" pitchFamily="34" charset="0"/>
                <a:cs typeface="Calibri" panose="020F0502020204030204" pitchFamily="34" charset="0"/>
              </a:rPr>
              <a:t>A</a:t>
            </a:r>
          </a:p>
        </p:txBody>
      </p:sp>
      <p:sp>
        <p:nvSpPr>
          <p:cNvPr id="8" name="TextBox 7">
            <a:extLst>
              <a:ext uri="{FF2B5EF4-FFF2-40B4-BE49-F238E27FC236}">
                <a16:creationId xmlns:a16="http://schemas.microsoft.com/office/drawing/2014/main" id="{BAEE5B1E-6918-F50F-A5DC-FDFE42A422D1}"/>
              </a:ext>
            </a:extLst>
          </p:cNvPr>
          <p:cNvSpPr txBox="1"/>
          <p:nvPr/>
        </p:nvSpPr>
        <p:spPr>
          <a:xfrm>
            <a:off x="1371600" y="2560320"/>
            <a:ext cx="4572000" cy="369332"/>
          </a:xfrm>
          <a:prstGeom prst="rect">
            <a:avLst/>
          </a:prstGeom>
          <a:noFill/>
        </p:spPr>
        <p:txBody>
          <a:bodyPr vert="horz" wrap="square" lIns="0" tIns="38100" rIns="0" bIns="38100" rtlCol="0" anchor="t">
            <a:noAutofit/>
          </a:bodyPr>
          <a:lstStyle/>
          <a:p>
            <a:r>
              <a:rPr lang="en-US" sz="1600" dirty="0">
                <a:latin typeface="Calibri" panose="020F0502020204030204" pitchFamily="34" charset="0"/>
                <a:cs typeface="Calibri" panose="020F0502020204030204" pitchFamily="34" charset="0"/>
              </a:rPr>
              <a:t>developing Technical Specifications of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1) coding for any type of Data, especially using new technologies such as Artificial Intelligence, and </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2) technologies that facilitate integration of Data Coding and Decoding components in Information and Communication Technology systems</a:t>
            </a:r>
          </a:p>
        </p:txBody>
      </p:sp>
      <p:sp>
        <p:nvSpPr>
          <p:cNvPr id="9" name="Rectangle: Rounded Corners 8">
            <a:extLst>
              <a:ext uri="{FF2B5EF4-FFF2-40B4-BE49-F238E27FC236}">
                <a16:creationId xmlns:a16="http://schemas.microsoft.com/office/drawing/2014/main" id="{E68A2D6A-FFD2-F958-AC22-648E4F2BE774}"/>
              </a:ext>
            </a:extLst>
          </p:cNvPr>
          <p:cNvSpPr/>
          <p:nvPr/>
        </p:nvSpPr>
        <p:spPr>
          <a:xfrm>
            <a:off x="548640" y="4343400"/>
            <a:ext cx="5486400" cy="16459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0" name="Oval 9">
            <a:extLst>
              <a:ext uri="{FF2B5EF4-FFF2-40B4-BE49-F238E27FC236}">
                <a16:creationId xmlns:a16="http://schemas.microsoft.com/office/drawing/2014/main" id="{02D4DA61-204C-EDDD-57BB-B4A547F052CD}"/>
              </a:ext>
            </a:extLst>
          </p:cNvPr>
          <p:cNvSpPr/>
          <p:nvPr/>
        </p:nvSpPr>
        <p:spPr>
          <a:xfrm>
            <a:off x="731520" y="4480560"/>
            <a:ext cx="502920" cy="502920"/>
          </a:xfrm>
          <a:prstGeom prst="ellipse">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latin typeface="Calibri" panose="020F0502020204030204" pitchFamily="34" charset="0"/>
                <a:cs typeface="Calibri" panose="020F0502020204030204" pitchFamily="34" charset="0"/>
              </a:rPr>
              <a:t>B</a:t>
            </a:r>
          </a:p>
        </p:txBody>
      </p:sp>
      <p:sp>
        <p:nvSpPr>
          <p:cNvPr id="11" name="TextBox 10">
            <a:extLst>
              <a:ext uri="{FF2B5EF4-FFF2-40B4-BE49-F238E27FC236}">
                <a16:creationId xmlns:a16="http://schemas.microsoft.com/office/drawing/2014/main" id="{C443DEC1-5319-55DA-25DC-3FB76D9B7C10}"/>
              </a:ext>
            </a:extLst>
          </p:cNvPr>
          <p:cNvSpPr txBox="1"/>
          <p:nvPr/>
        </p:nvSpPr>
        <p:spPr>
          <a:xfrm>
            <a:off x="1371600" y="4434840"/>
            <a:ext cx="457200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bridging the gap between Technical Specifications and their practical use through the development of Intellectual Property Rights Guidelines, such as Framework Licences and other instruments</a:t>
            </a:r>
          </a:p>
        </p:txBody>
      </p:sp>
      <p:sp>
        <p:nvSpPr>
          <p:cNvPr id="12" name="Rectangle: Rounded Corners 11">
            <a:extLst>
              <a:ext uri="{FF2B5EF4-FFF2-40B4-BE49-F238E27FC236}">
                <a16:creationId xmlns:a16="http://schemas.microsoft.com/office/drawing/2014/main" id="{FE1D7A8E-679B-E28B-FB4A-B3B32F6A74B5}"/>
              </a:ext>
            </a:extLst>
          </p:cNvPr>
          <p:cNvSpPr/>
          <p:nvPr/>
        </p:nvSpPr>
        <p:spPr>
          <a:xfrm>
            <a:off x="6355080" y="2468880"/>
            <a:ext cx="5257800" cy="11430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E86C05B9-7C5E-126A-8D86-8E780F6A6A2C}"/>
              </a:ext>
            </a:extLst>
          </p:cNvPr>
          <p:cNvSpPr txBox="1"/>
          <p:nvPr/>
        </p:nvSpPr>
        <p:spPr>
          <a:xfrm>
            <a:off x="6537960" y="2542032"/>
            <a:ext cx="4937760" cy="365760"/>
          </a:xfrm>
          <a:prstGeom prst="rect">
            <a:avLst/>
          </a:prstGeom>
          <a:noFill/>
        </p:spPr>
        <p:txBody>
          <a:bodyPr vert="horz" wrap="square" lIns="0" tIns="38100" rIns="0" bIns="38100" rtlCol="0" anchor="t">
            <a:noAutofit/>
          </a:bodyPr>
          <a:lstStyle/>
          <a:p>
            <a:r>
              <a:rPr lang="en-US" b="1">
                <a:solidFill>
                  <a:schemeClr val="tx2"/>
                </a:solidFill>
                <a:latin typeface="Calibri" panose="020F0502020204030204" pitchFamily="34" charset="0"/>
                <a:cs typeface="Calibri" panose="020F0502020204030204" pitchFamily="34" charset="0"/>
              </a:rPr>
              <a:t>How it operates</a:t>
            </a:r>
          </a:p>
        </p:txBody>
      </p:sp>
      <p:sp>
        <p:nvSpPr>
          <p:cNvPr id="14" name="TextBox 13">
            <a:extLst>
              <a:ext uri="{FF2B5EF4-FFF2-40B4-BE49-F238E27FC236}">
                <a16:creationId xmlns:a16="http://schemas.microsoft.com/office/drawing/2014/main" id="{AC616F49-E841-8C24-DFDE-DA7C36B7EFFE}"/>
              </a:ext>
            </a:extLst>
          </p:cNvPr>
          <p:cNvSpPr txBox="1"/>
          <p:nvPr/>
        </p:nvSpPr>
        <p:spPr>
          <a:xfrm>
            <a:off x="6537960" y="2926080"/>
            <a:ext cx="4937760" cy="594360"/>
          </a:xfrm>
          <a:prstGeom prst="rect">
            <a:avLst/>
          </a:prstGeom>
          <a:noFill/>
        </p:spPr>
        <p:txBody>
          <a:bodyPr vert="horz" wrap="square" lIns="0" tIns="38100" rIns="0" bIns="38100" rtlCol="0" anchor="t">
            <a:noAutofit/>
          </a:bodyPr>
          <a:lstStyle/>
          <a:p>
            <a:r>
              <a:rPr lang="en-US" sz="1600" dirty="0">
                <a:latin typeface="Calibri" panose="020F0502020204030204" pitchFamily="34" charset="0"/>
                <a:cs typeface="Calibri" panose="020F0502020204030204" pitchFamily="34" charset="0"/>
              </a:rPr>
              <a:t>open international collaboration of interested parties supporting the MPAI mission and their objectives</a:t>
            </a:r>
          </a:p>
        </p:txBody>
      </p:sp>
      <p:sp>
        <p:nvSpPr>
          <p:cNvPr id="15" name="Rectangle: Rounded Corners 14">
            <a:extLst>
              <a:ext uri="{FF2B5EF4-FFF2-40B4-BE49-F238E27FC236}">
                <a16:creationId xmlns:a16="http://schemas.microsoft.com/office/drawing/2014/main" id="{49DAFE95-122C-D092-7BD5-858D84C8D4AC}"/>
              </a:ext>
            </a:extLst>
          </p:cNvPr>
          <p:cNvSpPr/>
          <p:nvPr/>
        </p:nvSpPr>
        <p:spPr>
          <a:xfrm>
            <a:off x="6355080" y="3794760"/>
            <a:ext cx="5257800" cy="132588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4F48BC4F-B08B-F729-280C-E069EA8C8AF6}"/>
              </a:ext>
            </a:extLst>
          </p:cNvPr>
          <p:cNvSpPr txBox="1"/>
          <p:nvPr/>
        </p:nvSpPr>
        <p:spPr>
          <a:xfrm>
            <a:off x="6537960" y="3867912"/>
            <a:ext cx="4937760" cy="365760"/>
          </a:xfrm>
          <a:prstGeom prst="rect">
            <a:avLst/>
          </a:prstGeom>
          <a:noFill/>
        </p:spPr>
        <p:txBody>
          <a:bodyPr vert="horz" wrap="square" lIns="0" tIns="38100" rIns="0" bIns="38100" rtlCol="0" anchor="t">
            <a:noAutofit/>
          </a:bodyPr>
          <a:lstStyle/>
          <a:p>
            <a:r>
              <a:rPr lang="en-US" b="1">
                <a:solidFill>
                  <a:schemeClr val="tx2"/>
                </a:solidFill>
                <a:latin typeface="Calibri" panose="020F0502020204030204" pitchFamily="34" charset="0"/>
                <a:cs typeface="Calibri" panose="020F0502020204030204" pitchFamily="34" charset="0"/>
              </a:rPr>
              <a:t>For the collective benefit of the Members</a:t>
            </a:r>
          </a:p>
        </p:txBody>
      </p:sp>
      <p:sp>
        <p:nvSpPr>
          <p:cNvPr id="17" name="TextBox 16">
            <a:extLst>
              <a:ext uri="{FF2B5EF4-FFF2-40B4-BE49-F238E27FC236}">
                <a16:creationId xmlns:a16="http://schemas.microsoft.com/office/drawing/2014/main" id="{CC1D7348-2933-9B1A-ED04-0D0BE738E2E9}"/>
              </a:ext>
            </a:extLst>
          </p:cNvPr>
          <p:cNvSpPr txBox="1"/>
          <p:nvPr/>
        </p:nvSpPr>
        <p:spPr>
          <a:xfrm>
            <a:off x="6537960" y="4251960"/>
            <a:ext cx="493776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not for the financial profit of single Members; discussions on sales, markets, customers, prices or anything that would restrict the use of Data Coding and Decoding are prohibited</a:t>
            </a:r>
          </a:p>
        </p:txBody>
      </p:sp>
      <p:sp>
        <p:nvSpPr>
          <p:cNvPr id="18" name="Rectangle: Rounded Corners 17">
            <a:extLst>
              <a:ext uri="{FF2B5EF4-FFF2-40B4-BE49-F238E27FC236}">
                <a16:creationId xmlns:a16="http://schemas.microsoft.com/office/drawing/2014/main" id="{0D84614E-CCB4-7E53-590A-EF48A472D865}"/>
              </a:ext>
            </a:extLst>
          </p:cNvPr>
          <p:cNvSpPr/>
          <p:nvPr/>
        </p:nvSpPr>
        <p:spPr>
          <a:xfrm>
            <a:off x="6355080" y="5257800"/>
            <a:ext cx="5257800" cy="73152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400" b="1" dirty="0">
                <a:solidFill>
                  <a:schemeClr val="bg1"/>
                </a:solidFill>
                <a:latin typeface="Calibri" panose="020F0502020204030204" pitchFamily="34" charset="0"/>
                <a:cs typeface="Calibri" panose="020F0502020204030204" pitchFamily="34" charset="0"/>
              </a:rPr>
              <a:t>It may co-operate with international industry </a:t>
            </a:r>
            <a:r>
              <a:rPr lang="en-US" sz="1400" b="1" dirty="0" err="1">
                <a:solidFill>
                  <a:schemeClr val="bg1"/>
                </a:solidFill>
                <a:latin typeface="Calibri" panose="020F0502020204030204" pitchFamily="34" charset="0"/>
                <a:cs typeface="Calibri" panose="020F0502020204030204" pitchFamily="34" charset="0"/>
              </a:rPr>
              <a:t>organisations</a:t>
            </a:r>
            <a:r>
              <a:rPr lang="en-US" sz="1400" b="1" dirty="0">
                <a:solidFill>
                  <a:schemeClr val="bg1"/>
                </a:solidFill>
                <a:latin typeface="Calibri" panose="020F0502020204030204" pitchFamily="34" charset="0"/>
                <a:cs typeface="Calibri" panose="020F0502020204030204" pitchFamily="34" charset="0"/>
              </a:rPr>
              <a:t> in the appropriate areas of interest.</a:t>
            </a:r>
          </a:p>
        </p:txBody>
      </p:sp>
    </p:spTree>
    <p:extLst>
      <p:ext uri="{BB962C8B-B14F-4D97-AF65-F5344CB8AC3E}">
        <p14:creationId xmlns:p14="http://schemas.microsoft.com/office/powerpoint/2010/main" val="246937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3AC21-4D97-3B13-C1AE-939C91E043DC}"/>
              </a:ext>
            </a:extLst>
          </p:cNvPr>
          <p:cNvSpPr>
            <a:spLocks noGrp="1"/>
          </p:cNvSpPr>
          <p:nvPr>
            <p:ph type="title"/>
          </p:nvPr>
        </p:nvSpPr>
        <p:spPr>
          <a:xfrm>
            <a:off x="548640" y="316461"/>
            <a:ext cx="11064240" cy="1280890"/>
          </a:xfrm>
        </p:spPr>
        <p:txBody>
          <a:bodyPr/>
          <a:lstStyle/>
          <a:p>
            <a:pPr algn="ctr"/>
            <a:r>
              <a:rPr lang="en-US" dirty="0"/>
              <a:t>19 + 1 MPAI standards</a:t>
            </a:r>
          </a:p>
        </p:txBody>
      </p:sp>
      <p:sp>
        <p:nvSpPr>
          <p:cNvPr id="3" name="Footer Placeholder 2">
            <a:extLst>
              <a:ext uri="{FF2B5EF4-FFF2-40B4-BE49-F238E27FC236}">
                <a16:creationId xmlns:a16="http://schemas.microsoft.com/office/drawing/2014/main" id="{39DF60A6-2C17-85FC-3856-2BCEDC580B58}"/>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3F7F4238-8FAE-ABE1-63DC-CA5AD5DDA500}"/>
              </a:ext>
            </a:extLst>
          </p:cNvPr>
          <p:cNvSpPr>
            <a:spLocks noGrp="1"/>
          </p:cNvSpPr>
          <p:nvPr>
            <p:ph type="sldNum" sz="quarter" idx="12"/>
          </p:nvPr>
        </p:nvSpPr>
        <p:spPr/>
        <p:txBody>
          <a:bodyPr/>
          <a:lstStyle/>
          <a:p>
            <a:fld id="{89DD0590-3C6E-47DC-9E6C-87568422337D}" type="slidenum">
              <a:rPr lang="en-US" smtClean="0"/>
              <a:pPr/>
              <a:t>4</a:t>
            </a:fld>
            <a:endParaRPr lang="en-US"/>
          </a:p>
        </p:txBody>
      </p:sp>
      <p:sp>
        <p:nvSpPr>
          <p:cNvPr id="10" name="Standard 1"/>
          <p:cNvSpPr/>
          <p:nvPr/>
        </p:nvSpPr>
        <p:spPr>
          <a:xfrm>
            <a:off x="548640" y="1371600"/>
            <a:ext cx="2103120" cy="1024128"/>
          </a:xfrm>
          <a:prstGeom prst="ellipse">
            <a:avLst/>
          </a:prstGeom>
          <a:solidFill>
            <a:srgbClr val="FF330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AI Framework</a:t>
            </a:r>
          </a:p>
        </p:txBody>
      </p:sp>
      <p:sp>
        <p:nvSpPr>
          <p:cNvPr id="11" name="Standard 2"/>
          <p:cNvSpPr/>
          <p:nvPr/>
        </p:nvSpPr>
        <p:spPr>
          <a:xfrm>
            <a:off x="2788920" y="1371600"/>
            <a:ext cx="2103120" cy="1024128"/>
          </a:xfrm>
          <a:prstGeom prst="ellipse">
            <a:avLst/>
          </a:prstGeom>
          <a:solidFill>
            <a:srgbClr val="FFFF0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AI for Health</a:t>
            </a:r>
          </a:p>
        </p:txBody>
      </p:sp>
      <p:sp>
        <p:nvSpPr>
          <p:cNvPr id="12" name="Standard 3"/>
          <p:cNvSpPr/>
          <p:nvPr/>
        </p:nvSpPr>
        <p:spPr>
          <a:xfrm>
            <a:off x="5029200" y="1371600"/>
            <a:ext cx="2103120" cy="1024128"/>
          </a:xfrm>
          <a:prstGeom prst="ellipse">
            <a:avLst/>
          </a:prstGeom>
          <a:solidFill>
            <a:srgbClr val="92D05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Audio Enhancement</a:t>
            </a:r>
          </a:p>
        </p:txBody>
      </p:sp>
      <p:sp>
        <p:nvSpPr>
          <p:cNvPr id="13" name="Standard 4"/>
          <p:cNvSpPr/>
          <p:nvPr/>
        </p:nvSpPr>
        <p:spPr>
          <a:xfrm>
            <a:off x="7269480" y="1371600"/>
            <a:ext cx="2103120" cy="1024128"/>
          </a:xfrm>
          <a:prstGeom prst="ellipse">
            <a:avLst/>
          </a:prstGeom>
          <a:solidFill>
            <a:srgbClr val="FFC000"/>
          </a:solidFill>
          <a:ln w="12700">
            <a:solidFill>
              <a:srgbClr val="000000"/>
            </a:solidFill>
          </a:ln>
        </p:spPr>
        <p:txBody>
          <a:bodyPr wrap="square" lIns="45720" tIns="0" rIns="45720" bIns="0" rtlCol="0" anchor="ctr">
            <a:noAutofit/>
          </a:bodyPr>
          <a:lstStyle/>
          <a:p>
            <a:pPr algn="ctr"/>
            <a:r>
              <a:rPr lang="en-US" sz="1500" i="1" dirty="0">
                <a:solidFill>
                  <a:srgbClr val="000000"/>
                </a:solidFill>
                <a:latin typeface="Calibri" panose="020F0502020204030204" pitchFamily="34" charset="0"/>
                <a:cs typeface="Calibri" panose="020F0502020204030204" pitchFamily="34" charset="0"/>
              </a:rPr>
              <a:t>Audio Scene Management</a:t>
            </a:r>
          </a:p>
        </p:txBody>
      </p:sp>
      <p:sp>
        <p:nvSpPr>
          <p:cNvPr id="14" name="Standard 5"/>
          <p:cNvSpPr/>
          <p:nvPr/>
        </p:nvSpPr>
        <p:spPr>
          <a:xfrm>
            <a:off x="9509760" y="1371600"/>
            <a:ext cx="2103120" cy="1024128"/>
          </a:xfrm>
          <a:prstGeom prst="ellipse">
            <a:avLst/>
          </a:prstGeom>
          <a:solidFill>
            <a:srgbClr val="00B0F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Automotive</a:t>
            </a:r>
          </a:p>
        </p:txBody>
      </p:sp>
      <p:sp>
        <p:nvSpPr>
          <p:cNvPr id="15" name="Standard 6"/>
          <p:cNvSpPr/>
          <p:nvPr/>
        </p:nvSpPr>
        <p:spPr>
          <a:xfrm>
            <a:off x="548640" y="2578608"/>
            <a:ext cx="2103120" cy="1024128"/>
          </a:xfrm>
          <a:prstGeom prst="ellipse">
            <a:avLst/>
          </a:prstGeom>
          <a:solidFill>
            <a:srgbClr val="FFFF0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Finance</a:t>
            </a:r>
          </a:p>
        </p:txBody>
      </p:sp>
      <p:sp>
        <p:nvSpPr>
          <p:cNvPr id="16" name="Standard 7"/>
          <p:cNvSpPr/>
          <p:nvPr/>
        </p:nvSpPr>
        <p:spPr>
          <a:xfrm>
            <a:off x="2788920" y="2578608"/>
            <a:ext cx="2103120" cy="1024128"/>
          </a:xfrm>
          <a:prstGeom prst="ellipse">
            <a:avLst/>
          </a:prstGeom>
          <a:solidFill>
            <a:srgbClr val="92D05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Gaming</a:t>
            </a:r>
          </a:p>
        </p:txBody>
      </p:sp>
      <p:sp>
        <p:nvSpPr>
          <p:cNvPr id="17" name="Standard 8"/>
          <p:cNvSpPr/>
          <p:nvPr/>
        </p:nvSpPr>
        <p:spPr>
          <a:xfrm>
            <a:off x="5029200" y="2578608"/>
            <a:ext cx="2103120" cy="1024128"/>
          </a:xfrm>
          <a:prstGeom prst="ellipse">
            <a:avLst/>
          </a:prstGeom>
          <a:solidFill>
            <a:srgbClr val="FFC00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Governance</a:t>
            </a:r>
          </a:p>
        </p:txBody>
      </p:sp>
      <p:sp>
        <p:nvSpPr>
          <p:cNvPr id="18" name="Standard 9"/>
          <p:cNvSpPr/>
          <p:nvPr/>
        </p:nvSpPr>
        <p:spPr>
          <a:xfrm>
            <a:off x="7269480" y="2578608"/>
            <a:ext cx="2103120" cy="1024128"/>
          </a:xfrm>
          <a:prstGeom prst="ellipse">
            <a:avLst/>
          </a:prstGeom>
          <a:solidFill>
            <a:srgbClr val="00B0F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Human-Machine Communication</a:t>
            </a:r>
          </a:p>
        </p:txBody>
      </p:sp>
      <p:sp>
        <p:nvSpPr>
          <p:cNvPr id="19" name="Standard 10"/>
          <p:cNvSpPr/>
          <p:nvPr/>
        </p:nvSpPr>
        <p:spPr>
          <a:xfrm>
            <a:off x="9509760" y="2578608"/>
            <a:ext cx="2103120" cy="1024128"/>
          </a:xfrm>
          <a:prstGeom prst="ellipse">
            <a:avLst/>
          </a:prstGeom>
          <a:solidFill>
            <a:srgbClr val="C9C9C9"/>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MPAI as a Service</a:t>
            </a:r>
          </a:p>
        </p:txBody>
      </p:sp>
      <p:sp>
        <p:nvSpPr>
          <p:cNvPr id="20" name="Standard 11"/>
          <p:cNvSpPr/>
          <p:nvPr/>
        </p:nvSpPr>
        <p:spPr>
          <a:xfrm>
            <a:off x="548640" y="3785616"/>
            <a:ext cx="2103120" cy="1024128"/>
          </a:xfrm>
          <a:prstGeom prst="ellipse">
            <a:avLst/>
          </a:prstGeom>
          <a:solidFill>
            <a:srgbClr val="92D05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Metaverse</a:t>
            </a:r>
          </a:p>
        </p:txBody>
      </p:sp>
      <p:sp>
        <p:nvSpPr>
          <p:cNvPr id="21" name="Standard 12"/>
          <p:cNvSpPr/>
          <p:nvPr/>
        </p:nvSpPr>
        <p:spPr>
          <a:xfrm>
            <a:off x="2788920" y="3785616"/>
            <a:ext cx="2103120" cy="1024128"/>
          </a:xfrm>
          <a:prstGeom prst="ellipse">
            <a:avLst/>
          </a:prstGeom>
          <a:solidFill>
            <a:srgbClr val="FFC00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Multimodal Conversation</a:t>
            </a:r>
          </a:p>
        </p:txBody>
      </p:sp>
      <p:sp>
        <p:nvSpPr>
          <p:cNvPr id="22" name="Standard 13"/>
          <p:cNvSpPr/>
          <p:nvPr/>
        </p:nvSpPr>
        <p:spPr>
          <a:xfrm>
            <a:off x="5029200" y="3785616"/>
            <a:ext cx="2103120" cy="1024128"/>
          </a:xfrm>
          <a:prstGeom prst="ellipse">
            <a:avLst/>
          </a:prstGeom>
          <a:solidFill>
            <a:srgbClr val="00B0F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Neural Network Watermarking</a:t>
            </a:r>
          </a:p>
        </p:txBody>
      </p:sp>
      <p:sp>
        <p:nvSpPr>
          <p:cNvPr id="23" name="Standard 14"/>
          <p:cNvSpPr/>
          <p:nvPr/>
        </p:nvSpPr>
        <p:spPr>
          <a:xfrm>
            <a:off x="7269480" y="3785616"/>
            <a:ext cx="2103120" cy="1024128"/>
          </a:xfrm>
          <a:prstGeom prst="ellipse">
            <a:avLst/>
          </a:prstGeom>
          <a:solidFill>
            <a:srgbClr val="8FAADC"/>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NNW Traceability</a:t>
            </a:r>
          </a:p>
        </p:txBody>
      </p:sp>
      <p:sp>
        <p:nvSpPr>
          <p:cNvPr id="24" name="Standard 15"/>
          <p:cNvSpPr/>
          <p:nvPr/>
        </p:nvSpPr>
        <p:spPr>
          <a:xfrm>
            <a:off x="9509760" y="3785616"/>
            <a:ext cx="2103120" cy="1024128"/>
          </a:xfrm>
          <a:prstGeom prst="ellipse">
            <a:avLst/>
          </a:prstGeom>
          <a:solidFill>
            <a:srgbClr val="F4B183"/>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NNW Technologies</a:t>
            </a:r>
          </a:p>
        </p:txBody>
      </p:sp>
      <p:sp>
        <p:nvSpPr>
          <p:cNvPr id="25" name="Standard 16"/>
          <p:cNvSpPr/>
          <p:nvPr/>
        </p:nvSpPr>
        <p:spPr>
          <a:xfrm>
            <a:off x="548640" y="4992624"/>
            <a:ext cx="2103120" cy="1024128"/>
          </a:xfrm>
          <a:prstGeom prst="ellipse">
            <a:avLst/>
          </a:prstGeom>
          <a:solidFill>
            <a:srgbClr val="FFC00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Objects and Scenes</a:t>
            </a:r>
          </a:p>
        </p:txBody>
      </p:sp>
      <p:sp>
        <p:nvSpPr>
          <p:cNvPr id="26" name="Standard 17"/>
          <p:cNvSpPr/>
          <p:nvPr/>
        </p:nvSpPr>
        <p:spPr>
          <a:xfrm>
            <a:off x="2788920" y="4992624"/>
            <a:ext cx="2103120" cy="1024128"/>
          </a:xfrm>
          <a:prstGeom prst="ellipse">
            <a:avLst/>
          </a:prstGeom>
          <a:solidFill>
            <a:srgbClr val="00B0F0"/>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Portable Avatar</a:t>
            </a:r>
          </a:p>
        </p:txBody>
      </p:sp>
      <p:sp>
        <p:nvSpPr>
          <p:cNvPr id="27" name="Standard 18"/>
          <p:cNvSpPr/>
          <p:nvPr/>
        </p:nvSpPr>
        <p:spPr>
          <a:xfrm>
            <a:off x="5029200" y="4992624"/>
            <a:ext cx="2103120" cy="1024128"/>
          </a:xfrm>
          <a:prstGeom prst="ellipse">
            <a:avLst/>
          </a:prstGeom>
          <a:solidFill>
            <a:srgbClr val="8FAADC"/>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Profiles</a:t>
            </a:r>
          </a:p>
        </p:txBody>
      </p:sp>
      <p:sp>
        <p:nvSpPr>
          <p:cNvPr id="28" name="Standard 19"/>
          <p:cNvSpPr/>
          <p:nvPr/>
        </p:nvSpPr>
        <p:spPr>
          <a:xfrm>
            <a:off x="7269480" y="4992624"/>
            <a:ext cx="2103120" cy="1024128"/>
          </a:xfrm>
          <a:prstGeom prst="ellipse">
            <a:avLst/>
          </a:prstGeom>
          <a:solidFill>
            <a:srgbClr val="F4B183"/>
          </a:solidFill>
          <a:ln w="12700">
            <a:solidFill>
              <a:srgbClr val="000000"/>
            </a:solidFill>
          </a:ln>
        </p:spPr>
        <p:txBody>
          <a:bodyPr wrap="square" lIns="45720" tIns="0" rIns="45720" bIns="0" rtlCol="0" anchor="ctr">
            <a:noAutofit/>
          </a:bodyPr>
          <a:lstStyle/>
          <a:p>
            <a:pPr algn="ctr"/>
            <a:r>
              <a:rPr lang="en-US" sz="1500" dirty="0">
                <a:solidFill>
                  <a:srgbClr val="000000"/>
                </a:solidFill>
                <a:latin typeface="Calibri" panose="020F0502020204030204" pitchFamily="34" charset="0"/>
                <a:cs typeface="Calibri" panose="020F0502020204030204" pitchFamily="34" charset="0"/>
              </a:rPr>
              <a:t>Qualifiers</a:t>
            </a:r>
          </a:p>
        </p:txBody>
      </p:sp>
      <p:sp>
        <p:nvSpPr>
          <p:cNvPr id="29" name="Standard 20"/>
          <p:cNvSpPr/>
          <p:nvPr/>
        </p:nvSpPr>
        <p:spPr>
          <a:xfrm>
            <a:off x="9509760" y="4992624"/>
            <a:ext cx="2103120" cy="1024128"/>
          </a:xfrm>
          <a:prstGeom prst="ellipse">
            <a:avLst/>
          </a:prstGeom>
          <a:solidFill>
            <a:srgbClr val="993300"/>
          </a:solidFill>
          <a:ln w="12700">
            <a:solidFill>
              <a:srgbClr val="000000"/>
            </a:solidFill>
          </a:ln>
        </p:spPr>
        <p:txBody>
          <a:bodyPr wrap="square" lIns="45720" tIns="0" rIns="45720" bIns="0" rtlCol="0" anchor="ctr">
            <a:noAutofit/>
          </a:bodyPr>
          <a:lstStyle/>
          <a:p>
            <a:pPr algn="ctr"/>
            <a:r>
              <a:rPr lang="en-US" sz="1500" dirty="0">
                <a:solidFill>
                  <a:srgbClr val="FFFFFF"/>
                </a:solidFill>
                <a:latin typeface="Calibri" panose="020F0502020204030204" pitchFamily="34" charset="0"/>
                <a:cs typeface="Calibri" panose="020F0502020204030204" pitchFamily="34" charset="0"/>
              </a:rPr>
              <a:t>Up-sampling Video Filter</a:t>
            </a:r>
          </a:p>
        </p:txBody>
      </p:sp>
    </p:spTree>
    <p:extLst>
      <p:ext uri="{BB962C8B-B14F-4D97-AF65-F5344CB8AC3E}">
        <p14:creationId xmlns:p14="http://schemas.microsoft.com/office/powerpoint/2010/main" val="2295294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24AF9-87E8-26E0-869B-31E84C68056A}"/>
              </a:ext>
            </a:extLst>
          </p:cNvPr>
          <p:cNvSpPr>
            <a:spLocks noGrp="1"/>
          </p:cNvSpPr>
          <p:nvPr>
            <p:ph type="title"/>
          </p:nvPr>
        </p:nvSpPr>
        <p:spPr/>
        <p:txBody>
          <a:bodyPr/>
          <a:lstStyle/>
          <a:p>
            <a:r>
              <a:rPr lang="en-US"/>
              <a:t>The standards in the process of being developed</a:t>
            </a:r>
          </a:p>
        </p:txBody>
      </p:sp>
      <p:sp>
        <p:nvSpPr>
          <p:cNvPr id="3" name="Footer Placeholder 2">
            <a:extLst>
              <a:ext uri="{FF2B5EF4-FFF2-40B4-BE49-F238E27FC236}">
                <a16:creationId xmlns:a16="http://schemas.microsoft.com/office/drawing/2014/main" id="{66440449-BF87-D87E-3A60-A3F58A68318B}"/>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8EC67971-7086-BBEC-6857-C439524648B6}"/>
              </a:ext>
            </a:extLst>
          </p:cNvPr>
          <p:cNvSpPr>
            <a:spLocks noGrp="1"/>
          </p:cNvSpPr>
          <p:nvPr>
            <p:ph type="sldNum" sz="quarter" idx="12"/>
          </p:nvPr>
        </p:nvSpPr>
        <p:spPr/>
        <p:txBody>
          <a:bodyPr/>
          <a:lstStyle/>
          <a:p>
            <a:fld id="{89DD0590-3C6E-47DC-9E6C-87568422337D}" type="slidenum">
              <a:rPr lang="en-US" smtClean="0"/>
              <a:pPr/>
              <a:t>5</a:t>
            </a:fld>
            <a:endParaRPr lang="en-US"/>
          </a:p>
        </p:txBody>
      </p:sp>
      <p:sp>
        <p:nvSpPr>
          <p:cNvPr id="5" name="Rectangle: Rounded Corners 4">
            <a:extLst>
              <a:ext uri="{FF2B5EF4-FFF2-40B4-BE49-F238E27FC236}">
                <a16:creationId xmlns:a16="http://schemas.microsoft.com/office/drawing/2014/main" id="{9F837D05-CBB9-5528-4FD6-1B13A7F0F9D7}"/>
              </a:ext>
            </a:extLst>
          </p:cNvPr>
          <p:cNvSpPr/>
          <p:nvPr/>
        </p:nvSpPr>
        <p:spPr>
          <a:xfrm>
            <a:off x="548640" y="1371600"/>
            <a:ext cx="2697480" cy="685800"/>
          </a:xfrm>
          <a:prstGeom prst="roundRect">
            <a:avLst>
              <a:gd name="adj" fmla="val 8000"/>
            </a:avLst>
          </a:prstGeom>
          <a:solidFill>
            <a:schemeClr val="accent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bg1"/>
                </a:solidFill>
              </a:rPr>
              <a:t>Being explored</a:t>
            </a:r>
          </a:p>
        </p:txBody>
      </p:sp>
      <p:sp>
        <p:nvSpPr>
          <p:cNvPr id="6" name="Rectangle: Rounded Corners 5">
            <a:extLst>
              <a:ext uri="{FF2B5EF4-FFF2-40B4-BE49-F238E27FC236}">
                <a16:creationId xmlns:a16="http://schemas.microsoft.com/office/drawing/2014/main" id="{C41B9F54-5805-E04C-3927-38E65202C2F0}"/>
              </a:ext>
            </a:extLst>
          </p:cNvPr>
          <p:cNvSpPr/>
          <p:nvPr/>
        </p:nvSpPr>
        <p:spPr>
          <a:xfrm>
            <a:off x="548640" y="2103120"/>
            <a:ext cx="2697480" cy="36576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5CDED71-84FA-3699-F52B-63AEE237A089}"/>
              </a:ext>
            </a:extLst>
          </p:cNvPr>
          <p:cNvSpPr txBox="1"/>
          <p:nvPr/>
        </p:nvSpPr>
        <p:spPr>
          <a:xfrm>
            <a:off x="658368" y="2212848"/>
            <a:ext cx="246888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MPAI-EEV: End-to-End Video Coding</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EVC-GFV: General Filter for Video applications</a:t>
            </a:r>
          </a:p>
        </p:txBody>
      </p:sp>
      <p:sp>
        <p:nvSpPr>
          <p:cNvPr id="8" name="Rectangle: Rounded Corners 7">
            <a:extLst>
              <a:ext uri="{FF2B5EF4-FFF2-40B4-BE49-F238E27FC236}">
                <a16:creationId xmlns:a16="http://schemas.microsoft.com/office/drawing/2014/main" id="{4F394ED3-4243-8A99-0AD9-962276F895AA}"/>
              </a:ext>
            </a:extLst>
          </p:cNvPr>
          <p:cNvSpPr/>
          <p:nvPr/>
        </p:nvSpPr>
        <p:spPr>
          <a:xfrm>
            <a:off x="3383280" y="1371600"/>
            <a:ext cx="2697480" cy="685800"/>
          </a:xfrm>
          <a:prstGeom prst="roundRect">
            <a:avLst>
              <a:gd name="adj" fmla="val 8000"/>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bg1"/>
                </a:solidFill>
              </a:rPr>
              <a:t>Being developed</a:t>
            </a:r>
          </a:p>
        </p:txBody>
      </p:sp>
      <p:sp>
        <p:nvSpPr>
          <p:cNvPr id="9" name="Rectangle: Rounded Corners 8">
            <a:extLst>
              <a:ext uri="{FF2B5EF4-FFF2-40B4-BE49-F238E27FC236}">
                <a16:creationId xmlns:a16="http://schemas.microsoft.com/office/drawing/2014/main" id="{5E53D6AE-1374-8686-6A5E-F37320E87CB3}"/>
              </a:ext>
            </a:extLst>
          </p:cNvPr>
          <p:cNvSpPr/>
          <p:nvPr/>
        </p:nvSpPr>
        <p:spPr>
          <a:xfrm>
            <a:off x="3383280" y="2103120"/>
            <a:ext cx="2697480" cy="36576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5DE7E24-C991-4D65-0EFB-6A4A31B20FDC}"/>
              </a:ext>
            </a:extLst>
          </p:cNvPr>
          <p:cNvSpPr txBox="1"/>
          <p:nvPr/>
        </p:nvSpPr>
        <p:spPr>
          <a:xfrm>
            <a:off x="3493008" y="2212848"/>
            <a:ext cx="246888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CAE-ASM V1.0: Audio Scene Management - in progress: final publication proposed at MPAI-73</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CAE-6DF V1.0: Six Degrees of Freedom</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MPAI-AIP V1.0: AI Passport</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MPAI-AIT V1.0: AI Tools</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MPAI-PGM-AUA V1.0</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MPAI-PTF V1.0: Process Instance Trust Framework</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XRV-LTP V1.0: Live Theatrical Performance</a:t>
            </a:r>
          </a:p>
        </p:txBody>
      </p:sp>
      <p:sp>
        <p:nvSpPr>
          <p:cNvPr id="11" name="Rectangle: Rounded Corners 10">
            <a:extLst>
              <a:ext uri="{FF2B5EF4-FFF2-40B4-BE49-F238E27FC236}">
                <a16:creationId xmlns:a16="http://schemas.microsoft.com/office/drawing/2014/main" id="{1F8C4A23-9CD4-FA49-FD0A-D7A8FDCAFB18}"/>
              </a:ext>
            </a:extLst>
          </p:cNvPr>
          <p:cNvSpPr/>
          <p:nvPr/>
        </p:nvSpPr>
        <p:spPr>
          <a:xfrm>
            <a:off x="6217920" y="1371600"/>
            <a:ext cx="2697480" cy="68580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bg1"/>
                </a:solidFill>
              </a:rPr>
              <a:t>Published for Community Comments</a:t>
            </a:r>
          </a:p>
        </p:txBody>
      </p:sp>
      <p:sp>
        <p:nvSpPr>
          <p:cNvPr id="12" name="Rectangle: Rounded Corners 11">
            <a:extLst>
              <a:ext uri="{FF2B5EF4-FFF2-40B4-BE49-F238E27FC236}">
                <a16:creationId xmlns:a16="http://schemas.microsoft.com/office/drawing/2014/main" id="{62207579-C220-D798-9CB3-1C24F259F60E}"/>
              </a:ext>
            </a:extLst>
          </p:cNvPr>
          <p:cNvSpPr/>
          <p:nvPr/>
        </p:nvSpPr>
        <p:spPr>
          <a:xfrm>
            <a:off x="6217920" y="2103120"/>
            <a:ext cx="2697480" cy="36576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3E68EE3-DC86-1407-B755-9F872048434C}"/>
              </a:ext>
            </a:extLst>
          </p:cNvPr>
          <p:cNvSpPr txBox="1"/>
          <p:nvPr/>
        </p:nvSpPr>
        <p:spPr>
          <a:xfrm>
            <a:off x="6327648" y="2212848"/>
            <a:ext cx="246888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MPAI-AIF V3.0: AI Framework</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MPAI-CAE-ASM</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MPAI-MMC</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MPAI-OSD V1.5: Object and Scene Description</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MPAI-PAF V1.6: Portable Avatar Format</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MPAI-TFA</a:t>
            </a:r>
          </a:p>
        </p:txBody>
      </p:sp>
      <p:sp>
        <p:nvSpPr>
          <p:cNvPr id="14" name="Rectangle: Rounded Corners 13">
            <a:extLst>
              <a:ext uri="{FF2B5EF4-FFF2-40B4-BE49-F238E27FC236}">
                <a16:creationId xmlns:a16="http://schemas.microsoft.com/office/drawing/2014/main" id="{86E704BA-DF53-62C6-0713-ADE0F84BFE10}"/>
              </a:ext>
            </a:extLst>
          </p:cNvPr>
          <p:cNvSpPr/>
          <p:nvPr/>
        </p:nvSpPr>
        <p:spPr>
          <a:xfrm>
            <a:off x="9052560" y="1371600"/>
            <a:ext cx="2697479" cy="68580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bg1"/>
                </a:solidFill>
              </a:rPr>
              <a:t>Being extended</a:t>
            </a:r>
          </a:p>
        </p:txBody>
      </p:sp>
      <p:sp>
        <p:nvSpPr>
          <p:cNvPr id="15" name="Rectangle: Rounded Corners 14">
            <a:extLst>
              <a:ext uri="{FF2B5EF4-FFF2-40B4-BE49-F238E27FC236}">
                <a16:creationId xmlns:a16="http://schemas.microsoft.com/office/drawing/2014/main" id="{F5D4599D-70E0-5465-F8A8-840474F05A60}"/>
              </a:ext>
            </a:extLst>
          </p:cNvPr>
          <p:cNvSpPr/>
          <p:nvPr/>
        </p:nvSpPr>
        <p:spPr>
          <a:xfrm>
            <a:off x="9052560" y="2103120"/>
            <a:ext cx="2697479" cy="36576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FDB152C-E55A-3D50-B0E9-E13D2985B0D6}"/>
              </a:ext>
            </a:extLst>
          </p:cNvPr>
          <p:cNvSpPr txBox="1"/>
          <p:nvPr/>
        </p:nvSpPr>
        <p:spPr>
          <a:xfrm>
            <a:off x="9162288" y="2212848"/>
            <a:ext cx="246888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MPAI-AIF 2.2 to 3.0</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MPAI-AIH-HSP V1.0 to V1.1</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MPAI-CAV-TEC V1.1 to 2.0</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MPAI-MMC: V2.4 to V2.5</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MPAI-NNW-NNT V1.1 to V1.2</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MMM-TEC: V2.1 to V2.2</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MPAI-PRF: V1.0 to V1.1</a:t>
            </a:r>
          </a:p>
          <a:p>
            <a:pPr marL="203200" indent="-203200">
              <a:spcAft>
                <a:spcPts val="800"/>
              </a:spcAft>
              <a:buFont typeface="+mj-lt"/>
              <a:buChar char="•"/>
            </a:pPr>
            <a:r>
              <a:rPr lang="en-US" sz="1300" dirty="0">
                <a:latin typeface="Calibri" panose="020F0502020204030204" pitchFamily="34" charset="0"/>
                <a:cs typeface="Calibri" panose="020F0502020204030204" pitchFamily="34" charset="0"/>
              </a:rPr>
              <a:t>MPAI-TFA: V1.4 to V1.5</a:t>
            </a:r>
          </a:p>
        </p:txBody>
      </p:sp>
      <p:sp>
        <p:nvSpPr>
          <p:cNvPr id="17" name="TextBox 16">
            <a:extLst>
              <a:ext uri="{FF2B5EF4-FFF2-40B4-BE49-F238E27FC236}">
                <a16:creationId xmlns:a16="http://schemas.microsoft.com/office/drawing/2014/main" id="{7A51BA0A-42FB-55BD-3B99-B2C04CEE0DF8}"/>
              </a:ext>
            </a:extLst>
          </p:cNvPr>
          <p:cNvSpPr txBox="1"/>
          <p:nvPr/>
        </p:nvSpPr>
        <p:spPr>
          <a:xfrm>
            <a:off x="548640" y="5897880"/>
            <a:ext cx="11064240" cy="365760"/>
          </a:xfrm>
          <a:prstGeom prst="rect">
            <a:avLst/>
          </a:prstGeom>
          <a:noFill/>
        </p:spPr>
        <p:txBody>
          <a:bodyPr vert="horz" wrap="square" lIns="0" tIns="38100" rIns="0" bIns="38100" rtlCol="0" anchor="t">
            <a:noAutofit/>
          </a:bodyPr>
          <a:lstStyle/>
          <a:p>
            <a:r>
              <a:rPr lang="en-US" sz="1100">
                <a:solidFill>
                  <a:schemeClr val="accent6"/>
                </a:solidFill>
              </a:rPr>
              <a:t>Status as in the MPAI work plan of MPAI-73 (28 October 2026). Proposed for publication with a Request for Community Comments at MPAI-73: CAE-USC V2.5, MMC V2.5, PTF V1.0, TFA V1.5.</a:t>
            </a:r>
          </a:p>
        </p:txBody>
      </p:sp>
    </p:spTree>
    <p:extLst>
      <p:ext uri="{BB962C8B-B14F-4D97-AF65-F5344CB8AC3E}">
        <p14:creationId xmlns:p14="http://schemas.microsoft.com/office/powerpoint/2010/main" val="3944036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C8DC5-879E-4D87-ACC0-4D6891B8E625}"/>
              </a:ext>
            </a:extLst>
          </p:cNvPr>
          <p:cNvSpPr>
            <a:spLocks noGrp="1"/>
          </p:cNvSpPr>
          <p:nvPr>
            <p:ph type="title"/>
          </p:nvPr>
        </p:nvSpPr>
        <p:spPr>
          <a:xfrm>
            <a:off x="548640" y="624110"/>
            <a:ext cx="11064240" cy="1280890"/>
          </a:xfrm>
        </p:spPr>
        <p:txBody>
          <a:bodyPr/>
          <a:lstStyle/>
          <a:p>
            <a:pPr algn="ctr"/>
            <a:r>
              <a:rPr lang="en-US" dirty="0"/>
              <a:t>Adopted by IEEE without modification</a:t>
            </a:r>
          </a:p>
        </p:txBody>
      </p:sp>
      <p:sp>
        <p:nvSpPr>
          <p:cNvPr id="3" name="Footer Placeholder 2">
            <a:extLst>
              <a:ext uri="{FF2B5EF4-FFF2-40B4-BE49-F238E27FC236}">
                <a16:creationId xmlns:a16="http://schemas.microsoft.com/office/drawing/2014/main" id="{936C3DA5-C902-E81E-7489-A2DFF1895347}"/>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ABC8F38F-C6A0-88E2-0655-7743DDBDF719}"/>
              </a:ext>
            </a:extLst>
          </p:cNvPr>
          <p:cNvSpPr>
            <a:spLocks noGrp="1"/>
          </p:cNvSpPr>
          <p:nvPr>
            <p:ph type="sldNum" sz="quarter" idx="12"/>
          </p:nvPr>
        </p:nvSpPr>
        <p:spPr/>
        <p:txBody>
          <a:bodyPr/>
          <a:lstStyle/>
          <a:p>
            <a:fld id="{89DD0590-3C6E-47DC-9E6C-87568422337D}" type="slidenum">
              <a:rPr lang="en-US" smtClean="0"/>
              <a:pPr/>
              <a:t>6</a:t>
            </a:fld>
            <a:endParaRPr lang="en-US"/>
          </a:p>
        </p:txBody>
      </p:sp>
      <p:graphicFrame>
        <p:nvGraphicFramePr>
          <p:cNvPr id="5" name="Table 4">
            <a:extLst>
              <a:ext uri="{FF2B5EF4-FFF2-40B4-BE49-F238E27FC236}">
                <a16:creationId xmlns:a16="http://schemas.microsoft.com/office/drawing/2014/main" id="{71141E20-393F-1984-1DCF-F3EEA25676D0}"/>
              </a:ext>
            </a:extLst>
          </p:cNvPr>
          <p:cNvGraphicFramePr>
            <a:graphicFrameLocks noGrp="1"/>
          </p:cNvGraphicFramePr>
          <p:nvPr>
            <p:extLst>
              <p:ext uri="{D42A27DB-BD31-4B8C-83A1-F6EECF244321}">
                <p14:modId xmlns:p14="http://schemas.microsoft.com/office/powerpoint/2010/main" val="425742484"/>
              </p:ext>
            </p:extLst>
          </p:nvPr>
        </p:nvGraphicFramePr>
        <p:xfrm>
          <a:off x="548640" y="1417320"/>
          <a:ext cx="5303520" cy="4498848"/>
        </p:xfrm>
        <a:graphic>
          <a:graphicData uri="http://schemas.openxmlformats.org/drawingml/2006/table">
            <a:tbl>
              <a:tblPr firstRow="1" bandRow="1">
                <a:tableStyleId>{2D5ABB26-0587-4C30-8999-92F81FD0307C}</a:tableStyleId>
              </a:tblPr>
              <a:tblGrid>
                <a:gridCol w="1097280">
                  <a:extLst>
                    <a:ext uri="{9D8B030D-6E8A-4147-A177-3AD203B41FA5}">
                      <a16:colId xmlns:a16="http://schemas.microsoft.com/office/drawing/2014/main" val="2245289735"/>
                    </a:ext>
                  </a:extLst>
                </a:gridCol>
                <a:gridCol w="2103120">
                  <a:extLst>
                    <a:ext uri="{9D8B030D-6E8A-4147-A177-3AD203B41FA5}">
                      <a16:colId xmlns:a16="http://schemas.microsoft.com/office/drawing/2014/main" val="1249159352"/>
                    </a:ext>
                  </a:extLst>
                </a:gridCol>
                <a:gridCol w="1097280">
                  <a:extLst>
                    <a:ext uri="{9D8B030D-6E8A-4147-A177-3AD203B41FA5}">
                      <a16:colId xmlns:a16="http://schemas.microsoft.com/office/drawing/2014/main" val="3896564721"/>
                    </a:ext>
                  </a:extLst>
                </a:gridCol>
                <a:gridCol w="1005840">
                  <a:extLst>
                    <a:ext uri="{9D8B030D-6E8A-4147-A177-3AD203B41FA5}">
                      <a16:colId xmlns:a16="http://schemas.microsoft.com/office/drawing/2014/main" val="3202490014"/>
                    </a:ext>
                  </a:extLst>
                </a:gridCol>
              </a:tblGrid>
              <a:tr h="374904">
                <a:tc>
                  <a:txBody>
                    <a:bodyPr/>
                    <a:lstStyle/>
                    <a:p>
                      <a:r>
                        <a:rPr lang="en-US" sz="1400" b="1">
                          <a:solidFill>
                            <a:schemeClr val="bg1"/>
                          </a:solidFill>
                          <a:latin typeface="Calibri" panose="020F0502020204030204" pitchFamily="34" charset="0"/>
                          <a:cs typeface="Calibri" panose="020F0502020204030204" pitchFamily="34" charset="0"/>
                        </a:rPr>
                        <a:t>IEEE</a:t>
                      </a:r>
                    </a:p>
                  </a:txBody>
                  <a:tcPr marL="88900" marR="88900" marT="50800" marB="50800" anchor="ctr">
                    <a:lnB w="9525">
                      <a:solidFill>
                        <a:schemeClr val="bg2"/>
                      </a:solidFill>
                    </a:lnB>
                    <a:solidFill>
                      <a:schemeClr val="tx2"/>
                    </a:solidFill>
                  </a:tcPr>
                </a:tc>
                <a:tc>
                  <a:txBody>
                    <a:bodyPr/>
                    <a:lstStyle/>
                    <a:p>
                      <a:r>
                        <a:rPr lang="en-US" sz="1400" b="1">
                          <a:solidFill>
                            <a:schemeClr val="bg1"/>
                          </a:solidFill>
                          <a:latin typeface="Calibri" panose="020F0502020204030204" pitchFamily="34" charset="0"/>
                          <a:cs typeface="Calibri" panose="020F0502020204030204" pitchFamily="34" charset="0"/>
                        </a:rPr>
                        <a:t>MPAI standard</a:t>
                      </a:r>
                    </a:p>
                  </a:txBody>
                  <a:tcPr marL="88900" marR="88900" marT="50800" marB="50800" anchor="ctr">
                    <a:lnB w="9525">
                      <a:solidFill>
                        <a:schemeClr val="bg2"/>
                      </a:solidFill>
                    </a:lnB>
                    <a:solidFill>
                      <a:schemeClr val="tx2"/>
                    </a:solidFill>
                  </a:tcPr>
                </a:tc>
                <a:tc>
                  <a:txBody>
                    <a:bodyPr/>
                    <a:lstStyle/>
                    <a:p>
                      <a:r>
                        <a:rPr lang="en-US" sz="1400" b="1">
                          <a:solidFill>
                            <a:schemeClr val="bg1"/>
                          </a:solidFill>
                          <a:latin typeface="Calibri" panose="020F0502020204030204" pitchFamily="34" charset="0"/>
                          <a:cs typeface="Calibri" panose="020F0502020204030204" pitchFamily="34" charset="0"/>
                        </a:rPr>
                        <a:t>Version</a:t>
                      </a:r>
                    </a:p>
                  </a:txBody>
                  <a:tcPr marL="88900" marR="88900" marT="50800" marB="50800" anchor="ctr">
                    <a:lnB w="9525">
                      <a:solidFill>
                        <a:schemeClr val="bg2"/>
                      </a:solidFill>
                    </a:lnB>
                    <a:solidFill>
                      <a:schemeClr val="tx2"/>
                    </a:solidFill>
                  </a:tcPr>
                </a:tc>
                <a:tc>
                  <a:txBody>
                    <a:bodyPr/>
                    <a:lstStyle/>
                    <a:p>
                      <a:r>
                        <a:rPr lang="en-US" sz="1400" b="1">
                          <a:solidFill>
                            <a:schemeClr val="bg1"/>
                          </a:solidFill>
                          <a:latin typeface="Calibri" panose="020F0502020204030204" pitchFamily="34" charset="0"/>
                          <a:cs typeface="Calibri" panose="020F0502020204030204" pitchFamily="34" charset="0"/>
                        </a:rPr>
                        <a:t>Year</a:t>
                      </a:r>
                    </a:p>
                  </a:txBody>
                  <a:tcPr marL="88900" marR="88900" marT="50800" marB="50800" anchor="ctr">
                    <a:lnB w="9525">
                      <a:solidFill>
                        <a:schemeClr val="bg2"/>
                      </a:solidFill>
                    </a:lnB>
                    <a:solidFill>
                      <a:schemeClr val="tx2"/>
                    </a:solidFill>
                  </a:tcPr>
                </a:tc>
                <a:extLst>
                  <a:ext uri="{0D108BD9-81ED-4DB2-BD59-A6C34878D82A}">
                    <a16:rowId xmlns:a16="http://schemas.microsoft.com/office/drawing/2014/main" val="1904794768"/>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3300</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MPAI-MMC</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V2.2</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2024</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3643122359"/>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3301</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MPAI-AIF</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V2.0</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2024</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1855433280"/>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3302</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CAE-USC</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V1.4</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2023</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912515668"/>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P3303</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MPAI-CUI</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V1.1</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2023</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3253296315"/>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3304</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MPAI-NNW</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V1.0</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2023</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83759776"/>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3305</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MMM-ARC</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V1.0</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2024</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2505211157"/>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3306</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MPAI-PAF</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V1.3</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2024</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3972916019"/>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3307</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CAV-ARC</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V1.0</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2024</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21609313"/>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3308</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MPAI-OSD</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V1.5</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2024</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1390696036"/>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3309</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NNW-NNT</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V1.0</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2026</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3978746019"/>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3310</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MPAI-HMC</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V2.0</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dirty="0">
                          <a:solidFill>
                            <a:schemeClr val="tx1"/>
                          </a:solidFill>
                          <a:latin typeface="Calibri" panose="020F0502020204030204" pitchFamily="34" charset="0"/>
                          <a:cs typeface="Calibri" panose="020F0502020204030204" pitchFamily="34" charset="0"/>
                        </a:rPr>
                        <a:t>2026</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4145414589"/>
                  </a:ext>
                </a:extLst>
              </a:tr>
            </a:tbl>
          </a:graphicData>
        </a:graphic>
      </p:graphicFrame>
      <p:sp>
        <p:nvSpPr>
          <p:cNvPr id="6" name="Rectangle: Rounded Corners 5">
            <a:extLst>
              <a:ext uri="{FF2B5EF4-FFF2-40B4-BE49-F238E27FC236}">
                <a16:creationId xmlns:a16="http://schemas.microsoft.com/office/drawing/2014/main" id="{46B1724C-8154-058D-4C48-8B3AD6FC48FC}"/>
              </a:ext>
            </a:extLst>
          </p:cNvPr>
          <p:cNvSpPr/>
          <p:nvPr/>
        </p:nvSpPr>
        <p:spPr>
          <a:xfrm>
            <a:off x="6675120" y="1417320"/>
            <a:ext cx="4937760" cy="502920"/>
          </a:xfrm>
          <a:prstGeom prst="roundRect">
            <a:avLst>
              <a:gd name="adj" fmla="val 8000"/>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bg1"/>
                </a:solidFill>
                <a:latin typeface="Calibri" panose="020F0502020204030204" pitchFamily="34" charset="0"/>
                <a:cs typeface="Calibri" panose="020F0502020204030204" pitchFamily="34" charset="0"/>
              </a:rPr>
              <a:t>In the process of being adopted</a:t>
            </a:r>
          </a:p>
        </p:txBody>
      </p:sp>
      <p:graphicFrame>
        <p:nvGraphicFramePr>
          <p:cNvPr id="7" name="Table 6">
            <a:extLst>
              <a:ext uri="{FF2B5EF4-FFF2-40B4-BE49-F238E27FC236}">
                <a16:creationId xmlns:a16="http://schemas.microsoft.com/office/drawing/2014/main" id="{9D4931B3-10BC-72A6-4D11-135B90275787}"/>
              </a:ext>
            </a:extLst>
          </p:cNvPr>
          <p:cNvGraphicFramePr>
            <a:graphicFrameLocks noGrp="1"/>
          </p:cNvGraphicFramePr>
          <p:nvPr>
            <p:extLst>
              <p:ext uri="{D42A27DB-BD31-4B8C-83A1-F6EECF244321}">
                <p14:modId xmlns:p14="http://schemas.microsoft.com/office/powerpoint/2010/main" val="2268281577"/>
              </p:ext>
            </p:extLst>
          </p:nvPr>
        </p:nvGraphicFramePr>
        <p:xfrm>
          <a:off x="6675120" y="2011680"/>
          <a:ext cx="4937760" cy="2249424"/>
        </p:xfrm>
        <a:graphic>
          <a:graphicData uri="http://schemas.openxmlformats.org/drawingml/2006/table">
            <a:tbl>
              <a:tblPr firstRow="1" bandRow="1">
                <a:tableStyleId>{2D5ABB26-0587-4C30-8999-92F81FD0307C}</a:tableStyleId>
              </a:tblPr>
              <a:tblGrid>
                <a:gridCol w="1188720">
                  <a:extLst>
                    <a:ext uri="{9D8B030D-6E8A-4147-A177-3AD203B41FA5}">
                      <a16:colId xmlns:a16="http://schemas.microsoft.com/office/drawing/2014/main" val="3828820224"/>
                    </a:ext>
                  </a:extLst>
                </a:gridCol>
                <a:gridCol w="2468880">
                  <a:extLst>
                    <a:ext uri="{9D8B030D-6E8A-4147-A177-3AD203B41FA5}">
                      <a16:colId xmlns:a16="http://schemas.microsoft.com/office/drawing/2014/main" val="4172560798"/>
                    </a:ext>
                  </a:extLst>
                </a:gridCol>
                <a:gridCol w="1280160">
                  <a:extLst>
                    <a:ext uri="{9D8B030D-6E8A-4147-A177-3AD203B41FA5}">
                      <a16:colId xmlns:a16="http://schemas.microsoft.com/office/drawing/2014/main" val="489634017"/>
                    </a:ext>
                  </a:extLst>
                </a:gridCol>
              </a:tblGrid>
              <a:tr h="374904">
                <a:tc>
                  <a:txBody>
                    <a:bodyPr/>
                    <a:lstStyle/>
                    <a:p>
                      <a:r>
                        <a:rPr lang="en-US" sz="1400" b="1">
                          <a:solidFill>
                            <a:schemeClr val="bg1"/>
                          </a:solidFill>
                          <a:latin typeface="Calibri" panose="020F0502020204030204" pitchFamily="34" charset="0"/>
                          <a:cs typeface="Calibri" panose="020F0502020204030204" pitchFamily="34" charset="0"/>
                        </a:rPr>
                        <a:t>IEEE</a:t>
                      </a:r>
                    </a:p>
                  </a:txBody>
                  <a:tcPr marL="88900" marR="88900" marT="50800" marB="50800" anchor="ctr">
                    <a:lnB w="9525">
                      <a:solidFill>
                        <a:schemeClr val="bg2"/>
                      </a:solidFill>
                    </a:lnB>
                    <a:solidFill>
                      <a:schemeClr val="tx2"/>
                    </a:solidFill>
                  </a:tcPr>
                </a:tc>
                <a:tc>
                  <a:txBody>
                    <a:bodyPr/>
                    <a:lstStyle/>
                    <a:p>
                      <a:r>
                        <a:rPr lang="en-US" sz="1400" b="1">
                          <a:solidFill>
                            <a:schemeClr val="bg1"/>
                          </a:solidFill>
                          <a:latin typeface="Calibri" panose="020F0502020204030204" pitchFamily="34" charset="0"/>
                          <a:cs typeface="Calibri" panose="020F0502020204030204" pitchFamily="34" charset="0"/>
                        </a:rPr>
                        <a:t>MPAI standard</a:t>
                      </a:r>
                    </a:p>
                  </a:txBody>
                  <a:tcPr marL="88900" marR="88900" marT="50800" marB="50800" anchor="ctr">
                    <a:lnB w="9525">
                      <a:solidFill>
                        <a:schemeClr val="bg2"/>
                      </a:solidFill>
                    </a:lnB>
                    <a:solidFill>
                      <a:schemeClr val="tx2"/>
                    </a:solidFill>
                  </a:tcPr>
                </a:tc>
                <a:tc>
                  <a:txBody>
                    <a:bodyPr/>
                    <a:lstStyle/>
                    <a:p>
                      <a:r>
                        <a:rPr lang="en-US" sz="1400" b="1">
                          <a:solidFill>
                            <a:schemeClr val="bg1"/>
                          </a:solidFill>
                          <a:latin typeface="Calibri" panose="020F0502020204030204" pitchFamily="34" charset="0"/>
                          <a:cs typeface="Calibri" panose="020F0502020204030204" pitchFamily="34" charset="0"/>
                        </a:rPr>
                        <a:t>Version</a:t>
                      </a:r>
                    </a:p>
                  </a:txBody>
                  <a:tcPr marL="88900" marR="88900" marT="50800" marB="50800" anchor="ctr">
                    <a:lnB w="9525">
                      <a:solidFill>
                        <a:schemeClr val="bg2"/>
                      </a:solidFill>
                    </a:lnB>
                    <a:solidFill>
                      <a:schemeClr val="tx2"/>
                    </a:solidFill>
                  </a:tcPr>
                </a:tc>
                <a:extLst>
                  <a:ext uri="{0D108BD9-81ED-4DB2-BD59-A6C34878D82A}">
                    <a16:rowId xmlns:a16="http://schemas.microsoft.com/office/drawing/2014/main" val="2355533453"/>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P3311</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CAV-TEC</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V1.1</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4163774040"/>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P3312</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MMM-TEC</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V2.2</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2968331884"/>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P3314</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EVC-UFV</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V1.0</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4186446736"/>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P3315</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NNW-TEC</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Calibri" panose="020F0502020204030204" pitchFamily="34" charset="0"/>
                          <a:cs typeface="Calibri" panose="020F0502020204030204" pitchFamily="34" charset="0"/>
                        </a:rPr>
                        <a:t>V1.0</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1313576354"/>
                  </a:ext>
                </a:extLst>
              </a:tr>
              <a:tr h="374904">
                <a:tc>
                  <a:txBody>
                    <a:bodyPr/>
                    <a:lstStyle/>
                    <a:p>
                      <a:r>
                        <a:rPr lang="en-US" sz="1400" b="1">
                          <a:solidFill>
                            <a:schemeClr val="tx1"/>
                          </a:solidFill>
                          <a:latin typeface="Calibri" panose="020F0502020204030204" pitchFamily="34" charset="0"/>
                          <a:cs typeface="Calibri" panose="020F0502020204030204" pitchFamily="34" charset="0"/>
                        </a:rPr>
                        <a:t>P3316</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Calibri" panose="020F0502020204030204" pitchFamily="34" charset="0"/>
                          <a:cs typeface="Calibri" panose="020F0502020204030204" pitchFamily="34" charset="0"/>
                        </a:rPr>
                        <a:t>AIH-HSP</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dirty="0">
                          <a:solidFill>
                            <a:schemeClr val="tx1"/>
                          </a:solidFill>
                          <a:latin typeface="Calibri" panose="020F0502020204030204" pitchFamily="34" charset="0"/>
                          <a:cs typeface="Calibri" panose="020F0502020204030204" pitchFamily="34" charset="0"/>
                        </a:rPr>
                        <a:t>V1.0</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1248076524"/>
                  </a:ext>
                </a:extLst>
              </a:tr>
            </a:tbl>
          </a:graphicData>
        </a:graphic>
      </p:graphicFrame>
      <p:sp>
        <p:nvSpPr>
          <p:cNvPr id="8" name="Rectangle: Rounded Corners 7">
            <a:extLst>
              <a:ext uri="{FF2B5EF4-FFF2-40B4-BE49-F238E27FC236}">
                <a16:creationId xmlns:a16="http://schemas.microsoft.com/office/drawing/2014/main" id="{4DAA909B-7C05-47D1-A8B2-FE38DB7B3194}"/>
              </a:ext>
            </a:extLst>
          </p:cNvPr>
          <p:cNvSpPr/>
          <p:nvPr/>
        </p:nvSpPr>
        <p:spPr>
          <a:xfrm>
            <a:off x="6675120" y="4434840"/>
            <a:ext cx="4937760" cy="16002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tx2"/>
                </a:solidFill>
                <a:latin typeface="Calibri" panose="020F0502020204030204" pitchFamily="34" charset="0"/>
                <a:cs typeface="Calibri" panose="020F0502020204030204" pitchFamily="34" charset="0"/>
              </a:rPr>
              <a:t>MPAI standards written once are adopted by IEEE without a change of text. CAE-USC was resubmitted in 2026 as V2.4.</a:t>
            </a:r>
          </a:p>
        </p:txBody>
      </p:sp>
    </p:spTree>
    <p:extLst>
      <p:ext uri="{BB962C8B-B14F-4D97-AF65-F5344CB8AC3E}">
        <p14:creationId xmlns:p14="http://schemas.microsoft.com/office/powerpoint/2010/main" val="585034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3DF5E-F2FA-542C-7405-E2E591A04134}"/>
              </a:ext>
            </a:extLst>
          </p:cNvPr>
          <p:cNvSpPr>
            <a:spLocks noGrp="1"/>
          </p:cNvSpPr>
          <p:nvPr>
            <p:ph type="title"/>
          </p:nvPr>
        </p:nvSpPr>
        <p:spPr>
          <a:xfrm>
            <a:off x="548640" y="624110"/>
            <a:ext cx="11064240" cy="1280890"/>
          </a:xfrm>
        </p:spPr>
        <p:txBody>
          <a:bodyPr/>
          <a:lstStyle/>
          <a:p>
            <a:pPr algn="ctr"/>
            <a:r>
              <a:rPr lang="en-US" dirty="0"/>
              <a:t>MPAI-AIF: the architecture</a:t>
            </a:r>
          </a:p>
        </p:txBody>
      </p:sp>
      <p:sp>
        <p:nvSpPr>
          <p:cNvPr id="3" name="Footer Placeholder 2">
            <a:extLst>
              <a:ext uri="{FF2B5EF4-FFF2-40B4-BE49-F238E27FC236}">
                <a16:creationId xmlns:a16="http://schemas.microsoft.com/office/drawing/2014/main" id="{F463AA60-4D34-D890-C13B-BD7BBE49A225}"/>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2811D8B3-9476-EED4-4830-F8C22A747858}"/>
              </a:ext>
            </a:extLst>
          </p:cNvPr>
          <p:cNvSpPr>
            <a:spLocks noGrp="1"/>
          </p:cNvSpPr>
          <p:nvPr>
            <p:ph type="sldNum" sz="quarter" idx="12"/>
          </p:nvPr>
        </p:nvSpPr>
        <p:spPr/>
        <p:txBody>
          <a:bodyPr/>
          <a:lstStyle/>
          <a:p>
            <a:fld id="{89DD0590-3C6E-47DC-9E6C-87568422337D}" type="slidenum">
              <a:rPr lang="en-US" smtClean="0"/>
              <a:pPr/>
              <a:t>7</a:t>
            </a:fld>
            <a:endParaRPr lang="en-US"/>
          </a:p>
        </p:txBody>
      </p:sp>
      <p:sp>
        <p:nvSpPr>
          <p:cNvPr id="5" name="Rectangle: Rounded Corners 4">
            <a:extLst>
              <a:ext uri="{FF2B5EF4-FFF2-40B4-BE49-F238E27FC236}">
                <a16:creationId xmlns:a16="http://schemas.microsoft.com/office/drawing/2014/main" id="{DF704314-7008-9B09-C9FF-788FE07587CB}"/>
              </a:ext>
            </a:extLst>
          </p:cNvPr>
          <p:cNvSpPr/>
          <p:nvPr/>
        </p:nvSpPr>
        <p:spPr>
          <a:xfrm>
            <a:off x="548640" y="1371600"/>
            <a:ext cx="11064240" cy="73152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dirty="0">
                <a:solidFill>
                  <a:schemeClr val="bg1"/>
                </a:solidFill>
              </a:rPr>
              <a:t>A User Agent triggers a Controller into starting, connecting, running and securing Modules composed by AI Modules (AIMs). AIMs are specified by what they do and by their Ports, never by how they are made.</a:t>
            </a:r>
          </a:p>
        </p:txBody>
      </p:sp>
      <p:sp>
        <p:nvSpPr>
          <p:cNvPr id="6" name="Rectangle: Rounded Corners 5">
            <a:extLst>
              <a:ext uri="{FF2B5EF4-FFF2-40B4-BE49-F238E27FC236}">
                <a16:creationId xmlns:a16="http://schemas.microsoft.com/office/drawing/2014/main" id="{BD3AFF9F-D41A-DB4A-8C47-A8AD0DC2AAC3}"/>
              </a:ext>
            </a:extLst>
          </p:cNvPr>
          <p:cNvSpPr/>
          <p:nvPr/>
        </p:nvSpPr>
        <p:spPr>
          <a:xfrm>
            <a:off x="548640" y="2377440"/>
            <a:ext cx="5120640" cy="64008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rPr>
              <a:t>User Agent</a:t>
            </a:r>
          </a:p>
        </p:txBody>
      </p:sp>
      <p:cxnSp>
        <p:nvCxnSpPr>
          <p:cNvPr id="7" name="Straight Connector 6">
            <a:extLst>
              <a:ext uri="{FF2B5EF4-FFF2-40B4-BE49-F238E27FC236}">
                <a16:creationId xmlns:a16="http://schemas.microsoft.com/office/drawing/2014/main" id="{7ED1AF79-30FE-A354-CB51-182793F652E2}"/>
              </a:ext>
            </a:extLst>
          </p:cNvPr>
          <p:cNvCxnSpPr/>
          <p:nvPr/>
        </p:nvCxnSpPr>
        <p:spPr>
          <a:xfrm>
            <a:off x="3108960" y="3017520"/>
            <a:ext cx="0" cy="41148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CA54F53-066B-62AF-2BAB-4F92ED21CEEF}"/>
              </a:ext>
            </a:extLst>
          </p:cNvPr>
          <p:cNvSpPr txBox="1"/>
          <p:nvPr/>
        </p:nvSpPr>
        <p:spPr>
          <a:xfrm>
            <a:off x="3246120" y="3035808"/>
            <a:ext cx="2468880" cy="369332"/>
          </a:xfrm>
          <a:prstGeom prst="rect">
            <a:avLst/>
          </a:prstGeom>
          <a:noFill/>
        </p:spPr>
        <p:txBody>
          <a:bodyPr vert="horz" wrap="square" lIns="0" tIns="38100" rIns="0" bIns="38100" rtlCol="0" anchor="ctr">
            <a:noAutofit/>
          </a:bodyPr>
          <a:lstStyle/>
          <a:p>
            <a:r>
              <a:rPr lang="en-US" sz="1200" b="1">
                <a:solidFill>
                  <a:schemeClr val="accent6"/>
                </a:solidFill>
              </a:rPr>
              <a:t>Controller API</a:t>
            </a:r>
          </a:p>
        </p:txBody>
      </p:sp>
      <p:sp>
        <p:nvSpPr>
          <p:cNvPr id="9" name="Rectangle: Rounded Corners 8">
            <a:extLst>
              <a:ext uri="{FF2B5EF4-FFF2-40B4-BE49-F238E27FC236}">
                <a16:creationId xmlns:a16="http://schemas.microsoft.com/office/drawing/2014/main" id="{11DD5806-1C52-C0B3-1157-1DE5204BE609}"/>
              </a:ext>
            </a:extLst>
          </p:cNvPr>
          <p:cNvSpPr/>
          <p:nvPr/>
        </p:nvSpPr>
        <p:spPr>
          <a:xfrm>
            <a:off x="548640" y="3429000"/>
            <a:ext cx="5120640" cy="73152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Controller</a:t>
            </a:r>
          </a:p>
        </p:txBody>
      </p:sp>
      <p:sp>
        <p:nvSpPr>
          <p:cNvPr id="10" name="Rectangle: Rounded Corners 9">
            <a:extLst>
              <a:ext uri="{FF2B5EF4-FFF2-40B4-BE49-F238E27FC236}">
                <a16:creationId xmlns:a16="http://schemas.microsoft.com/office/drawing/2014/main" id="{3E16E8C5-18DD-2E8F-AB1D-B0D2D1E8F680}"/>
              </a:ext>
            </a:extLst>
          </p:cNvPr>
          <p:cNvSpPr/>
          <p:nvPr/>
        </p:nvSpPr>
        <p:spPr>
          <a:xfrm>
            <a:off x="548640" y="4343400"/>
            <a:ext cx="5120640" cy="1005840"/>
          </a:xfrm>
          <a:prstGeom prst="roundRect">
            <a:avLst>
              <a:gd name="adj" fmla="val 8000"/>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2F520E33-F563-B954-E737-BE48F25D328A}"/>
              </a:ext>
            </a:extLst>
          </p:cNvPr>
          <p:cNvSpPr/>
          <p:nvPr/>
        </p:nvSpPr>
        <p:spPr>
          <a:xfrm>
            <a:off x="685800" y="4480560"/>
            <a:ext cx="1097280" cy="548640"/>
          </a:xfrm>
          <a:prstGeom prst="roundRect">
            <a:avLst>
              <a:gd name="adj" fmla="val 8000"/>
            </a:avLst>
          </a:prstGeom>
          <a:solidFill>
            <a:schemeClr val="bg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accent4"/>
                </a:solidFill>
              </a:rPr>
              <a:t>AIM</a:t>
            </a:r>
          </a:p>
        </p:txBody>
      </p:sp>
      <p:sp>
        <p:nvSpPr>
          <p:cNvPr id="12" name="Rectangle: Rounded Corners 11">
            <a:extLst>
              <a:ext uri="{FF2B5EF4-FFF2-40B4-BE49-F238E27FC236}">
                <a16:creationId xmlns:a16="http://schemas.microsoft.com/office/drawing/2014/main" id="{05D59776-1F9D-C02C-57DA-5CB19B4C5C11}"/>
              </a:ext>
            </a:extLst>
          </p:cNvPr>
          <p:cNvSpPr/>
          <p:nvPr/>
        </p:nvSpPr>
        <p:spPr>
          <a:xfrm>
            <a:off x="1920240" y="4480560"/>
            <a:ext cx="1097280" cy="548640"/>
          </a:xfrm>
          <a:prstGeom prst="roundRect">
            <a:avLst>
              <a:gd name="adj" fmla="val 8000"/>
            </a:avLst>
          </a:prstGeom>
          <a:solidFill>
            <a:schemeClr val="bg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accent4"/>
                </a:solidFill>
              </a:rPr>
              <a:t>AIM</a:t>
            </a:r>
          </a:p>
        </p:txBody>
      </p:sp>
      <p:sp>
        <p:nvSpPr>
          <p:cNvPr id="13" name="Rectangle: Rounded Corners 12">
            <a:extLst>
              <a:ext uri="{FF2B5EF4-FFF2-40B4-BE49-F238E27FC236}">
                <a16:creationId xmlns:a16="http://schemas.microsoft.com/office/drawing/2014/main" id="{6DB8102C-7D44-5D97-DB2D-7D4385C28CAC}"/>
              </a:ext>
            </a:extLst>
          </p:cNvPr>
          <p:cNvSpPr/>
          <p:nvPr/>
        </p:nvSpPr>
        <p:spPr>
          <a:xfrm>
            <a:off x="3154680" y="4480560"/>
            <a:ext cx="1097280" cy="548640"/>
          </a:xfrm>
          <a:prstGeom prst="roundRect">
            <a:avLst>
              <a:gd name="adj" fmla="val 8000"/>
            </a:avLst>
          </a:prstGeom>
          <a:solidFill>
            <a:schemeClr val="bg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accent4"/>
                </a:solidFill>
              </a:rPr>
              <a:t>AIM</a:t>
            </a:r>
          </a:p>
        </p:txBody>
      </p:sp>
      <p:sp>
        <p:nvSpPr>
          <p:cNvPr id="14" name="Rectangle: Rounded Corners 13">
            <a:extLst>
              <a:ext uri="{FF2B5EF4-FFF2-40B4-BE49-F238E27FC236}">
                <a16:creationId xmlns:a16="http://schemas.microsoft.com/office/drawing/2014/main" id="{9A33092E-8001-30CF-FD9E-441B4803C641}"/>
              </a:ext>
            </a:extLst>
          </p:cNvPr>
          <p:cNvSpPr/>
          <p:nvPr/>
        </p:nvSpPr>
        <p:spPr>
          <a:xfrm>
            <a:off x="4389120" y="4480560"/>
            <a:ext cx="1097280" cy="548640"/>
          </a:xfrm>
          <a:prstGeom prst="roundRect">
            <a:avLst>
              <a:gd name="adj" fmla="val 8000"/>
            </a:avLst>
          </a:prstGeom>
          <a:solidFill>
            <a:schemeClr val="bg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accent4"/>
                </a:solidFill>
              </a:rPr>
              <a:t>AIM</a:t>
            </a:r>
          </a:p>
        </p:txBody>
      </p:sp>
      <p:sp>
        <p:nvSpPr>
          <p:cNvPr id="15" name="TextBox 14">
            <a:extLst>
              <a:ext uri="{FF2B5EF4-FFF2-40B4-BE49-F238E27FC236}">
                <a16:creationId xmlns:a16="http://schemas.microsoft.com/office/drawing/2014/main" id="{F66C0071-F9F5-65CD-F78B-8724A0064158}"/>
              </a:ext>
            </a:extLst>
          </p:cNvPr>
          <p:cNvSpPr txBox="1"/>
          <p:nvPr/>
        </p:nvSpPr>
        <p:spPr>
          <a:xfrm>
            <a:off x="594360" y="5047488"/>
            <a:ext cx="5029200" cy="369332"/>
          </a:xfrm>
          <a:prstGeom prst="rect">
            <a:avLst/>
          </a:prstGeom>
          <a:noFill/>
        </p:spPr>
        <p:txBody>
          <a:bodyPr vert="horz" wrap="square" lIns="0" tIns="38100" rIns="0" bIns="38100" rtlCol="0" anchor="t">
            <a:noAutofit/>
          </a:bodyPr>
          <a:lstStyle/>
          <a:p>
            <a:pPr algn="ctr"/>
            <a:r>
              <a:rPr lang="en-US" sz="1100">
                <a:solidFill>
                  <a:schemeClr val="bg1"/>
                </a:solidFill>
              </a:rPr>
              <a:t>the Module: AIMs joined by Data Type and Port Number</a:t>
            </a:r>
          </a:p>
        </p:txBody>
      </p:sp>
      <p:sp>
        <p:nvSpPr>
          <p:cNvPr id="16" name="Rectangle: Rounded Corners 15">
            <a:extLst>
              <a:ext uri="{FF2B5EF4-FFF2-40B4-BE49-F238E27FC236}">
                <a16:creationId xmlns:a16="http://schemas.microsoft.com/office/drawing/2014/main" id="{0FB38602-1521-9761-343A-8B2347014C98}"/>
              </a:ext>
            </a:extLst>
          </p:cNvPr>
          <p:cNvSpPr/>
          <p:nvPr/>
        </p:nvSpPr>
        <p:spPr>
          <a:xfrm>
            <a:off x="548640" y="5532120"/>
            <a:ext cx="1188720" cy="502920"/>
          </a:xfrm>
          <a:prstGeom prst="roundRect">
            <a:avLst>
              <a:gd name="adj" fmla="val 8000"/>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tx1"/>
                </a:solidFill>
              </a:rPr>
              <a:t>Channels</a:t>
            </a:r>
          </a:p>
        </p:txBody>
      </p:sp>
      <p:sp>
        <p:nvSpPr>
          <p:cNvPr id="17" name="Rectangle: Rounded Corners 16">
            <a:extLst>
              <a:ext uri="{FF2B5EF4-FFF2-40B4-BE49-F238E27FC236}">
                <a16:creationId xmlns:a16="http://schemas.microsoft.com/office/drawing/2014/main" id="{3C3624FE-1626-885A-0979-E4E1D9512F38}"/>
              </a:ext>
            </a:extLst>
          </p:cNvPr>
          <p:cNvSpPr/>
          <p:nvPr/>
        </p:nvSpPr>
        <p:spPr>
          <a:xfrm>
            <a:off x="1828800" y="5532120"/>
            <a:ext cx="1188720" cy="502920"/>
          </a:xfrm>
          <a:prstGeom prst="roundRect">
            <a:avLst>
              <a:gd name="adj" fmla="val 8000"/>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tx1"/>
                </a:solidFill>
              </a:rPr>
              <a:t>Storage</a:t>
            </a:r>
          </a:p>
        </p:txBody>
      </p:sp>
      <p:sp>
        <p:nvSpPr>
          <p:cNvPr id="18" name="Rectangle: Rounded Corners 17">
            <a:extLst>
              <a:ext uri="{FF2B5EF4-FFF2-40B4-BE49-F238E27FC236}">
                <a16:creationId xmlns:a16="http://schemas.microsoft.com/office/drawing/2014/main" id="{9EB2620B-2A21-6D76-C556-883243CFE467}"/>
              </a:ext>
            </a:extLst>
          </p:cNvPr>
          <p:cNvSpPr/>
          <p:nvPr/>
        </p:nvSpPr>
        <p:spPr>
          <a:xfrm>
            <a:off x="3108960" y="5532120"/>
            <a:ext cx="1188720" cy="502920"/>
          </a:xfrm>
          <a:prstGeom prst="roundRect">
            <a:avLst>
              <a:gd name="adj" fmla="val 8000"/>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tx1"/>
                </a:solidFill>
              </a:rPr>
              <a:t>Access</a:t>
            </a:r>
          </a:p>
        </p:txBody>
      </p:sp>
      <p:sp>
        <p:nvSpPr>
          <p:cNvPr id="19" name="Rectangle: Rounded Corners 18">
            <a:extLst>
              <a:ext uri="{FF2B5EF4-FFF2-40B4-BE49-F238E27FC236}">
                <a16:creationId xmlns:a16="http://schemas.microsoft.com/office/drawing/2014/main" id="{0A3D5EBA-843F-BEF9-0FC1-1E7947216821}"/>
              </a:ext>
            </a:extLst>
          </p:cNvPr>
          <p:cNvSpPr/>
          <p:nvPr/>
        </p:nvSpPr>
        <p:spPr>
          <a:xfrm>
            <a:off x="4389120" y="5532120"/>
            <a:ext cx="1280160" cy="502920"/>
          </a:xfrm>
          <a:prstGeom prst="roundRect">
            <a:avLst>
              <a:gd name="adj" fmla="val 8000"/>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tx1"/>
                </a:solidFill>
              </a:rPr>
              <a:t>Trust</a:t>
            </a:r>
          </a:p>
        </p:txBody>
      </p:sp>
      <p:sp>
        <p:nvSpPr>
          <p:cNvPr id="20" name="Rectangle: Rounded Corners 19">
            <a:extLst>
              <a:ext uri="{FF2B5EF4-FFF2-40B4-BE49-F238E27FC236}">
                <a16:creationId xmlns:a16="http://schemas.microsoft.com/office/drawing/2014/main" id="{E20201E2-B5C9-C3C8-B4F2-ABC1FBDF230E}"/>
              </a:ext>
            </a:extLst>
          </p:cNvPr>
          <p:cNvSpPr/>
          <p:nvPr/>
        </p:nvSpPr>
        <p:spPr>
          <a:xfrm>
            <a:off x="6035040" y="3429000"/>
            <a:ext cx="2103121" cy="73152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rPr>
              <a:t>MPAI Store</a:t>
            </a:r>
          </a:p>
        </p:txBody>
      </p:sp>
      <p:cxnSp>
        <p:nvCxnSpPr>
          <p:cNvPr id="21" name="Straight Connector 20">
            <a:extLst>
              <a:ext uri="{FF2B5EF4-FFF2-40B4-BE49-F238E27FC236}">
                <a16:creationId xmlns:a16="http://schemas.microsoft.com/office/drawing/2014/main" id="{BF22C6AE-ADC2-840C-1632-EE8E208B57AE}"/>
              </a:ext>
            </a:extLst>
          </p:cNvPr>
          <p:cNvCxnSpPr/>
          <p:nvPr/>
        </p:nvCxnSpPr>
        <p:spPr>
          <a:xfrm>
            <a:off x="5669280" y="3794760"/>
            <a:ext cx="365760" cy="0"/>
          </a:xfrm>
          <a:prstGeom prst="line">
            <a:avLst/>
          </a:prstGeom>
          <a:ln w="25400">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AFDC3B56-BCBA-89F5-3FF9-430A3190DEF1}"/>
              </a:ext>
            </a:extLst>
          </p:cNvPr>
          <p:cNvSpPr txBox="1"/>
          <p:nvPr/>
        </p:nvSpPr>
        <p:spPr>
          <a:xfrm>
            <a:off x="8412480" y="2377440"/>
            <a:ext cx="329184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sz="1600" dirty="0"/>
              <a:t>AIMs may run along side the Controller or apart from it, on one machine or several</a:t>
            </a:r>
          </a:p>
          <a:p>
            <a:pPr marL="203200" indent="-203200">
              <a:spcAft>
                <a:spcPts val="800"/>
              </a:spcAft>
              <a:buFont typeface="+mj-lt"/>
              <a:buChar char="•"/>
            </a:pPr>
            <a:r>
              <a:rPr lang="en-US" sz="1600" dirty="0"/>
              <a:t>Any technology inside an AIM: only the Ports are standard</a:t>
            </a:r>
          </a:p>
          <a:p>
            <a:pPr marL="203200" indent="-203200">
              <a:spcAft>
                <a:spcPts val="800"/>
              </a:spcAft>
              <a:buFont typeface="+mj-lt"/>
              <a:buChar char="•"/>
            </a:pPr>
            <a:r>
              <a:rPr lang="en-US" sz="1600" dirty="0"/>
              <a:t>A Composite AIM is an AIM of AIMs with no code of its own</a:t>
            </a:r>
          </a:p>
          <a:p>
            <a:pPr marL="203200" indent="-203200">
              <a:spcAft>
                <a:spcPts val="800"/>
              </a:spcAft>
              <a:buFont typeface="+mj-lt"/>
              <a:buChar char="•"/>
            </a:pPr>
            <a:r>
              <a:rPr lang="en-US" sz="1600" dirty="0"/>
              <a:t>Communication, Storage and Access serve the AIMs through the Controller</a:t>
            </a:r>
          </a:p>
          <a:p>
            <a:pPr marL="203200" indent="-203200">
              <a:spcAft>
                <a:spcPts val="800"/>
              </a:spcAft>
              <a:buFont typeface="+mj-lt"/>
              <a:buChar char="•"/>
            </a:pPr>
            <a:r>
              <a:rPr lang="en-US" sz="1600" dirty="0"/>
              <a:t>Nothing is trusted by default: the Controller ensures verification</a:t>
            </a:r>
          </a:p>
        </p:txBody>
      </p:sp>
      <p:sp>
        <p:nvSpPr>
          <p:cNvPr id="23" name="TextBox 22">
            <a:extLst>
              <a:ext uri="{FF2B5EF4-FFF2-40B4-BE49-F238E27FC236}">
                <a16:creationId xmlns:a16="http://schemas.microsoft.com/office/drawing/2014/main" id="{F0AA6362-FBD2-4A13-B0E5-AF2AA3C285D5}"/>
              </a:ext>
            </a:extLst>
          </p:cNvPr>
          <p:cNvSpPr txBox="1"/>
          <p:nvPr/>
        </p:nvSpPr>
        <p:spPr>
          <a:xfrm>
            <a:off x="6035040" y="4206240"/>
            <a:ext cx="2194560" cy="369332"/>
          </a:xfrm>
          <a:prstGeom prst="rect">
            <a:avLst/>
          </a:prstGeom>
          <a:noFill/>
        </p:spPr>
        <p:txBody>
          <a:bodyPr vert="horz" wrap="square" lIns="0" tIns="38100" rIns="0" bIns="38100" rtlCol="0" anchor="t">
            <a:noAutofit/>
          </a:bodyPr>
          <a:lstStyle/>
          <a:p>
            <a:pPr algn="ctr"/>
            <a:r>
              <a:rPr lang="en-US" sz="1100">
                <a:solidFill>
                  <a:schemeClr val="accent6"/>
                </a:solidFill>
              </a:rPr>
              <a:t>approved Metadata and fingerprints of AIMs</a:t>
            </a:r>
          </a:p>
        </p:txBody>
      </p:sp>
    </p:spTree>
    <p:extLst>
      <p:ext uri="{BB962C8B-B14F-4D97-AF65-F5344CB8AC3E}">
        <p14:creationId xmlns:p14="http://schemas.microsoft.com/office/powerpoint/2010/main" val="372935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7C1E0-392A-BBF6-CA18-E6FDB82467BC}"/>
              </a:ext>
            </a:extLst>
          </p:cNvPr>
          <p:cNvSpPr>
            <a:spLocks noGrp="1"/>
          </p:cNvSpPr>
          <p:nvPr>
            <p:ph type="title"/>
          </p:nvPr>
        </p:nvSpPr>
        <p:spPr>
          <a:xfrm>
            <a:off x="548640" y="624110"/>
            <a:ext cx="11064240" cy="1280890"/>
          </a:xfrm>
        </p:spPr>
        <p:txBody>
          <a:bodyPr/>
          <a:lstStyle/>
          <a:p>
            <a:pPr algn="ctr"/>
            <a:r>
              <a:rPr lang="en-US" dirty="0"/>
              <a:t>What MPAI-MAS builds on in MPAI-AIF</a:t>
            </a:r>
          </a:p>
        </p:txBody>
      </p:sp>
      <p:sp>
        <p:nvSpPr>
          <p:cNvPr id="3" name="Footer Placeholder 2">
            <a:extLst>
              <a:ext uri="{FF2B5EF4-FFF2-40B4-BE49-F238E27FC236}">
                <a16:creationId xmlns:a16="http://schemas.microsoft.com/office/drawing/2014/main" id="{D836C509-D4E5-7A5D-6980-7DCABF0123B0}"/>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dirty="0"/>
          </a:p>
        </p:txBody>
      </p:sp>
      <p:sp>
        <p:nvSpPr>
          <p:cNvPr id="4" name="Slide Number Placeholder 3">
            <a:extLst>
              <a:ext uri="{FF2B5EF4-FFF2-40B4-BE49-F238E27FC236}">
                <a16:creationId xmlns:a16="http://schemas.microsoft.com/office/drawing/2014/main" id="{00AE4B91-7FEF-3AAB-35FD-FDB3612C2341}"/>
              </a:ext>
            </a:extLst>
          </p:cNvPr>
          <p:cNvSpPr>
            <a:spLocks noGrp="1"/>
          </p:cNvSpPr>
          <p:nvPr>
            <p:ph type="sldNum" sz="quarter" idx="12"/>
          </p:nvPr>
        </p:nvSpPr>
        <p:spPr/>
        <p:txBody>
          <a:bodyPr/>
          <a:lstStyle/>
          <a:p>
            <a:fld id="{89DD0590-3C6E-47DC-9E6C-87568422337D}" type="slidenum">
              <a:rPr lang="en-US" smtClean="0"/>
              <a:pPr/>
              <a:t>8</a:t>
            </a:fld>
            <a:endParaRPr lang="en-US"/>
          </a:p>
        </p:txBody>
      </p:sp>
      <p:sp>
        <p:nvSpPr>
          <p:cNvPr id="5" name="Rectangle: Rounded Corners 4">
            <a:extLst>
              <a:ext uri="{FF2B5EF4-FFF2-40B4-BE49-F238E27FC236}">
                <a16:creationId xmlns:a16="http://schemas.microsoft.com/office/drawing/2014/main" id="{72AABA6D-3A98-A0AA-64BD-CE9C30D4C0BA}"/>
              </a:ext>
            </a:extLst>
          </p:cNvPr>
          <p:cNvSpPr/>
          <p:nvPr/>
        </p:nvSpPr>
        <p:spPr>
          <a:xfrm>
            <a:off x="548640" y="1371600"/>
            <a:ext cx="5394960" cy="54864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700" b="1">
                <a:solidFill>
                  <a:schemeClr val="bg1"/>
                </a:solidFill>
                <a:latin typeface="Calibri" panose="020F0502020204030204" pitchFamily="34" charset="0"/>
                <a:cs typeface="Calibri" panose="020F0502020204030204" pitchFamily="34" charset="0"/>
              </a:rPr>
              <a:t>Three families of API</a:t>
            </a:r>
          </a:p>
        </p:txBody>
      </p:sp>
      <p:sp>
        <p:nvSpPr>
          <p:cNvPr id="6" name="Rectangle: Rounded Corners 5">
            <a:extLst>
              <a:ext uri="{FF2B5EF4-FFF2-40B4-BE49-F238E27FC236}">
                <a16:creationId xmlns:a16="http://schemas.microsoft.com/office/drawing/2014/main" id="{96408B44-9C6D-BB81-FC9B-DB770CB90672}"/>
              </a:ext>
            </a:extLst>
          </p:cNvPr>
          <p:cNvSpPr/>
          <p:nvPr/>
        </p:nvSpPr>
        <p:spPr>
          <a:xfrm>
            <a:off x="548640" y="2103120"/>
            <a:ext cx="5394960" cy="11887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3D47A9F3-0EA2-E325-412D-3E4DC570F640}"/>
              </a:ext>
            </a:extLst>
          </p:cNvPr>
          <p:cNvSpPr txBox="1"/>
          <p:nvPr/>
        </p:nvSpPr>
        <p:spPr>
          <a:xfrm>
            <a:off x="731520" y="2176272"/>
            <a:ext cx="5029200" cy="365760"/>
          </a:xfrm>
          <a:prstGeom prst="rect">
            <a:avLst/>
          </a:prstGeom>
          <a:noFill/>
        </p:spPr>
        <p:txBody>
          <a:bodyPr vert="horz" wrap="square" lIns="0" tIns="38100" rIns="0" bIns="38100" rtlCol="0" anchor="t">
            <a:noAutofit/>
          </a:bodyPr>
          <a:lstStyle/>
          <a:p>
            <a:r>
              <a:rPr lang="en-US" sz="1600" b="1">
                <a:solidFill>
                  <a:schemeClr val="tx2"/>
                </a:solidFill>
                <a:latin typeface="Calibri" panose="020F0502020204030204" pitchFamily="34" charset="0"/>
                <a:cs typeface="Calibri" panose="020F0502020204030204" pitchFamily="34" charset="0"/>
              </a:rPr>
              <a:t>Store API</a:t>
            </a:r>
          </a:p>
        </p:txBody>
      </p:sp>
      <p:sp>
        <p:nvSpPr>
          <p:cNvPr id="8" name="TextBox 7">
            <a:extLst>
              <a:ext uri="{FF2B5EF4-FFF2-40B4-BE49-F238E27FC236}">
                <a16:creationId xmlns:a16="http://schemas.microsoft.com/office/drawing/2014/main" id="{77CDAFB9-1E66-5DEC-D244-EC97F8903FAC}"/>
              </a:ext>
            </a:extLst>
          </p:cNvPr>
          <p:cNvSpPr txBox="1"/>
          <p:nvPr/>
        </p:nvSpPr>
        <p:spPr>
          <a:xfrm>
            <a:off x="731520" y="2560320"/>
            <a:ext cx="5029200" cy="369332"/>
          </a:xfrm>
          <a:prstGeom prst="rect">
            <a:avLst/>
          </a:prstGeom>
          <a:noFill/>
        </p:spPr>
        <p:txBody>
          <a:bodyPr vert="horz" wrap="square" lIns="0" tIns="38100" rIns="0" bIns="38100" rtlCol="0" anchor="t">
            <a:noAutofit/>
          </a:bodyPr>
          <a:lstStyle/>
          <a:p>
            <a:r>
              <a:rPr lang="en-US" sz="1400" dirty="0">
                <a:latin typeface="Calibri" panose="020F0502020204030204" pitchFamily="34" charset="0"/>
                <a:cs typeface="Calibri" panose="020F0502020204030204" pitchFamily="34" charset="0"/>
              </a:rPr>
              <a:t>called by the Controller: to obtain the AIMs the Store approved, their fingerprints and </a:t>
            </a:r>
            <a:r>
              <a:rPr lang="en-US" sz="1400" dirty="0" err="1">
                <a:latin typeface="Calibri" panose="020F0502020204030204" pitchFamily="34" charset="0"/>
                <a:cs typeface="Calibri" panose="020F0502020204030204" pitchFamily="34" charset="0"/>
              </a:rPr>
              <a:t>licences</a:t>
            </a:r>
            <a:endParaRPr lang="en-US" sz="1400" dirty="0">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a16="http://schemas.microsoft.com/office/drawing/2014/main" id="{857B4D89-6EF0-A5AA-A501-06335AB67EAF}"/>
              </a:ext>
            </a:extLst>
          </p:cNvPr>
          <p:cNvSpPr/>
          <p:nvPr/>
        </p:nvSpPr>
        <p:spPr>
          <a:xfrm>
            <a:off x="548640" y="3429000"/>
            <a:ext cx="5394960" cy="11887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D2840208-BABA-C777-CF88-9A0C102A3D54}"/>
              </a:ext>
            </a:extLst>
          </p:cNvPr>
          <p:cNvSpPr txBox="1"/>
          <p:nvPr/>
        </p:nvSpPr>
        <p:spPr>
          <a:xfrm>
            <a:off x="731520" y="3502152"/>
            <a:ext cx="5029200" cy="365760"/>
          </a:xfrm>
          <a:prstGeom prst="rect">
            <a:avLst/>
          </a:prstGeom>
          <a:noFill/>
        </p:spPr>
        <p:txBody>
          <a:bodyPr vert="horz" wrap="square" lIns="0" tIns="38100" rIns="0" bIns="38100" rtlCol="0" anchor="t">
            <a:noAutofit/>
          </a:bodyPr>
          <a:lstStyle/>
          <a:p>
            <a:r>
              <a:rPr lang="en-US" sz="1600" b="1">
                <a:solidFill>
                  <a:schemeClr val="tx2"/>
                </a:solidFill>
                <a:latin typeface="Calibri" panose="020F0502020204030204" pitchFamily="34" charset="0"/>
                <a:cs typeface="Calibri" panose="020F0502020204030204" pitchFamily="34" charset="0"/>
              </a:rPr>
              <a:t>Controller API called by the User Agent</a:t>
            </a:r>
          </a:p>
        </p:txBody>
      </p:sp>
      <p:sp>
        <p:nvSpPr>
          <p:cNvPr id="11" name="TextBox 10">
            <a:extLst>
              <a:ext uri="{FF2B5EF4-FFF2-40B4-BE49-F238E27FC236}">
                <a16:creationId xmlns:a16="http://schemas.microsoft.com/office/drawing/2014/main" id="{CC05C014-6275-3418-07D2-5C6E2484F915}"/>
              </a:ext>
            </a:extLst>
          </p:cNvPr>
          <p:cNvSpPr txBox="1"/>
          <p:nvPr/>
        </p:nvSpPr>
        <p:spPr>
          <a:xfrm>
            <a:off x="731520" y="3886200"/>
            <a:ext cx="5029200" cy="369332"/>
          </a:xfrm>
          <a:prstGeom prst="rect">
            <a:avLst/>
          </a:prstGeom>
          <a:noFill/>
        </p:spPr>
        <p:txBody>
          <a:bodyPr vert="horz" wrap="square" lIns="0" tIns="38100" rIns="0" bIns="38100" rtlCol="0" anchor="t">
            <a:noAutofit/>
          </a:bodyPr>
          <a:lstStyle/>
          <a:p>
            <a:r>
              <a:rPr lang="en-US" sz="1400">
                <a:latin typeface="Calibri" panose="020F0502020204030204" pitchFamily="34" charset="0"/>
                <a:cs typeface="Calibri" panose="020F0502020204030204" pitchFamily="34" charset="0"/>
              </a:rPr>
              <a:t>start, pause, resume, stop; inquire the state; exchange data at the boundary Ports of the Module; Storage, resources</a:t>
            </a:r>
          </a:p>
        </p:txBody>
      </p:sp>
      <p:sp>
        <p:nvSpPr>
          <p:cNvPr id="12" name="Rectangle: Rounded Corners 11">
            <a:extLst>
              <a:ext uri="{FF2B5EF4-FFF2-40B4-BE49-F238E27FC236}">
                <a16:creationId xmlns:a16="http://schemas.microsoft.com/office/drawing/2014/main" id="{FC28436D-1BB6-A2DC-7119-C320CB63C883}"/>
              </a:ext>
            </a:extLst>
          </p:cNvPr>
          <p:cNvSpPr/>
          <p:nvPr/>
        </p:nvSpPr>
        <p:spPr>
          <a:xfrm>
            <a:off x="548640" y="4754880"/>
            <a:ext cx="5394960" cy="11887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DE82191A-87FA-9B55-118B-4F31E8A664E9}"/>
              </a:ext>
            </a:extLst>
          </p:cNvPr>
          <p:cNvSpPr txBox="1"/>
          <p:nvPr/>
        </p:nvSpPr>
        <p:spPr>
          <a:xfrm>
            <a:off x="731520" y="4828032"/>
            <a:ext cx="5029200" cy="365760"/>
          </a:xfrm>
          <a:prstGeom prst="rect">
            <a:avLst/>
          </a:prstGeom>
          <a:noFill/>
        </p:spPr>
        <p:txBody>
          <a:bodyPr vert="horz" wrap="square" lIns="0" tIns="38100" rIns="0" bIns="38100" rtlCol="0" anchor="t">
            <a:noAutofit/>
          </a:bodyPr>
          <a:lstStyle/>
          <a:p>
            <a:r>
              <a:rPr lang="en-US" sz="1600" b="1">
                <a:solidFill>
                  <a:schemeClr val="tx2"/>
                </a:solidFill>
                <a:latin typeface="Calibri" panose="020F0502020204030204" pitchFamily="34" charset="0"/>
                <a:cs typeface="Calibri" panose="020F0502020204030204" pitchFamily="34" charset="0"/>
              </a:rPr>
              <a:t>Controller API called by AIMs</a:t>
            </a:r>
          </a:p>
        </p:txBody>
      </p:sp>
      <p:sp>
        <p:nvSpPr>
          <p:cNvPr id="14" name="TextBox 13">
            <a:extLst>
              <a:ext uri="{FF2B5EF4-FFF2-40B4-BE49-F238E27FC236}">
                <a16:creationId xmlns:a16="http://schemas.microsoft.com/office/drawing/2014/main" id="{89BA4B20-2423-7386-1B9F-DB55EFA17578}"/>
              </a:ext>
            </a:extLst>
          </p:cNvPr>
          <p:cNvSpPr txBox="1"/>
          <p:nvPr/>
        </p:nvSpPr>
        <p:spPr>
          <a:xfrm>
            <a:off x="731520" y="5212080"/>
            <a:ext cx="5029200" cy="369332"/>
          </a:xfrm>
          <a:prstGeom prst="rect">
            <a:avLst/>
          </a:prstGeom>
          <a:noFill/>
        </p:spPr>
        <p:txBody>
          <a:bodyPr vert="horz" wrap="square" lIns="0" tIns="38100" rIns="0" bIns="38100" rtlCol="0" anchor="t">
            <a:noAutofit/>
          </a:bodyPr>
          <a:lstStyle/>
          <a:p>
            <a:r>
              <a:rPr lang="en-US" sz="1400">
                <a:latin typeface="Calibri" panose="020F0502020204030204" pitchFamily="34" charset="0"/>
                <a:cs typeface="Calibri" panose="020F0502020204030204" pitchFamily="34" charset="0"/>
              </a:rPr>
              <a:t>register, Ports, messages, Storage, Access, status</a:t>
            </a:r>
          </a:p>
        </p:txBody>
      </p:sp>
      <p:sp>
        <p:nvSpPr>
          <p:cNvPr id="15" name="Rectangle: Rounded Corners 14">
            <a:extLst>
              <a:ext uri="{FF2B5EF4-FFF2-40B4-BE49-F238E27FC236}">
                <a16:creationId xmlns:a16="http://schemas.microsoft.com/office/drawing/2014/main" id="{534BB5E7-41A3-70B2-AAA0-33BABCBF7E3A}"/>
              </a:ext>
            </a:extLst>
          </p:cNvPr>
          <p:cNvSpPr/>
          <p:nvPr/>
        </p:nvSpPr>
        <p:spPr>
          <a:xfrm>
            <a:off x="6217920" y="1371600"/>
            <a:ext cx="5394960" cy="54864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700" b="1">
                <a:solidFill>
                  <a:schemeClr val="bg1"/>
                </a:solidFill>
                <a:latin typeface="Calibri" panose="020F0502020204030204" pitchFamily="34" charset="0"/>
                <a:cs typeface="Calibri" panose="020F0502020204030204" pitchFamily="34" charset="0"/>
              </a:rPr>
              <a:t>Metadata and trust</a:t>
            </a:r>
          </a:p>
        </p:txBody>
      </p:sp>
      <p:sp>
        <p:nvSpPr>
          <p:cNvPr id="16" name="Oval 15">
            <a:extLst>
              <a:ext uri="{FF2B5EF4-FFF2-40B4-BE49-F238E27FC236}">
                <a16:creationId xmlns:a16="http://schemas.microsoft.com/office/drawing/2014/main" id="{774448FD-2DD0-D2DA-0144-AFB31D05C767}"/>
              </a:ext>
            </a:extLst>
          </p:cNvPr>
          <p:cNvSpPr/>
          <p:nvPr/>
        </p:nvSpPr>
        <p:spPr>
          <a:xfrm>
            <a:off x="6217920" y="2148840"/>
            <a:ext cx="548640" cy="548640"/>
          </a:xfrm>
          <a:prstGeom prst="ellipse">
            <a:avLst/>
          </a:prstGeom>
          <a:solidFill>
            <a:schemeClr val="accent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600" b="1">
                <a:solidFill>
                  <a:schemeClr val="bg1"/>
                </a:solidFill>
                <a:latin typeface="Calibri" panose="020F0502020204030204" pitchFamily="34" charset="0"/>
                <a:cs typeface="Calibri" panose="020F0502020204030204" pitchFamily="34" charset="0"/>
              </a:rPr>
              <a:t>L1</a:t>
            </a:r>
          </a:p>
        </p:txBody>
      </p:sp>
      <p:sp>
        <p:nvSpPr>
          <p:cNvPr id="17" name="TextBox 16">
            <a:extLst>
              <a:ext uri="{FF2B5EF4-FFF2-40B4-BE49-F238E27FC236}">
                <a16:creationId xmlns:a16="http://schemas.microsoft.com/office/drawing/2014/main" id="{9EE40C77-D5FB-7630-5A57-ABC82D9961DB}"/>
              </a:ext>
            </a:extLst>
          </p:cNvPr>
          <p:cNvSpPr txBox="1"/>
          <p:nvPr/>
        </p:nvSpPr>
        <p:spPr>
          <a:xfrm>
            <a:off x="6903720" y="2103120"/>
            <a:ext cx="4663440" cy="369332"/>
          </a:xfrm>
          <a:prstGeom prst="rect">
            <a:avLst/>
          </a:prstGeom>
          <a:noFill/>
        </p:spPr>
        <p:txBody>
          <a:bodyPr vert="horz" wrap="square" lIns="0" tIns="38100" rIns="0" bIns="38100" rtlCol="0" anchor="t">
            <a:noAutofit/>
          </a:bodyPr>
          <a:lstStyle/>
          <a:p>
            <a:r>
              <a:rPr lang="en-US" sz="1600" b="1">
                <a:solidFill>
                  <a:schemeClr val="tx2"/>
                </a:solidFill>
                <a:latin typeface="Calibri" panose="020F0502020204030204" pitchFamily="34" charset="0"/>
                <a:cs typeface="Calibri" panose="020F0502020204030204" pitchFamily="34" charset="0"/>
              </a:rPr>
              <a:t>AIM Metadata</a:t>
            </a:r>
          </a:p>
        </p:txBody>
      </p:sp>
      <p:sp>
        <p:nvSpPr>
          <p:cNvPr id="18" name="TextBox 17">
            <a:extLst>
              <a:ext uri="{FF2B5EF4-FFF2-40B4-BE49-F238E27FC236}">
                <a16:creationId xmlns:a16="http://schemas.microsoft.com/office/drawing/2014/main" id="{89F234F8-DE4D-3C1A-F0E1-09E5F8016B73}"/>
              </a:ext>
            </a:extLst>
          </p:cNvPr>
          <p:cNvSpPr txBox="1"/>
          <p:nvPr/>
        </p:nvSpPr>
        <p:spPr>
          <a:xfrm>
            <a:off x="6903720" y="2423160"/>
            <a:ext cx="4663440" cy="365760"/>
          </a:xfrm>
          <a:prstGeom prst="rect">
            <a:avLst/>
          </a:prstGeom>
          <a:noFill/>
        </p:spPr>
        <p:txBody>
          <a:bodyPr vert="horz" wrap="square" lIns="0" tIns="38100" rIns="0" bIns="38100" rtlCol="0" anchor="t">
            <a:noAutofit/>
          </a:bodyPr>
          <a:lstStyle/>
          <a:p>
            <a:r>
              <a:rPr lang="en-US" sz="1400">
                <a:latin typeface="Calibri" panose="020F0502020204030204" pitchFamily="34" charset="0"/>
                <a:cs typeface="Calibri" panose="020F0502020204030204" pitchFamily="34" charset="0"/>
              </a:rPr>
              <a:t>the schema of what an AIM can say of itself</a:t>
            </a:r>
          </a:p>
        </p:txBody>
      </p:sp>
      <p:sp>
        <p:nvSpPr>
          <p:cNvPr id="19" name="Oval 18">
            <a:extLst>
              <a:ext uri="{FF2B5EF4-FFF2-40B4-BE49-F238E27FC236}">
                <a16:creationId xmlns:a16="http://schemas.microsoft.com/office/drawing/2014/main" id="{8D5706B5-60F7-6237-98FB-093D99D9F0F9}"/>
              </a:ext>
            </a:extLst>
          </p:cNvPr>
          <p:cNvSpPr/>
          <p:nvPr/>
        </p:nvSpPr>
        <p:spPr>
          <a:xfrm>
            <a:off x="6217920" y="2926080"/>
            <a:ext cx="548640" cy="548640"/>
          </a:xfrm>
          <a:prstGeom prst="ellipse">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600" b="1">
                <a:solidFill>
                  <a:schemeClr val="bg1"/>
                </a:solidFill>
                <a:latin typeface="Calibri" panose="020F0502020204030204" pitchFamily="34" charset="0"/>
                <a:cs typeface="Calibri" panose="020F0502020204030204" pitchFamily="34" charset="0"/>
              </a:rPr>
              <a:t>L2</a:t>
            </a:r>
          </a:p>
        </p:txBody>
      </p:sp>
      <p:sp>
        <p:nvSpPr>
          <p:cNvPr id="20" name="TextBox 19">
            <a:extLst>
              <a:ext uri="{FF2B5EF4-FFF2-40B4-BE49-F238E27FC236}">
                <a16:creationId xmlns:a16="http://schemas.microsoft.com/office/drawing/2014/main" id="{F0C7CB67-B0B1-544B-E984-50B97EE6F15D}"/>
              </a:ext>
            </a:extLst>
          </p:cNvPr>
          <p:cNvSpPr txBox="1"/>
          <p:nvPr/>
        </p:nvSpPr>
        <p:spPr>
          <a:xfrm>
            <a:off x="6903720" y="2880360"/>
            <a:ext cx="4663440" cy="369332"/>
          </a:xfrm>
          <a:prstGeom prst="rect">
            <a:avLst/>
          </a:prstGeom>
          <a:noFill/>
        </p:spPr>
        <p:txBody>
          <a:bodyPr vert="horz" wrap="square" lIns="0" tIns="38100" rIns="0" bIns="38100" rtlCol="0" anchor="t">
            <a:noAutofit/>
          </a:bodyPr>
          <a:lstStyle/>
          <a:p>
            <a:r>
              <a:rPr lang="en-US" sz="1600" b="1">
                <a:solidFill>
                  <a:schemeClr val="tx2"/>
                </a:solidFill>
                <a:latin typeface="Calibri" panose="020F0502020204030204" pitchFamily="34" charset="0"/>
                <a:cs typeface="Calibri" panose="020F0502020204030204" pitchFamily="34" charset="0"/>
              </a:rPr>
              <a:t>A standard AIM</a:t>
            </a:r>
          </a:p>
        </p:txBody>
      </p:sp>
      <p:sp>
        <p:nvSpPr>
          <p:cNvPr id="21" name="TextBox 20">
            <a:extLst>
              <a:ext uri="{FF2B5EF4-FFF2-40B4-BE49-F238E27FC236}">
                <a16:creationId xmlns:a16="http://schemas.microsoft.com/office/drawing/2014/main" id="{0EFC660E-5CD1-2F72-0080-00B9D206236A}"/>
              </a:ext>
            </a:extLst>
          </p:cNvPr>
          <p:cNvSpPr txBox="1"/>
          <p:nvPr/>
        </p:nvSpPr>
        <p:spPr>
          <a:xfrm>
            <a:off x="6903720" y="3200400"/>
            <a:ext cx="4663440" cy="365760"/>
          </a:xfrm>
          <a:prstGeom prst="rect">
            <a:avLst/>
          </a:prstGeom>
          <a:noFill/>
        </p:spPr>
        <p:txBody>
          <a:bodyPr vert="horz" wrap="square" lIns="0" tIns="38100" rIns="0" bIns="38100" rtlCol="0" anchor="t">
            <a:noAutofit/>
          </a:bodyPr>
          <a:lstStyle/>
          <a:p>
            <a:r>
              <a:rPr lang="en-US" sz="1400">
                <a:latin typeface="Calibri" panose="020F0502020204030204" pitchFamily="34" charset="0"/>
                <a:cs typeface="Calibri" panose="020F0502020204030204" pitchFamily="34" charset="0"/>
              </a:rPr>
              <a:t>its Function and Ports, written once in the standard</a:t>
            </a:r>
          </a:p>
        </p:txBody>
      </p:sp>
      <p:sp>
        <p:nvSpPr>
          <p:cNvPr id="22" name="Oval 21">
            <a:extLst>
              <a:ext uri="{FF2B5EF4-FFF2-40B4-BE49-F238E27FC236}">
                <a16:creationId xmlns:a16="http://schemas.microsoft.com/office/drawing/2014/main" id="{EF158D8A-BE08-1DFF-9777-431C43EA2B62}"/>
              </a:ext>
            </a:extLst>
          </p:cNvPr>
          <p:cNvSpPr/>
          <p:nvPr/>
        </p:nvSpPr>
        <p:spPr>
          <a:xfrm>
            <a:off x="6217920" y="3703320"/>
            <a:ext cx="548640" cy="548640"/>
          </a:xfrm>
          <a:prstGeom prst="ellipse">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600" b="1">
                <a:solidFill>
                  <a:schemeClr val="bg1"/>
                </a:solidFill>
                <a:latin typeface="Calibri" panose="020F0502020204030204" pitchFamily="34" charset="0"/>
                <a:cs typeface="Calibri" panose="020F0502020204030204" pitchFamily="34" charset="0"/>
              </a:rPr>
              <a:t>L3</a:t>
            </a:r>
          </a:p>
        </p:txBody>
      </p:sp>
      <p:sp>
        <p:nvSpPr>
          <p:cNvPr id="23" name="TextBox 22">
            <a:extLst>
              <a:ext uri="{FF2B5EF4-FFF2-40B4-BE49-F238E27FC236}">
                <a16:creationId xmlns:a16="http://schemas.microsoft.com/office/drawing/2014/main" id="{3241DA11-9812-9AE5-7946-067C61894E09}"/>
              </a:ext>
            </a:extLst>
          </p:cNvPr>
          <p:cNvSpPr txBox="1"/>
          <p:nvPr/>
        </p:nvSpPr>
        <p:spPr>
          <a:xfrm>
            <a:off x="6903720" y="3657600"/>
            <a:ext cx="4663440" cy="369332"/>
          </a:xfrm>
          <a:prstGeom prst="rect">
            <a:avLst/>
          </a:prstGeom>
          <a:noFill/>
        </p:spPr>
        <p:txBody>
          <a:bodyPr vert="horz" wrap="square" lIns="0" tIns="38100" rIns="0" bIns="38100" rtlCol="0" anchor="t">
            <a:noAutofit/>
          </a:bodyPr>
          <a:lstStyle/>
          <a:p>
            <a:r>
              <a:rPr lang="en-US" sz="1600" b="1">
                <a:solidFill>
                  <a:schemeClr val="tx2"/>
                </a:solidFill>
                <a:latin typeface="Calibri" panose="020F0502020204030204" pitchFamily="34" charset="0"/>
                <a:cs typeface="Calibri" panose="020F0502020204030204" pitchFamily="34" charset="0"/>
              </a:rPr>
              <a:t>An AIM Instance</a:t>
            </a:r>
          </a:p>
        </p:txBody>
      </p:sp>
      <p:sp>
        <p:nvSpPr>
          <p:cNvPr id="24" name="TextBox 23">
            <a:extLst>
              <a:ext uri="{FF2B5EF4-FFF2-40B4-BE49-F238E27FC236}">
                <a16:creationId xmlns:a16="http://schemas.microsoft.com/office/drawing/2014/main" id="{1FD2C960-028B-6E49-1C1A-29622598B2C9}"/>
              </a:ext>
            </a:extLst>
          </p:cNvPr>
          <p:cNvSpPr txBox="1"/>
          <p:nvPr/>
        </p:nvSpPr>
        <p:spPr>
          <a:xfrm>
            <a:off x="6903720" y="3977640"/>
            <a:ext cx="4663440" cy="365760"/>
          </a:xfrm>
          <a:prstGeom prst="rect">
            <a:avLst/>
          </a:prstGeom>
          <a:noFill/>
        </p:spPr>
        <p:txBody>
          <a:bodyPr vert="horz" wrap="square" lIns="0" tIns="38100" rIns="0" bIns="38100" rtlCol="0" anchor="t">
            <a:noAutofit/>
          </a:bodyPr>
          <a:lstStyle/>
          <a:p>
            <a:r>
              <a:rPr lang="en-US" sz="1400">
                <a:latin typeface="Calibri" panose="020F0502020204030204" pitchFamily="34" charset="0"/>
                <a:cs typeface="Calibri" panose="020F0502020204030204" pitchFamily="34" charset="0"/>
              </a:rPr>
              <a:t>an Implementer's instance of an AIM: where its code is, the data it needs, its licence</a:t>
            </a:r>
          </a:p>
        </p:txBody>
      </p:sp>
      <p:sp>
        <p:nvSpPr>
          <p:cNvPr id="25" name="Rectangle: Rounded Corners 24">
            <a:extLst>
              <a:ext uri="{FF2B5EF4-FFF2-40B4-BE49-F238E27FC236}">
                <a16:creationId xmlns:a16="http://schemas.microsoft.com/office/drawing/2014/main" id="{25DBB981-F2F2-8CBC-FFE5-0DF387F4BC1F}"/>
              </a:ext>
            </a:extLst>
          </p:cNvPr>
          <p:cNvSpPr/>
          <p:nvPr/>
        </p:nvSpPr>
        <p:spPr>
          <a:xfrm>
            <a:off x="6217920" y="4480560"/>
            <a:ext cx="5394960" cy="155448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bg1"/>
                </a:solidFill>
                <a:latin typeface="Calibri" panose="020F0502020204030204" pitchFamily="34" charset="0"/>
                <a:cs typeface="Calibri" panose="020F0502020204030204" pitchFamily="34" charset="0"/>
              </a:rPr>
              <a:t>AIF V3.0 adds APIs that let a Controller verify that an AIM which was not downloaded from the MPAI Store is the one it intended. This is what makes a remote Controller trustworthy.</a:t>
            </a:r>
          </a:p>
        </p:txBody>
      </p:sp>
    </p:spTree>
    <p:extLst>
      <p:ext uri="{BB962C8B-B14F-4D97-AF65-F5344CB8AC3E}">
        <p14:creationId xmlns:p14="http://schemas.microsoft.com/office/powerpoint/2010/main" val="2814244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61089-45E6-260F-275B-78220709FA83}"/>
              </a:ext>
            </a:extLst>
          </p:cNvPr>
          <p:cNvSpPr>
            <a:spLocks noGrp="1"/>
          </p:cNvSpPr>
          <p:nvPr>
            <p:ph type="title"/>
          </p:nvPr>
        </p:nvSpPr>
        <p:spPr>
          <a:xfrm>
            <a:off x="579120" y="624110"/>
            <a:ext cx="10925491" cy="1280890"/>
          </a:xfrm>
        </p:spPr>
        <p:txBody>
          <a:bodyPr/>
          <a:lstStyle/>
          <a:p>
            <a:pPr algn="ctr"/>
            <a:r>
              <a:rPr lang="en-US" dirty="0"/>
              <a:t>The User Agent, taken out of the machine</a:t>
            </a:r>
          </a:p>
        </p:txBody>
      </p:sp>
      <p:sp>
        <p:nvSpPr>
          <p:cNvPr id="3" name="Footer Placeholder 2">
            <a:extLst>
              <a:ext uri="{FF2B5EF4-FFF2-40B4-BE49-F238E27FC236}">
                <a16:creationId xmlns:a16="http://schemas.microsoft.com/office/drawing/2014/main" id="{AF6B9E61-C6BA-10EC-0D7A-D5A8B7996A59}"/>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84EF5A5F-EAD0-DD2E-F260-92BF63CE10F0}"/>
              </a:ext>
            </a:extLst>
          </p:cNvPr>
          <p:cNvSpPr>
            <a:spLocks noGrp="1"/>
          </p:cNvSpPr>
          <p:nvPr>
            <p:ph type="sldNum" sz="quarter" idx="12"/>
          </p:nvPr>
        </p:nvSpPr>
        <p:spPr/>
        <p:txBody>
          <a:bodyPr/>
          <a:lstStyle/>
          <a:p>
            <a:fld id="{89DD0590-3C6E-47DC-9E6C-87568422337D}" type="slidenum">
              <a:rPr lang="en-US" smtClean="0"/>
              <a:pPr/>
              <a:t>9</a:t>
            </a:fld>
            <a:endParaRPr lang="en-US"/>
          </a:p>
        </p:txBody>
      </p:sp>
      <p:sp>
        <p:nvSpPr>
          <p:cNvPr id="5" name="TextBox 4">
            <a:extLst>
              <a:ext uri="{FF2B5EF4-FFF2-40B4-BE49-F238E27FC236}">
                <a16:creationId xmlns:a16="http://schemas.microsoft.com/office/drawing/2014/main" id="{69664DDB-BEEC-20DD-E16E-EBF448BFC22E}"/>
              </a:ext>
            </a:extLst>
          </p:cNvPr>
          <p:cNvSpPr txBox="1"/>
          <p:nvPr/>
        </p:nvSpPr>
        <p:spPr>
          <a:xfrm>
            <a:off x="548640" y="1325880"/>
            <a:ext cx="5394960" cy="365760"/>
          </a:xfrm>
          <a:prstGeom prst="rect">
            <a:avLst/>
          </a:prstGeom>
          <a:noFill/>
        </p:spPr>
        <p:txBody>
          <a:bodyPr vert="horz" wrap="square" lIns="0" tIns="38100" rIns="0" bIns="38100" rtlCol="0" anchor="t">
            <a:noAutofit/>
          </a:bodyPr>
          <a:lstStyle/>
          <a:p>
            <a:r>
              <a:rPr lang="en-US" sz="1600" b="1">
                <a:solidFill>
                  <a:schemeClr val="tx2"/>
                </a:solidFill>
                <a:latin typeface="Calibri" panose="020F0502020204030204" pitchFamily="34" charset="0"/>
                <a:cs typeface="Calibri" panose="020F0502020204030204" pitchFamily="34" charset="0"/>
              </a:rPr>
              <a:t>MPAI-AIF: everything on one side of the Controller API</a:t>
            </a:r>
          </a:p>
        </p:txBody>
      </p:sp>
      <p:sp>
        <p:nvSpPr>
          <p:cNvPr id="6" name="Rectangle: Rounded Corners 5">
            <a:extLst>
              <a:ext uri="{FF2B5EF4-FFF2-40B4-BE49-F238E27FC236}">
                <a16:creationId xmlns:a16="http://schemas.microsoft.com/office/drawing/2014/main" id="{7E49E489-0A18-F012-9042-DB3C890A1C2E}"/>
              </a:ext>
            </a:extLst>
          </p:cNvPr>
          <p:cNvSpPr/>
          <p:nvPr/>
        </p:nvSpPr>
        <p:spPr>
          <a:xfrm>
            <a:off x="548640" y="1783080"/>
            <a:ext cx="2377440" cy="82296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User Agent</a:t>
            </a:r>
          </a:p>
        </p:txBody>
      </p:sp>
      <p:cxnSp>
        <p:nvCxnSpPr>
          <p:cNvPr id="7" name="Straight Connector 6">
            <a:extLst>
              <a:ext uri="{FF2B5EF4-FFF2-40B4-BE49-F238E27FC236}">
                <a16:creationId xmlns:a16="http://schemas.microsoft.com/office/drawing/2014/main" id="{E7233889-773A-AA35-295E-ED6E9FD65A1A}"/>
              </a:ext>
            </a:extLst>
          </p:cNvPr>
          <p:cNvCxnSpPr/>
          <p:nvPr/>
        </p:nvCxnSpPr>
        <p:spPr>
          <a:xfrm>
            <a:off x="2926080" y="2194560"/>
            <a:ext cx="64008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8" name="Rectangle: Rounded Corners 7">
            <a:extLst>
              <a:ext uri="{FF2B5EF4-FFF2-40B4-BE49-F238E27FC236}">
                <a16:creationId xmlns:a16="http://schemas.microsoft.com/office/drawing/2014/main" id="{4F716BC8-5AE7-C9F6-F7FE-80710F97B483}"/>
              </a:ext>
            </a:extLst>
          </p:cNvPr>
          <p:cNvSpPr/>
          <p:nvPr/>
        </p:nvSpPr>
        <p:spPr>
          <a:xfrm>
            <a:off x="3566160" y="1783080"/>
            <a:ext cx="2377440" cy="82296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Controller + Module</a:t>
            </a:r>
          </a:p>
        </p:txBody>
      </p:sp>
      <p:sp>
        <p:nvSpPr>
          <p:cNvPr id="9" name="TextBox 8">
            <a:extLst>
              <a:ext uri="{FF2B5EF4-FFF2-40B4-BE49-F238E27FC236}">
                <a16:creationId xmlns:a16="http://schemas.microsoft.com/office/drawing/2014/main" id="{7420681F-E6F0-745D-31AE-5CB94EBC3E04}"/>
              </a:ext>
            </a:extLst>
          </p:cNvPr>
          <p:cNvSpPr txBox="1"/>
          <p:nvPr/>
        </p:nvSpPr>
        <p:spPr>
          <a:xfrm>
            <a:off x="2743200" y="2286000"/>
            <a:ext cx="1005840" cy="369332"/>
          </a:xfrm>
          <a:prstGeom prst="rect">
            <a:avLst/>
          </a:prstGeom>
          <a:noFill/>
        </p:spPr>
        <p:txBody>
          <a:bodyPr vert="horz" wrap="square" lIns="0" tIns="38100" rIns="0" bIns="38100" rtlCol="0" anchor="t">
            <a:noAutofit/>
          </a:bodyPr>
          <a:lstStyle/>
          <a:p>
            <a:pPr algn="ctr"/>
            <a:endParaRPr lang="en-US" sz="1200">
              <a:solidFill>
                <a:schemeClr val="accent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81166E1-8F8D-51A3-70B7-5668E584344F}"/>
              </a:ext>
            </a:extLst>
          </p:cNvPr>
          <p:cNvSpPr txBox="1"/>
          <p:nvPr/>
        </p:nvSpPr>
        <p:spPr>
          <a:xfrm>
            <a:off x="548640" y="2788920"/>
            <a:ext cx="5394960" cy="369332"/>
          </a:xfrm>
          <a:prstGeom prst="rect">
            <a:avLst/>
          </a:prstGeom>
          <a:noFill/>
        </p:spPr>
        <p:txBody>
          <a:bodyPr vert="horz" wrap="square" lIns="0" tIns="38100" rIns="0" bIns="38100" rtlCol="0" anchor="t">
            <a:noAutofit/>
          </a:bodyPr>
          <a:lstStyle/>
          <a:p>
            <a:r>
              <a:rPr lang="en-US" sz="1400">
                <a:latin typeface="Calibri" panose="020F0502020204030204" pitchFamily="34" charset="0"/>
                <a:cs typeface="Calibri" panose="020F0502020204030204" pitchFamily="34" charset="0"/>
              </a:rPr>
              <a:t>The User Agent captures what the person says, shows and types, offers it to the Module through the Controller API, and renders what the Module returns.</a:t>
            </a:r>
          </a:p>
        </p:txBody>
      </p:sp>
      <p:sp>
        <p:nvSpPr>
          <p:cNvPr id="11" name="TextBox 10">
            <a:extLst>
              <a:ext uri="{FF2B5EF4-FFF2-40B4-BE49-F238E27FC236}">
                <a16:creationId xmlns:a16="http://schemas.microsoft.com/office/drawing/2014/main" id="{E621DCA4-55D3-9DD3-6EC0-FAC685537ABE}"/>
              </a:ext>
            </a:extLst>
          </p:cNvPr>
          <p:cNvSpPr txBox="1"/>
          <p:nvPr/>
        </p:nvSpPr>
        <p:spPr>
          <a:xfrm>
            <a:off x="548640" y="3794760"/>
            <a:ext cx="11064240" cy="365760"/>
          </a:xfrm>
          <a:prstGeom prst="rect">
            <a:avLst/>
          </a:prstGeom>
          <a:noFill/>
        </p:spPr>
        <p:txBody>
          <a:bodyPr vert="horz" wrap="square" lIns="0" tIns="38100" rIns="0" bIns="38100" rtlCol="0" anchor="t">
            <a:noAutofit/>
          </a:bodyPr>
          <a:lstStyle/>
          <a:p>
            <a:r>
              <a:rPr lang="en-US" sz="1600" b="1">
                <a:solidFill>
                  <a:schemeClr val="tx2"/>
                </a:solidFill>
                <a:latin typeface="Calibri" panose="020F0502020204030204" pitchFamily="34" charset="0"/>
                <a:cs typeface="Calibri" panose="020F0502020204030204" pitchFamily="34" charset="0"/>
              </a:rPr>
              <a:t>MPAI-MAS: the same boundary, carried over a network</a:t>
            </a:r>
          </a:p>
        </p:txBody>
      </p:sp>
      <p:sp>
        <p:nvSpPr>
          <p:cNvPr id="12" name="Rectangle: Rounded Corners 11">
            <a:extLst>
              <a:ext uri="{FF2B5EF4-FFF2-40B4-BE49-F238E27FC236}">
                <a16:creationId xmlns:a16="http://schemas.microsoft.com/office/drawing/2014/main" id="{37D39585-22DC-3E6C-DE86-9C3ACA434F30}"/>
              </a:ext>
            </a:extLst>
          </p:cNvPr>
          <p:cNvSpPr/>
          <p:nvPr/>
        </p:nvSpPr>
        <p:spPr>
          <a:xfrm>
            <a:off x="548640" y="4251960"/>
            <a:ext cx="2194560" cy="91440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fr-FR" sz="1600" b="1">
                <a:solidFill>
                  <a:schemeClr val="bg1"/>
                </a:solidFill>
                <a:latin typeface="Calibri" panose="020F0502020204030204" pitchFamily="34" charset="0"/>
                <a:cs typeface="Calibri" panose="020F0502020204030204" pitchFamily="34" charset="0"/>
              </a:rPr>
              <a:t>Remote Client</a:t>
            </a:r>
          </a:p>
          <a:p>
            <a:pPr algn="ctr"/>
            <a:r>
              <a:rPr lang="fr-FR" sz="1600" b="1">
                <a:solidFill>
                  <a:schemeClr val="bg1"/>
                </a:solidFill>
                <a:latin typeface="Calibri" panose="020F0502020204030204" pitchFamily="34" charset="0"/>
                <a:cs typeface="Calibri" panose="020F0502020204030204" pitchFamily="34" charset="0"/>
              </a:rPr>
              <a:t>Application (RCA)</a:t>
            </a:r>
          </a:p>
          <a:p>
            <a:pPr algn="ctr"/>
            <a:r>
              <a:rPr lang="fr-FR" sz="1600" b="1">
                <a:solidFill>
                  <a:schemeClr val="bg1"/>
                </a:solidFill>
                <a:latin typeface="Calibri" panose="020F0502020204030204" pitchFamily="34" charset="0"/>
                <a:cs typeface="Calibri" panose="020F0502020204030204" pitchFamily="34" charset="0"/>
              </a:rPr>
              <a:t>API Client</a:t>
            </a:r>
            <a:endParaRPr lang="en-US" sz="1600" b="1">
              <a:solidFill>
                <a:schemeClr val="bg1"/>
              </a:solidFill>
              <a:latin typeface="Calibri" panose="020F0502020204030204" pitchFamily="34" charset="0"/>
              <a:cs typeface="Calibri" panose="020F0502020204030204" pitchFamily="34" charset="0"/>
            </a:endParaRPr>
          </a:p>
        </p:txBody>
      </p:sp>
      <p:cxnSp>
        <p:nvCxnSpPr>
          <p:cNvPr id="13" name="Straight Connector 12">
            <a:extLst>
              <a:ext uri="{FF2B5EF4-FFF2-40B4-BE49-F238E27FC236}">
                <a16:creationId xmlns:a16="http://schemas.microsoft.com/office/drawing/2014/main" id="{E9B9BFF8-DAAF-75CA-BCC9-0686A1EF4689}"/>
              </a:ext>
            </a:extLst>
          </p:cNvPr>
          <p:cNvCxnSpPr/>
          <p:nvPr/>
        </p:nvCxnSpPr>
        <p:spPr>
          <a:xfrm>
            <a:off x="2743200" y="4709160"/>
            <a:ext cx="91440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BC9655C-B10A-CC9D-05D0-BE99FC9E9EF0}"/>
              </a:ext>
            </a:extLst>
          </p:cNvPr>
          <p:cNvSpPr txBox="1"/>
          <p:nvPr/>
        </p:nvSpPr>
        <p:spPr>
          <a:xfrm>
            <a:off x="2743200" y="4343400"/>
            <a:ext cx="914400" cy="369332"/>
          </a:xfrm>
          <a:prstGeom prst="rect">
            <a:avLst/>
          </a:prstGeom>
          <a:noFill/>
        </p:spPr>
        <p:txBody>
          <a:bodyPr vert="horz" wrap="square" lIns="0" tIns="38100" rIns="0" bIns="38100" rtlCol="0" anchor="t">
            <a:noAutofit/>
          </a:bodyPr>
          <a:lstStyle/>
          <a:p>
            <a:pPr algn="ctr"/>
            <a:r>
              <a:rPr lang="en-US" sz="1400" b="1">
                <a:solidFill>
                  <a:schemeClr val="accent6"/>
                </a:solidFill>
                <a:latin typeface="Calibri" panose="020F0502020204030204" pitchFamily="34" charset="0"/>
                <a:cs typeface="Calibri" panose="020F0502020204030204" pitchFamily="34" charset="0"/>
              </a:rPr>
              <a:t>HTTPS</a:t>
            </a:r>
          </a:p>
        </p:txBody>
      </p:sp>
      <p:sp>
        <p:nvSpPr>
          <p:cNvPr id="15" name="Rectangle: Rounded Corners 14">
            <a:extLst>
              <a:ext uri="{FF2B5EF4-FFF2-40B4-BE49-F238E27FC236}">
                <a16:creationId xmlns:a16="http://schemas.microsoft.com/office/drawing/2014/main" id="{528829C3-0DAC-3D9B-548F-15C6FE8988A8}"/>
              </a:ext>
            </a:extLst>
          </p:cNvPr>
          <p:cNvSpPr/>
          <p:nvPr/>
        </p:nvSpPr>
        <p:spPr>
          <a:xfrm>
            <a:off x="3657600" y="4251960"/>
            <a:ext cx="2377440" cy="914400"/>
          </a:xfrm>
          <a:prstGeom prst="roundRect">
            <a:avLst>
              <a:gd name="adj" fmla="val 8000"/>
            </a:avLst>
          </a:prstGeom>
          <a:solidFill>
            <a:schemeClr val="accent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bg1"/>
                </a:solidFill>
                <a:latin typeface="Calibri" panose="020F0502020204030204" pitchFamily="34" charset="0"/>
                <a:cs typeface="Calibri" panose="020F0502020204030204" pitchFamily="34" charset="0"/>
              </a:rPr>
              <a:t>API Server</a:t>
            </a:r>
          </a:p>
          <a:p>
            <a:pPr algn="ctr"/>
            <a:r>
              <a:rPr lang="en-US" sz="1600" b="1">
                <a:solidFill>
                  <a:schemeClr val="bg1"/>
                </a:solidFill>
                <a:latin typeface="Calibri" panose="020F0502020204030204" pitchFamily="34" charset="0"/>
                <a:cs typeface="Calibri" panose="020F0502020204030204" pitchFamily="34" charset="0"/>
              </a:rPr>
              <a:t>(acts as the local</a:t>
            </a:r>
          </a:p>
          <a:p>
            <a:pPr algn="ctr"/>
            <a:r>
              <a:rPr lang="en-US" sz="1600" b="1">
                <a:solidFill>
                  <a:schemeClr val="bg1"/>
                </a:solidFill>
                <a:latin typeface="Calibri" panose="020F0502020204030204" pitchFamily="34" charset="0"/>
                <a:cs typeface="Calibri" panose="020F0502020204030204" pitchFamily="34" charset="0"/>
              </a:rPr>
              <a:t>User Agent)</a:t>
            </a:r>
          </a:p>
        </p:txBody>
      </p:sp>
      <p:cxnSp>
        <p:nvCxnSpPr>
          <p:cNvPr id="16" name="Straight Connector 15">
            <a:extLst>
              <a:ext uri="{FF2B5EF4-FFF2-40B4-BE49-F238E27FC236}">
                <a16:creationId xmlns:a16="http://schemas.microsoft.com/office/drawing/2014/main" id="{55C80F46-9D40-0834-0ADA-1F39294C7D24}"/>
              </a:ext>
            </a:extLst>
          </p:cNvPr>
          <p:cNvCxnSpPr/>
          <p:nvPr/>
        </p:nvCxnSpPr>
        <p:spPr>
          <a:xfrm>
            <a:off x="6035040" y="4709160"/>
            <a:ext cx="54864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7" name="Rectangle: Rounded Corners 16">
            <a:extLst>
              <a:ext uri="{FF2B5EF4-FFF2-40B4-BE49-F238E27FC236}">
                <a16:creationId xmlns:a16="http://schemas.microsoft.com/office/drawing/2014/main" id="{330F706F-B1E7-F768-BA07-BFA4DDBF3012}"/>
              </a:ext>
            </a:extLst>
          </p:cNvPr>
          <p:cNvSpPr/>
          <p:nvPr/>
        </p:nvSpPr>
        <p:spPr>
          <a:xfrm>
            <a:off x="6583680" y="4251960"/>
            <a:ext cx="2377440" cy="91440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bg1"/>
                </a:solidFill>
                <a:latin typeface="Calibri" panose="020F0502020204030204" pitchFamily="34" charset="0"/>
                <a:cs typeface="Calibri" panose="020F0502020204030204" pitchFamily="34" charset="0"/>
              </a:rPr>
              <a:t>Service Controller</a:t>
            </a:r>
          </a:p>
          <a:p>
            <a:pPr algn="ctr"/>
            <a:r>
              <a:rPr lang="en-US" sz="1600" b="1">
                <a:solidFill>
                  <a:schemeClr val="bg1"/>
                </a:solidFill>
                <a:latin typeface="Calibri" panose="020F0502020204030204" pitchFamily="34" charset="0"/>
                <a:cs typeface="Calibri" panose="020F0502020204030204" pitchFamily="34" charset="0"/>
              </a:rPr>
              <a:t>Instance (SCI)</a:t>
            </a:r>
          </a:p>
          <a:p>
            <a:pPr algn="ctr"/>
            <a:r>
              <a:rPr lang="en-US" sz="1600" b="1">
                <a:solidFill>
                  <a:schemeClr val="bg1"/>
                </a:solidFill>
                <a:latin typeface="Calibri" panose="020F0502020204030204" pitchFamily="34" charset="0"/>
                <a:cs typeface="Calibri" panose="020F0502020204030204" pitchFamily="34" charset="0"/>
              </a:rPr>
              <a:t>+ Module</a:t>
            </a:r>
          </a:p>
        </p:txBody>
      </p:sp>
      <p:cxnSp>
        <p:nvCxnSpPr>
          <p:cNvPr id="18" name="Straight Connector 17">
            <a:extLst>
              <a:ext uri="{FF2B5EF4-FFF2-40B4-BE49-F238E27FC236}">
                <a16:creationId xmlns:a16="http://schemas.microsoft.com/office/drawing/2014/main" id="{BFEB9CEA-3D2D-BCB9-9E13-8F42FD8BF22B}"/>
              </a:ext>
            </a:extLst>
          </p:cNvPr>
          <p:cNvCxnSpPr/>
          <p:nvPr/>
        </p:nvCxnSpPr>
        <p:spPr>
          <a:xfrm>
            <a:off x="8961120" y="4709160"/>
            <a:ext cx="54864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9" name="Rectangle: Rounded Corners 18">
            <a:extLst>
              <a:ext uri="{FF2B5EF4-FFF2-40B4-BE49-F238E27FC236}">
                <a16:creationId xmlns:a16="http://schemas.microsoft.com/office/drawing/2014/main" id="{8B3BBDC8-F947-2CE5-47A3-22C12F5CED68}"/>
              </a:ext>
            </a:extLst>
          </p:cNvPr>
          <p:cNvSpPr/>
          <p:nvPr/>
        </p:nvSpPr>
        <p:spPr>
          <a:xfrm>
            <a:off x="9509760" y="4251960"/>
            <a:ext cx="2103120" cy="91440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bg1"/>
                </a:solidFill>
                <a:latin typeface="Calibri" panose="020F0502020204030204" pitchFamily="34" charset="0"/>
                <a:cs typeface="Calibri" panose="020F0502020204030204" pitchFamily="34" charset="0"/>
              </a:rPr>
              <a:t>MPAI Store</a:t>
            </a:r>
          </a:p>
        </p:txBody>
      </p:sp>
      <p:sp>
        <p:nvSpPr>
          <p:cNvPr id="20" name="TextBox 19">
            <a:extLst>
              <a:ext uri="{FF2B5EF4-FFF2-40B4-BE49-F238E27FC236}">
                <a16:creationId xmlns:a16="http://schemas.microsoft.com/office/drawing/2014/main" id="{F3D70418-AAA3-90CD-578A-4BBB6B3D86FD}"/>
              </a:ext>
            </a:extLst>
          </p:cNvPr>
          <p:cNvSpPr txBox="1"/>
          <p:nvPr/>
        </p:nvSpPr>
        <p:spPr>
          <a:xfrm>
            <a:off x="6217920" y="1325880"/>
            <a:ext cx="539496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sz="1400" dirty="0">
                <a:latin typeface="Calibri" panose="020F0502020204030204" pitchFamily="34" charset="0"/>
                <a:cs typeface="Calibri" panose="020F0502020204030204" pitchFamily="34" charset="0"/>
              </a:rPr>
              <a:t>The standard defines the Controller API, not the User Agent</a:t>
            </a:r>
          </a:p>
          <a:p>
            <a:pPr marL="203200" indent="-203200">
              <a:spcAft>
                <a:spcPts val="800"/>
              </a:spcAft>
              <a:buFont typeface="+mj-lt"/>
              <a:buChar char="•"/>
            </a:pPr>
            <a:r>
              <a:rPr lang="en-US" sz="1400" dirty="0">
                <a:latin typeface="Calibri" panose="020F0502020204030204" pitchFamily="34" charset="0"/>
                <a:cs typeface="Calibri" panose="020F0502020204030204" pitchFamily="34" charset="0"/>
              </a:rPr>
              <a:t>The MPAI as a Service Standard (MPAI-MAS) keeps the boundary and moves the User Agent: the client holds the microphone, the camera, the screen; the Controller and the Modules are where the provider runs them</a:t>
            </a:r>
          </a:p>
          <a:p>
            <a:pPr marL="203200" indent="-203200">
              <a:spcAft>
                <a:spcPts val="800"/>
              </a:spcAft>
              <a:buFont typeface="+mj-lt"/>
              <a:buChar char="•"/>
            </a:pPr>
            <a:r>
              <a:rPr lang="en-US" sz="1400" dirty="0">
                <a:latin typeface="Calibri" panose="020F0502020204030204" pitchFamily="34" charset="0"/>
                <a:cs typeface="Calibri" panose="020F0502020204030204" pitchFamily="34" charset="0"/>
              </a:rPr>
              <a:t>The client needs no AI of its own and no model</a:t>
            </a:r>
          </a:p>
        </p:txBody>
      </p:sp>
      <p:sp>
        <p:nvSpPr>
          <p:cNvPr id="21" name="TextBox 20">
            <a:extLst>
              <a:ext uri="{FF2B5EF4-FFF2-40B4-BE49-F238E27FC236}">
                <a16:creationId xmlns:a16="http://schemas.microsoft.com/office/drawing/2014/main" id="{04509332-902E-33FC-233E-6557DEDA0BA1}"/>
              </a:ext>
            </a:extLst>
          </p:cNvPr>
          <p:cNvSpPr txBox="1"/>
          <p:nvPr/>
        </p:nvSpPr>
        <p:spPr>
          <a:xfrm>
            <a:off x="548640" y="5349240"/>
            <a:ext cx="11064240" cy="369332"/>
          </a:xfrm>
          <a:prstGeom prst="rect">
            <a:avLst/>
          </a:prstGeom>
          <a:noFill/>
        </p:spPr>
        <p:txBody>
          <a:bodyPr vert="horz" wrap="square" lIns="0" tIns="38100" rIns="0" bIns="38100" rtlCol="0" anchor="t">
            <a:noAutofit/>
          </a:bodyPr>
          <a:lstStyle/>
          <a:p>
            <a:r>
              <a:rPr lang="en-US" sz="1600" b="1" dirty="0">
                <a:solidFill>
                  <a:schemeClr val="tx2"/>
                </a:solidFill>
                <a:latin typeface="Calibri" panose="020F0502020204030204" pitchFamily="34" charset="0"/>
                <a:cs typeface="Calibri" panose="020F0502020204030204" pitchFamily="34" charset="0"/>
              </a:rPr>
              <a:t>The RCA sees the same thing a local User Agent would see: Ports, Data Types, start and stop. Only the distance changes.</a:t>
            </a:r>
          </a:p>
        </p:txBody>
      </p:sp>
    </p:spTree>
    <p:extLst>
      <p:ext uri="{BB962C8B-B14F-4D97-AF65-F5344CB8AC3E}">
        <p14:creationId xmlns:p14="http://schemas.microsoft.com/office/powerpoint/2010/main" val="3574334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F5631-E19D-B9D3-B65E-C9C654500CBD}"/>
              </a:ext>
            </a:extLst>
          </p:cNvPr>
          <p:cNvSpPr>
            <a:spLocks noGrp="1"/>
          </p:cNvSpPr>
          <p:nvPr>
            <p:ph type="title"/>
          </p:nvPr>
        </p:nvSpPr>
        <p:spPr>
          <a:xfrm>
            <a:off x="548640" y="624110"/>
            <a:ext cx="11064240" cy="1280890"/>
          </a:xfrm>
        </p:spPr>
        <p:txBody>
          <a:bodyPr/>
          <a:lstStyle/>
          <a:p>
            <a:pPr algn="ctr"/>
            <a:r>
              <a:rPr lang="en-US" dirty="0"/>
              <a:t>The MPAI Store: what it does</a:t>
            </a:r>
          </a:p>
        </p:txBody>
      </p:sp>
      <p:sp>
        <p:nvSpPr>
          <p:cNvPr id="3" name="Footer Placeholder 2">
            <a:extLst>
              <a:ext uri="{FF2B5EF4-FFF2-40B4-BE49-F238E27FC236}">
                <a16:creationId xmlns:a16="http://schemas.microsoft.com/office/drawing/2014/main" id="{E0486724-0BD8-CFC0-E54B-205AEE58517D}"/>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9A66DCEB-2487-B765-5EF0-5C134A6E3690}"/>
              </a:ext>
            </a:extLst>
          </p:cNvPr>
          <p:cNvSpPr>
            <a:spLocks noGrp="1"/>
          </p:cNvSpPr>
          <p:nvPr>
            <p:ph type="sldNum" sz="quarter" idx="12"/>
          </p:nvPr>
        </p:nvSpPr>
        <p:spPr/>
        <p:txBody>
          <a:bodyPr/>
          <a:lstStyle/>
          <a:p>
            <a:fld id="{89DD0590-3C6E-47DC-9E6C-87568422337D}" type="slidenum">
              <a:rPr lang="en-US" smtClean="0"/>
              <a:pPr/>
              <a:t>10</a:t>
            </a:fld>
            <a:endParaRPr lang="en-US"/>
          </a:p>
        </p:txBody>
      </p:sp>
      <p:sp>
        <p:nvSpPr>
          <p:cNvPr id="5" name="Rectangle: Rounded Corners 4">
            <a:extLst>
              <a:ext uri="{FF2B5EF4-FFF2-40B4-BE49-F238E27FC236}">
                <a16:creationId xmlns:a16="http://schemas.microsoft.com/office/drawing/2014/main" id="{C2FED172-6A81-2A49-DB0B-08C9A744CADC}"/>
              </a:ext>
            </a:extLst>
          </p:cNvPr>
          <p:cNvSpPr/>
          <p:nvPr/>
        </p:nvSpPr>
        <p:spPr>
          <a:xfrm>
            <a:off x="548640" y="1371600"/>
            <a:ext cx="11064240" cy="73152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700" b="1" dirty="0">
                <a:solidFill>
                  <a:schemeClr val="bg1"/>
                </a:solidFill>
                <a:latin typeface="Calibri" panose="020F0502020204030204" pitchFamily="34" charset="0"/>
                <a:cs typeface="Calibri" panose="020F0502020204030204" pitchFamily="34" charset="0"/>
              </a:rPr>
              <a:t>The entity delegated to test the conformance of AI Modules and to distribute their implementations.</a:t>
            </a:r>
          </a:p>
        </p:txBody>
      </p:sp>
      <p:sp>
        <p:nvSpPr>
          <p:cNvPr id="6" name="Rectangle: Rounded Corners 5">
            <a:extLst>
              <a:ext uri="{FF2B5EF4-FFF2-40B4-BE49-F238E27FC236}">
                <a16:creationId xmlns:a16="http://schemas.microsoft.com/office/drawing/2014/main" id="{10C2D8AD-54A8-5764-AB02-738B18C1ABDA}"/>
              </a:ext>
            </a:extLst>
          </p:cNvPr>
          <p:cNvSpPr/>
          <p:nvPr/>
        </p:nvSpPr>
        <p:spPr>
          <a:xfrm>
            <a:off x="548640" y="2331720"/>
            <a:ext cx="5440680" cy="18288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7" name="Oval 6">
            <a:extLst>
              <a:ext uri="{FF2B5EF4-FFF2-40B4-BE49-F238E27FC236}">
                <a16:creationId xmlns:a16="http://schemas.microsoft.com/office/drawing/2014/main" id="{93E19668-8944-E43D-337E-B2FB12FAC8D0}"/>
              </a:ext>
            </a:extLst>
          </p:cNvPr>
          <p:cNvSpPr/>
          <p:nvPr/>
        </p:nvSpPr>
        <p:spPr>
          <a:xfrm>
            <a:off x="731520" y="2514600"/>
            <a:ext cx="594360" cy="594360"/>
          </a:xfrm>
          <a:prstGeom prst="ellipse">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1</a:t>
            </a:r>
          </a:p>
        </p:txBody>
      </p:sp>
      <p:sp>
        <p:nvSpPr>
          <p:cNvPr id="8" name="TextBox 7">
            <a:extLst>
              <a:ext uri="{FF2B5EF4-FFF2-40B4-BE49-F238E27FC236}">
                <a16:creationId xmlns:a16="http://schemas.microsoft.com/office/drawing/2014/main" id="{4B281A67-3CF3-F686-9D5A-83B4D00ABFF2}"/>
              </a:ext>
            </a:extLst>
          </p:cNvPr>
          <p:cNvSpPr txBox="1"/>
          <p:nvPr/>
        </p:nvSpPr>
        <p:spPr>
          <a:xfrm>
            <a:off x="1508760" y="2441448"/>
            <a:ext cx="4297680" cy="365760"/>
          </a:xfrm>
          <a:prstGeom prst="rect">
            <a:avLst/>
          </a:prstGeom>
          <a:noFill/>
        </p:spPr>
        <p:txBody>
          <a:bodyPr vert="horz" wrap="square" lIns="0" tIns="38100" rIns="0" bIns="38100" rtlCol="0" anchor="t">
            <a:noAutofit/>
          </a:bodyPr>
          <a:lstStyle/>
          <a:p>
            <a:r>
              <a:rPr lang="en-US" sz="2000" b="1">
                <a:solidFill>
                  <a:schemeClr val="tx2"/>
                </a:solidFill>
                <a:latin typeface="Calibri" panose="020F0502020204030204" pitchFamily="34" charset="0"/>
                <a:cs typeface="Calibri" panose="020F0502020204030204" pitchFamily="34" charset="0"/>
              </a:rPr>
              <a:t>IIDRA</a:t>
            </a:r>
          </a:p>
        </p:txBody>
      </p:sp>
      <p:sp>
        <p:nvSpPr>
          <p:cNvPr id="9" name="TextBox 8">
            <a:extLst>
              <a:ext uri="{FF2B5EF4-FFF2-40B4-BE49-F238E27FC236}">
                <a16:creationId xmlns:a16="http://schemas.microsoft.com/office/drawing/2014/main" id="{469542D2-631C-7B0D-8C21-9099EA6461A9}"/>
              </a:ext>
            </a:extLst>
          </p:cNvPr>
          <p:cNvSpPr txBox="1"/>
          <p:nvPr/>
        </p:nvSpPr>
        <p:spPr>
          <a:xfrm>
            <a:off x="1508760" y="2788920"/>
            <a:ext cx="4297680" cy="369332"/>
          </a:xfrm>
          <a:prstGeom prst="rect">
            <a:avLst/>
          </a:prstGeom>
          <a:noFill/>
        </p:spPr>
        <p:txBody>
          <a:bodyPr vert="horz" wrap="square" lIns="0" tIns="38100" rIns="0" bIns="38100" rtlCol="0" anchor="t">
            <a:noAutofit/>
          </a:bodyPr>
          <a:lstStyle/>
          <a:p>
            <a:r>
              <a:rPr lang="en-US" sz="1600" b="1">
                <a:solidFill>
                  <a:schemeClr val="accent6"/>
                </a:solidFill>
                <a:latin typeface="Calibri" panose="020F0502020204030204" pitchFamily="34" charset="0"/>
                <a:cs typeface="Calibri" panose="020F0502020204030204" pitchFamily="34" charset="0"/>
              </a:rPr>
              <a:t>Implementer ID Registration Authority</a:t>
            </a:r>
          </a:p>
        </p:txBody>
      </p:sp>
      <p:sp>
        <p:nvSpPr>
          <p:cNvPr id="10" name="TextBox 9">
            <a:extLst>
              <a:ext uri="{FF2B5EF4-FFF2-40B4-BE49-F238E27FC236}">
                <a16:creationId xmlns:a16="http://schemas.microsoft.com/office/drawing/2014/main" id="{4AA2561E-EE70-6C9A-C838-EC20CFE846D7}"/>
              </a:ext>
            </a:extLst>
          </p:cNvPr>
          <p:cNvSpPr txBox="1"/>
          <p:nvPr/>
        </p:nvSpPr>
        <p:spPr>
          <a:xfrm>
            <a:off x="777240" y="3200400"/>
            <a:ext cx="502920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An Implementer registers and receives an Implementer ID and its credentials; what it submits is signed with its key. Defined in MPAI-GME.</a:t>
            </a:r>
          </a:p>
        </p:txBody>
      </p:sp>
      <p:sp>
        <p:nvSpPr>
          <p:cNvPr id="11" name="Rectangle: Rounded Corners 10">
            <a:extLst>
              <a:ext uri="{FF2B5EF4-FFF2-40B4-BE49-F238E27FC236}">
                <a16:creationId xmlns:a16="http://schemas.microsoft.com/office/drawing/2014/main" id="{52F7A60E-F0D2-8DC7-6C38-5540A6153FAB}"/>
              </a:ext>
            </a:extLst>
          </p:cNvPr>
          <p:cNvSpPr/>
          <p:nvPr/>
        </p:nvSpPr>
        <p:spPr>
          <a:xfrm>
            <a:off x="6172200" y="2331720"/>
            <a:ext cx="5440680" cy="18288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2" name="Oval 11">
            <a:extLst>
              <a:ext uri="{FF2B5EF4-FFF2-40B4-BE49-F238E27FC236}">
                <a16:creationId xmlns:a16="http://schemas.microsoft.com/office/drawing/2014/main" id="{C077A80F-FAA3-9F9B-C66F-43EA2F9E5EC6}"/>
              </a:ext>
            </a:extLst>
          </p:cNvPr>
          <p:cNvSpPr/>
          <p:nvPr/>
        </p:nvSpPr>
        <p:spPr>
          <a:xfrm>
            <a:off x="6355080" y="2514600"/>
            <a:ext cx="594360" cy="594360"/>
          </a:xfrm>
          <a:prstGeom prst="ellipse">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2</a:t>
            </a:r>
          </a:p>
        </p:txBody>
      </p:sp>
      <p:sp>
        <p:nvSpPr>
          <p:cNvPr id="13" name="TextBox 12">
            <a:extLst>
              <a:ext uri="{FF2B5EF4-FFF2-40B4-BE49-F238E27FC236}">
                <a16:creationId xmlns:a16="http://schemas.microsoft.com/office/drawing/2014/main" id="{468FAABC-6CAC-90DF-1E4E-8C304B5691B7}"/>
              </a:ext>
            </a:extLst>
          </p:cNvPr>
          <p:cNvSpPr txBox="1"/>
          <p:nvPr/>
        </p:nvSpPr>
        <p:spPr>
          <a:xfrm>
            <a:off x="7132320" y="2441448"/>
            <a:ext cx="4297680" cy="365760"/>
          </a:xfrm>
          <a:prstGeom prst="rect">
            <a:avLst/>
          </a:prstGeom>
          <a:noFill/>
        </p:spPr>
        <p:txBody>
          <a:bodyPr vert="horz" wrap="square" lIns="0" tIns="38100" rIns="0" bIns="38100" rtlCol="0" anchor="t">
            <a:noAutofit/>
          </a:bodyPr>
          <a:lstStyle/>
          <a:p>
            <a:r>
              <a:rPr lang="en-US" sz="2000" b="1">
                <a:solidFill>
                  <a:schemeClr val="tx2"/>
                </a:solidFill>
                <a:latin typeface="Calibri" panose="020F0502020204030204" pitchFamily="34" charset="0"/>
                <a:cs typeface="Calibri" panose="020F0502020204030204" pitchFamily="34" charset="0"/>
              </a:rPr>
              <a:t>Verifier of submissions</a:t>
            </a:r>
          </a:p>
        </p:txBody>
      </p:sp>
      <p:sp>
        <p:nvSpPr>
          <p:cNvPr id="14" name="TextBox 13">
            <a:extLst>
              <a:ext uri="{FF2B5EF4-FFF2-40B4-BE49-F238E27FC236}">
                <a16:creationId xmlns:a16="http://schemas.microsoft.com/office/drawing/2014/main" id="{111ECFA0-AF07-6056-CD1E-09B3CA85469C}"/>
              </a:ext>
            </a:extLst>
          </p:cNvPr>
          <p:cNvSpPr txBox="1"/>
          <p:nvPr/>
        </p:nvSpPr>
        <p:spPr>
          <a:xfrm>
            <a:off x="7132320" y="2788920"/>
            <a:ext cx="4297680" cy="369332"/>
          </a:xfrm>
          <a:prstGeom prst="rect">
            <a:avLst/>
          </a:prstGeom>
          <a:noFill/>
        </p:spPr>
        <p:txBody>
          <a:bodyPr vert="horz" wrap="square" lIns="0" tIns="38100" rIns="0" bIns="38100" rtlCol="0" anchor="t">
            <a:noAutofit/>
          </a:bodyPr>
          <a:lstStyle/>
          <a:p>
            <a:r>
              <a:rPr lang="en-US" sz="1600" b="1">
                <a:solidFill>
                  <a:schemeClr val="accent6"/>
                </a:solidFill>
                <a:latin typeface="Calibri" panose="020F0502020204030204" pitchFamily="34" charset="0"/>
                <a:cs typeface="Calibri" panose="020F0502020204030204" pitchFamily="34" charset="0"/>
              </a:rPr>
              <a:t>Conformance at the door</a:t>
            </a:r>
          </a:p>
        </p:txBody>
      </p:sp>
      <p:sp>
        <p:nvSpPr>
          <p:cNvPr id="15" name="TextBox 14">
            <a:extLst>
              <a:ext uri="{FF2B5EF4-FFF2-40B4-BE49-F238E27FC236}">
                <a16:creationId xmlns:a16="http://schemas.microsoft.com/office/drawing/2014/main" id="{5B0661D1-4215-4263-27D0-7E9B16CA183B}"/>
              </a:ext>
            </a:extLst>
          </p:cNvPr>
          <p:cNvSpPr txBox="1"/>
          <p:nvPr/>
        </p:nvSpPr>
        <p:spPr>
          <a:xfrm>
            <a:off x="6377940" y="3087100"/>
            <a:ext cx="5029200" cy="369332"/>
          </a:xfrm>
          <a:prstGeom prst="rect">
            <a:avLst/>
          </a:prstGeom>
          <a:noFill/>
        </p:spPr>
        <p:txBody>
          <a:bodyPr vert="horz" wrap="square" lIns="0" tIns="38100" rIns="0" bIns="38100" rtlCol="0" anchor="t">
            <a:noAutofit/>
          </a:bodyPr>
          <a:lstStyle/>
          <a:p>
            <a:r>
              <a:rPr lang="en-US" sz="1600" dirty="0">
                <a:latin typeface="Calibri" panose="020F0502020204030204" pitchFamily="34" charset="0"/>
                <a:cs typeface="Calibri" panose="020F0502020204030204" pitchFamily="34" charset="0"/>
              </a:rPr>
              <a:t>Validates a submitted AIM Metadata (L3) against its standard AIM Metadata (L2): the Ports by Data Type and Number, the sub-AIMs and connections, only the values of the L2 are left to the Implementer.</a:t>
            </a:r>
          </a:p>
        </p:txBody>
      </p:sp>
      <p:sp>
        <p:nvSpPr>
          <p:cNvPr id="16" name="Rectangle: Rounded Corners 15">
            <a:extLst>
              <a:ext uri="{FF2B5EF4-FFF2-40B4-BE49-F238E27FC236}">
                <a16:creationId xmlns:a16="http://schemas.microsoft.com/office/drawing/2014/main" id="{D7348E9F-367F-E4F6-695C-607EF3D1A894}"/>
              </a:ext>
            </a:extLst>
          </p:cNvPr>
          <p:cNvSpPr/>
          <p:nvPr/>
        </p:nvSpPr>
        <p:spPr>
          <a:xfrm>
            <a:off x="548640" y="4297680"/>
            <a:ext cx="5440680" cy="18288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7" name="Oval 16">
            <a:extLst>
              <a:ext uri="{FF2B5EF4-FFF2-40B4-BE49-F238E27FC236}">
                <a16:creationId xmlns:a16="http://schemas.microsoft.com/office/drawing/2014/main" id="{8FD88DB6-42C7-FC2C-7FDA-5AA617857FCA}"/>
              </a:ext>
            </a:extLst>
          </p:cNvPr>
          <p:cNvSpPr/>
          <p:nvPr/>
        </p:nvSpPr>
        <p:spPr>
          <a:xfrm>
            <a:off x="731520" y="4480560"/>
            <a:ext cx="594360" cy="59436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3</a:t>
            </a:r>
          </a:p>
        </p:txBody>
      </p:sp>
      <p:sp>
        <p:nvSpPr>
          <p:cNvPr id="18" name="TextBox 17">
            <a:extLst>
              <a:ext uri="{FF2B5EF4-FFF2-40B4-BE49-F238E27FC236}">
                <a16:creationId xmlns:a16="http://schemas.microsoft.com/office/drawing/2014/main" id="{3BE3390A-650F-0DDF-E1CC-B93AA4BEE76C}"/>
              </a:ext>
            </a:extLst>
          </p:cNvPr>
          <p:cNvSpPr txBox="1"/>
          <p:nvPr/>
        </p:nvSpPr>
        <p:spPr>
          <a:xfrm>
            <a:off x="1508760" y="4407408"/>
            <a:ext cx="4297680" cy="365760"/>
          </a:xfrm>
          <a:prstGeom prst="rect">
            <a:avLst/>
          </a:prstGeom>
          <a:noFill/>
        </p:spPr>
        <p:txBody>
          <a:bodyPr vert="horz" wrap="square" lIns="0" tIns="38100" rIns="0" bIns="38100" rtlCol="0" anchor="t">
            <a:noAutofit/>
          </a:bodyPr>
          <a:lstStyle/>
          <a:p>
            <a:r>
              <a:rPr lang="en-US" sz="2000" b="1">
                <a:solidFill>
                  <a:schemeClr val="tx2"/>
                </a:solidFill>
                <a:latin typeface="Calibri" panose="020F0502020204030204" pitchFamily="34" charset="0"/>
                <a:cs typeface="Calibri" panose="020F0502020204030204" pitchFamily="34" charset="0"/>
              </a:rPr>
              <a:t>Verifier of execution</a:t>
            </a:r>
          </a:p>
        </p:txBody>
      </p:sp>
      <p:sp>
        <p:nvSpPr>
          <p:cNvPr id="19" name="TextBox 18">
            <a:extLst>
              <a:ext uri="{FF2B5EF4-FFF2-40B4-BE49-F238E27FC236}">
                <a16:creationId xmlns:a16="http://schemas.microsoft.com/office/drawing/2014/main" id="{AA6717EA-952D-AFF5-35F7-A4A7A2CD2D1D}"/>
              </a:ext>
            </a:extLst>
          </p:cNvPr>
          <p:cNvSpPr txBox="1"/>
          <p:nvPr/>
        </p:nvSpPr>
        <p:spPr>
          <a:xfrm>
            <a:off x="1508760" y="4754880"/>
            <a:ext cx="4297680" cy="369332"/>
          </a:xfrm>
          <a:prstGeom prst="rect">
            <a:avLst/>
          </a:prstGeom>
          <a:noFill/>
        </p:spPr>
        <p:txBody>
          <a:bodyPr vert="horz" wrap="square" lIns="0" tIns="38100" rIns="0" bIns="38100" rtlCol="0" anchor="t">
            <a:noAutofit/>
          </a:bodyPr>
          <a:lstStyle/>
          <a:p>
            <a:r>
              <a:rPr lang="en-US" sz="1600" b="1">
                <a:solidFill>
                  <a:schemeClr val="accent6"/>
                </a:solidFill>
                <a:latin typeface="Calibri" panose="020F0502020204030204" pitchFamily="34" charset="0"/>
                <a:cs typeface="Calibri" panose="020F0502020204030204" pitchFamily="34" charset="0"/>
              </a:rPr>
              <a:t>The Controller asks, the Store answers</a:t>
            </a:r>
          </a:p>
        </p:txBody>
      </p:sp>
      <p:sp>
        <p:nvSpPr>
          <p:cNvPr id="20" name="TextBox 19">
            <a:extLst>
              <a:ext uri="{FF2B5EF4-FFF2-40B4-BE49-F238E27FC236}">
                <a16:creationId xmlns:a16="http://schemas.microsoft.com/office/drawing/2014/main" id="{96905BA2-428A-A2F5-39E0-37087A41DFD8}"/>
              </a:ext>
            </a:extLst>
          </p:cNvPr>
          <p:cNvSpPr txBox="1"/>
          <p:nvPr/>
        </p:nvSpPr>
        <p:spPr>
          <a:xfrm>
            <a:off x="777240" y="5166360"/>
            <a:ext cx="502920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When a Controller has obtained an Implementation, the Store says whether it is the one it approved. A Controller that is licensed can ask for the AIM Licence.</a:t>
            </a:r>
          </a:p>
        </p:txBody>
      </p:sp>
      <p:sp>
        <p:nvSpPr>
          <p:cNvPr id="21" name="Rectangle: Rounded Corners 20">
            <a:extLst>
              <a:ext uri="{FF2B5EF4-FFF2-40B4-BE49-F238E27FC236}">
                <a16:creationId xmlns:a16="http://schemas.microsoft.com/office/drawing/2014/main" id="{B29B3A68-5C8C-6A01-6355-918D226E1C46}"/>
              </a:ext>
            </a:extLst>
          </p:cNvPr>
          <p:cNvSpPr/>
          <p:nvPr/>
        </p:nvSpPr>
        <p:spPr>
          <a:xfrm>
            <a:off x="6172200" y="4297680"/>
            <a:ext cx="5440680" cy="18288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2" name="Oval 21">
            <a:extLst>
              <a:ext uri="{FF2B5EF4-FFF2-40B4-BE49-F238E27FC236}">
                <a16:creationId xmlns:a16="http://schemas.microsoft.com/office/drawing/2014/main" id="{D4BAD80F-DC0C-AF5A-13DF-F1AE0B6876A6}"/>
              </a:ext>
            </a:extLst>
          </p:cNvPr>
          <p:cNvSpPr/>
          <p:nvPr/>
        </p:nvSpPr>
        <p:spPr>
          <a:xfrm>
            <a:off x="6355080" y="4480560"/>
            <a:ext cx="594360" cy="594360"/>
          </a:xfrm>
          <a:prstGeom prst="ellipse">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4</a:t>
            </a:r>
          </a:p>
        </p:txBody>
      </p:sp>
      <p:sp>
        <p:nvSpPr>
          <p:cNvPr id="23" name="TextBox 22">
            <a:extLst>
              <a:ext uri="{FF2B5EF4-FFF2-40B4-BE49-F238E27FC236}">
                <a16:creationId xmlns:a16="http://schemas.microsoft.com/office/drawing/2014/main" id="{3F20601F-0194-22CF-24C6-6B7E12B5FBFF}"/>
              </a:ext>
            </a:extLst>
          </p:cNvPr>
          <p:cNvSpPr txBox="1"/>
          <p:nvPr/>
        </p:nvSpPr>
        <p:spPr>
          <a:xfrm>
            <a:off x="7132320" y="4407408"/>
            <a:ext cx="4297680" cy="365760"/>
          </a:xfrm>
          <a:prstGeom prst="rect">
            <a:avLst/>
          </a:prstGeom>
          <a:noFill/>
        </p:spPr>
        <p:txBody>
          <a:bodyPr vert="horz" wrap="square" lIns="0" tIns="38100" rIns="0" bIns="38100" rtlCol="0" anchor="t">
            <a:noAutofit/>
          </a:bodyPr>
          <a:lstStyle/>
          <a:p>
            <a:r>
              <a:rPr lang="en-US" sz="2000" b="1">
                <a:solidFill>
                  <a:schemeClr val="tx2"/>
                </a:solidFill>
                <a:latin typeface="Calibri" panose="020F0502020204030204" pitchFamily="34" charset="0"/>
                <a:cs typeface="Calibri" panose="020F0502020204030204" pitchFamily="34" charset="0"/>
              </a:rPr>
              <a:t>Distribution</a:t>
            </a:r>
          </a:p>
        </p:txBody>
      </p:sp>
      <p:sp>
        <p:nvSpPr>
          <p:cNvPr id="24" name="TextBox 23">
            <a:extLst>
              <a:ext uri="{FF2B5EF4-FFF2-40B4-BE49-F238E27FC236}">
                <a16:creationId xmlns:a16="http://schemas.microsoft.com/office/drawing/2014/main" id="{A874E552-8EA0-A5E2-8876-8043CDC5359A}"/>
              </a:ext>
            </a:extLst>
          </p:cNvPr>
          <p:cNvSpPr txBox="1"/>
          <p:nvPr/>
        </p:nvSpPr>
        <p:spPr>
          <a:xfrm>
            <a:off x="7132320" y="4754880"/>
            <a:ext cx="4297680" cy="369332"/>
          </a:xfrm>
          <a:prstGeom prst="rect">
            <a:avLst/>
          </a:prstGeom>
          <a:noFill/>
        </p:spPr>
        <p:txBody>
          <a:bodyPr vert="horz" wrap="square" lIns="0" tIns="38100" rIns="0" bIns="38100" rtlCol="0" anchor="t">
            <a:noAutofit/>
          </a:bodyPr>
          <a:lstStyle/>
          <a:p>
            <a:r>
              <a:rPr lang="en-US" sz="1600" b="1">
                <a:solidFill>
                  <a:schemeClr val="accent6"/>
                </a:solidFill>
                <a:latin typeface="Calibri" panose="020F0502020204030204" pitchFamily="34" charset="0"/>
                <a:cs typeface="Calibri" panose="020F0502020204030204" pitchFamily="34" charset="0"/>
              </a:rPr>
              <a:t>Where Controllers find what is approved</a:t>
            </a:r>
          </a:p>
        </p:txBody>
      </p:sp>
      <p:sp>
        <p:nvSpPr>
          <p:cNvPr id="25" name="TextBox 24">
            <a:extLst>
              <a:ext uri="{FF2B5EF4-FFF2-40B4-BE49-F238E27FC236}">
                <a16:creationId xmlns:a16="http://schemas.microsoft.com/office/drawing/2014/main" id="{06477446-CBF7-95CB-E4A6-902C306680FC}"/>
              </a:ext>
            </a:extLst>
          </p:cNvPr>
          <p:cNvSpPr txBox="1"/>
          <p:nvPr/>
        </p:nvSpPr>
        <p:spPr>
          <a:xfrm>
            <a:off x="6400800" y="5166360"/>
            <a:ext cx="5029200" cy="369332"/>
          </a:xfrm>
          <a:prstGeom prst="rect">
            <a:avLst/>
          </a:prstGeom>
          <a:noFill/>
        </p:spPr>
        <p:txBody>
          <a:bodyPr vert="horz" wrap="square" lIns="0" tIns="38100" rIns="0" bIns="38100" rtlCol="0" anchor="t">
            <a:noAutofit/>
          </a:bodyPr>
          <a:lstStyle/>
          <a:p>
            <a:r>
              <a:rPr lang="en-US" sz="1600" dirty="0">
                <a:latin typeface="Calibri" panose="020F0502020204030204" pitchFamily="34" charset="0"/>
                <a:cs typeface="Calibri" panose="020F0502020204030204" pitchFamily="34" charset="0"/>
              </a:rPr>
              <a:t>Lists the approved L3s with their versions and fingerprints. It keeps no code: the Implementers keep their packages at the addresses that their L3s name.</a:t>
            </a:r>
          </a:p>
        </p:txBody>
      </p:sp>
    </p:spTree>
    <p:extLst>
      <p:ext uri="{BB962C8B-B14F-4D97-AF65-F5344CB8AC3E}">
        <p14:creationId xmlns:p14="http://schemas.microsoft.com/office/powerpoint/2010/main" val="3307741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42404-E61F-9C19-DFB2-0373E6C56F29}"/>
              </a:ext>
            </a:extLst>
          </p:cNvPr>
          <p:cNvSpPr>
            <a:spLocks noGrp="1"/>
          </p:cNvSpPr>
          <p:nvPr>
            <p:ph type="title"/>
          </p:nvPr>
        </p:nvSpPr>
        <p:spPr>
          <a:xfrm>
            <a:off x="579120" y="624110"/>
            <a:ext cx="11033760" cy="1280890"/>
          </a:xfrm>
        </p:spPr>
        <p:txBody>
          <a:bodyPr/>
          <a:lstStyle/>
          <a:p>
            <a:pPr algn="ctr"/>
            <a:r>
              <a:rPr lang="en-US" dirty="0"/>
              <a:t>The Store verifies twice: at submission and at execution</a:t>
            </a:r>
          </a:p>
        </p:txBody>
      </p:sp>
      <p:sp>
        <p:nvSpPr>
          <p:cNvPr id="3" name="Footer Placeholder 2">
            <a:extLst>
              <a:ext uri="{FF2B5EF4-FFF2-40B4-BE49-F238E27FC236}">
                <a16:creationId xmlns:a16="http://schemas.microsoft.com/office/drawing/2014/main" id="{E5D1A570-FAB0-17E0-08E7-4C579A4D5696}"/>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D3027E81-6EF3-DA30-69C5-2219CF07E024}"/>
              </a:ext>
            </a:extLst>
          </p:cNvPr>
          <p:cNvSpPr>
            <a:spLocks noGrp="1"/>
          </p:cNvSpPr>
          <p:nvPr>
            <p:ph type="sldNum" sz="quarter" idx="12"/>
          </p:nvPr>
        </p:nvSpPr>
        <p:spPr/>
        <p:txBody>
          <a:bodyPr/>
          <a:lstStyle/>
          <a:p>
            <a:fld id="{89DD0590-3C6E-47DC-9E6C-87568422337D}" type="slidenum">
              <a:rPr lang="en-US" smtClean="0"/>
              <a:pPr/>
              <a:t>11</a:t>
            </a:fld>
            <a:endParaRPr lang="en-US"/>
          </a:p>
        </p:txBody>
      </p:sp>
      <p:sp>
        <p:nvSpPr>
          <p:cNvPr id="5" name="Rectangle: Rounded Corners 4">
            <a:extLst>
              <a:ext uri="{FF2B5EF4-FFF2-40B4-BE49-F238E27FC236}">
                <a16:creationId xmlns:a16="http://schemas.microsoft.com/office/drawing/2014/main" id="{D543F5E7-A8D8-5344-D24D-B26837EB080B}"/>
              </a:ext>
            </a:extLst>
          </p:cNvPr>
          <p:cNvSpPr/>
          <p:nvPr/>
        </p:nvSpPr>
        <p:spPr>
          <a:xfrm>
            <a:off x="548640" y="1371600"/>
            <a:ext cx="5394960" cy="59436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At submission</a:t>
            </a:r>
          </a:p>
        </p:txBody>
      </p:sp>
      <p:sp>
        <p:nvSpPr>
          <p:cNvPr id="6" name="TextBox 5">
            <a:extLst>
              <a:ext uri="{FF2B5EF4-FFF2-40B4-BE49-F238E27FC236}">
                <a16:creationId xmlns:a16="http://schemas.microsoft.com/office/drawing/2014/main" id="{17506ADA-8A77-460A-89F6-D7FA10138635}"/>
              </a:ext>
            </a:extLst>
          </p:cNvPr>
          <p:cNvSpPr txBox="1"/>
          <p:nvPr/>
        </p:nvSpPr>
        <p:spPr>
          <a:xfrm>
            <a:off x="640080" y="2103120"/>
            <a:ext cx="521208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sz="1600" dirty="0">
                <a:latin typeface="Calibri" panose="020F0502020204030204" pitchFamily="34" charset="0"/>
                <a:cs typeface="Calibri" panose="020F0502020204030204" pitchFamily="34" charset="0"/>
              </a:rPr>
              <a:t>The Implementer submits the L3 of an AIM, signed with its key</a:t>
            </a:r>
          </a:p>
          <a:p>
            <a:pPr marL="203200" indent="-203200">
              <a:spcAft>
                <a:spcPts val="800"/>
              </a:spcAft>
              <a:buFont typeface="+mj-lt"/>
              <a:buChar char="•"/>
            </a:pPr>
            <a:r>
              <a:rPr lang="en-US" sz="1600" dirty="0">
                <a:latin typeface="Calibri" panose="020F0502020204030204" pitchFamily="34" charset="0"/>
                <a:cs typeface="Calibri" panose="020F0502020204030204" pitchFamily="34" charset="0"/>
              </a:rPr>
              <a:t>The L3 is validated against its L2</a:t>
            </a:r>
          </a:p>
          <a:p>
            <a:pPr marL="203200" indent="-203200">
              <a:spcAft>
                <a:spcPts val="800"/>
              </a:spcAft>
              <a:buFont typeface="+mj-lt"/>
              <a:buChar char="•"/>
            </a:pPr>
            <a:r>
              <a:rPr lang="en-US" sz="1600" dirty="0">
                <a:latin typeface="Calibri" panose="020F0502020204030204" pitchFamily="34" charset="0"/>
                <a:cs typeface="Calibri" panose="020F0502020204030204" pitchFamily="34" charset="0"/>
              </a:rPr>
              <a:t>The Store fetches the package at the address the L3 names, measures the binary the L3 names (SHA-256) and records it as approved</a:t>
            </a:r>
          </a:p>
          <a:p>
            <a:pPr marL="203200" indent="-203200">
              <a:spcAft>
                <a:spcPts val="800"/>
              </a:spcAft>
              <a:buFont typeface="+mj-lt"/>
              <a:buChar char="•"/>
            </a:pPr>
            <a:r>
              <a:rPr lang="en-US" sz="1600" dirty="0">
                <a:latin typeface="Calibri" panose="020F0502020204030204" pitchFamily="34" charset="0"/>
                <a:cs typeface="Calibri" panose="020F0502020204030204" pitchFamily="34" charset="0"/>
              </a:rPr>
              <a:t>The Implementer does not give the hash; the Store keeps no code</a:t>
            </a:r>
          </a:p>
          <a:p>
            <a:pPr marL="203200" indent="-203200">
              <a:spcAft>
                <a:spcPts val="800"/>
              </a:spcAft>
              <a:buFont typeface="+mj-lt"/>
              <a:buChar char="•"/>
            </a:pPr>
            <a:r>
              <a:rPr lang="en-US" sz="1600" dirty="0">
                <a:latin typeface="Calibri" panose="020F0502020204030204" pitchFamily="34" charset="0"/>
                <a:cs typeface="Calibri" panose="020F0502020204030204" pitchFamily="34" charset="0"/>
              </a:rPr>
              <a:t>A package that cannot be reached, or that lacks the binary, is reported and nothing is approved</a:t>
            </a:r>
          </a:p>
        </p:txBody>
      </p:sp>
      <p:sp>
        <p:nvSpPr>
          <p:cNvPr id="7" name="Rectangle: Rounded Corners 6">
            <a:extLst>
              <a:ext uri="{FF2B5EF4-FFF2-40B4-BE49-F238E27FC236}">
                <a16:creationId xmlns:a16="http://schemas.microsoft.com/office/drawing/2014/main" id="{8E81BB9A-10E9-4485-7C95-10286B25A923}"/>
              </a:ext>
            </a:extLst>
          </p:cNvPr>
          <p:cNvSpPr/>
          <p:nvPr/>
        </p:nvSpPr>
        <p:spPr>
          <a:xfrm>
            <a:off x="6217920" y="1371600"/>
            <a:ext cx="5394960" cy="59436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At execution</a:t>
            </a:r>
          </a:p>
        </p:txBody>
      </p:sp>
      <p:sp>
        <p:nvSpPr>
          <p:cNvPr id="8" name="TextBox 7">
            <a:extLst>
              <a:ext uri="{FF2B5EF4-FFF2-40B4-BE49-F238E27FC236}">
                <a16:creationId xmlns:a16="http://schemas.microsoft.com/office/drawing/2014/main" id="{8EB8F774-9C69-35F6-D66B-7F04BA192582}"/>
              </a:ext>
            </a:extLst>
          </p:cNvPr>
          <p:cNvSpPr txBox="1"/>
          <p:nvPr/>
        </p:nvSpPr>
        <p:spPr>
          <a:xfrm>
            <a:off x="6309360" y="2103120"/>
            <a:ext cx="521208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sz="1600">
                <a:latin typeface="Calibri" panose="020F0502020204030204" pitchFamily="34" charset="0"/>
                <a:cs typeface="Calibri" panose="020F0502020204030204" pitchFamily="34" charset="0"/>
              </a:rPr>
              <a:t>The Controller reads the L3s and fetches each package from its address</a:t>
            </a:r>
          </a:p>
          <a:p>
            <a:pPr marL="203200" indent="-203200">
              <a:spcAft>
                <a:spcPts val="800"/>
              </a:spcAft>
              <a:buFont typeface="+mj-lt"/>
              <a:buChar char="•"/>
            </a:pPr>
            <a:r>
              <a:rPr lang="en-US" sz="1600">
                <a:latin typeface="Calibri" panose="020F0502020204030204" pitchFamily="34" charset="0"/>
                <a:cs typeface="Calibri" panose="020F0502020204030204" pitchFamily="34" charset="0"/>
              </a:rPr>
              <a:t>It measures the same binary and puts the hash to the Store, with a fresh number</a:t>
            </a:r>
          </a:p>
          <a:p>
            <a:pPr marL="203200" indent="-203200">
              <a:spcAft>
                <a:spcPts val="800"/>
              </a:spcAft>
              <a:buFont typeface="+mj-lt"/>
              <a:buChar char="•"/>
            </a:pPr>
            <a:r>
              <a:rPr lang="en-US" sz="1600">
                <a:latin typeface="Calibri" panose="020F0502020204030204" pitchFamily="34" charset="0"/>
                <a:cs typeface="Calibri" panose="020F0502020204030204" pitchFamily="34" charset="0"/>
              </a:rPr>
              <a:t>The Store answers Same, Different or Not recorded, signed, naming what was asked</a:t>
            </a:r>
          </a:p>
          <a:p>
            <a:pPr marL="203200" indent="-203200">
              <a:spcAft>
                <a:spcPts val="800"/>
              </a:spcAft>
              <a:buFont typeface="+mj-lt"/>
              <a:buChar char="•"/>
            </a:pPr>
            <a:r>
              <a:rPr lang="en-US" sz="1600">
                <a:latin typeface="Calibri" panose="020F0502020204030204" pitchFamily="34" charset="0"/>
                <a:cs typeface="Calibri" panose="020F0502020204030204" pitchFamily="34" charset="0"/>
              </a:rPr>
              <a:t>Only Same loads the package; anything else, or a Store that does not answer, refuses the AIM</a:t>
            </a:r>
          </a:p>
          <a:p>
            <a:pPr marL="203200" indent="-203200">
              <a:spcAft>
                <a:spcPts val="800"/>
              </a:spcAft>
              <a:buFont typeface="+mj-lt"/>
              <a:buChar char="•"/>
            </a:pPr>
            <a:r>
              <a:rPr lang="en-US" sz="1600">
                <a:latin typeface="Calibri" panose="020F0502020204030204" pitchFamily="34" charset="0"/>
                <a:cs typeface="Calibri" panose="020F0502020204030204" pitchFamily="34" charset="0"/>
              </a:rPr>
              <a:t>No other implementation is run in its place</a:t>
            </a:r>
          </a:p>
        </p:txBody>
      </p:sp>
      <p:sp>
        <p:nvSpPr>
          <p:cNvPr id="9" name="Rectangle: Rounded Corners 8">
            <a:extLst>
              <a:ext uri="{FF2B5EF4-FFF2-40B4-BE49-F238E27FC236}">
                <a16:creationId xmlns:a16="http://schemas.microsoft.com/office/drawing/2014/main" id="{0C537232-DFF5-C737-D57E-54A0949667DA}"/>
              </a:ext>
            </a:extLst>
          </p:cNvPr>
          <p:cNvSpPr/>
          <p:nvPr/>
        </p:nvSpPr>
        <p:spPr>
          <a:xfrm>
            <a:off x="548640" y="5440680"/>
            <a:ext cx="11064240" cy="6858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400" b="1">
                <a:solidFill>
                  <a:schemeClr val="tx2"/>
                </a:solidFill>
                <a:latin typeface="Calibri" panose="020F0502020204030204" pitchFamily="34" charset="0"/>
                <a:cs typeface="Calibri" panose="020F0502020204030204" pitchFamily="34" charset="0"/>
              </a:rPr>
              <a:t>The Controller never compares for itself: the real fingerprint is the Store's alone. The data an AIM reads (models, voices) carry their own SHA-256 in the L3 and are checked by the Controller.</a:t>
            </a:r>
          </a:p>
        </p:txBody>
      </p:sp>
    </p:spTree>
    <p:extLst>
      <p:ext uri="{BB962C8B-B14F-4D97-AF65-F5344CB8AC3E}">
        <p14:creationId xmlns:p14="http://schemas.microsoft.com/office/powerpoint/2010/main" val="3354812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E77F3-D040-B49C-1A9A-556F7AFCC735}"/>
              </a:ext>
            </a:extLst>
          </p:cNvPr>
          <p:cNvSpPr>
            <a:spLocks noGrp="1"/>
          </p:cNvSpPr>
          <p:nvPr>
            <p:ph type="title"/>
          </p:nvPr>
        </p:nvSpPr>
        <p:spPr>
          <a:xfrm>
            <a:off x="548640" y="624110"/>
            <a:ext cx="11064240" cy="1280890"/>
          </a:xfrm>
        </p:spPr>
        <p:txBody>
          <a:bodyPr/>
          <a:lstStyle/>
          <a:p>
            <a:pPr algn="ctr"/>
            <a:r>
              <a:rPr lang="en-US" dirty="0"/>
              <a:t>From an Implementer to a running Module</a:t>
            </a:r>
          </a:p>
        </p:txBody>
      </p:sp>
      <p:sp>
        <p:nvSpPr>
          <p:cNvPr id="3" name="Footer Placeholder 2">
            <a:extLst>
              <a:ext uri="{FF2B5EF4-FFF2-40B4-BE49-F238E27FC236}">
                <a16:creationId xmlns:a16="http://schemas.microsoft.com/office/drawing/2014/main" id="{ADAF4203-4ABC-7EF4-E5C2-8C6AB1385224}"/>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572C23E6-4C01-3CBE-4BC9-EE4CC87F1329}"/>
              </a:ext>
            </a:extLst>
          </p:cNvPr>
          <p:cNvSpPr>
            <a:spLocks noGrp="1"/>
          </p:cNvSpPr>
          <p:nvPr>
            <p:ph type="sldNum" sz="quarter" idx="12"/>
          </p:nvPr>
        </p:nvSpPr>
        <p:spPr/>
        <p:txBody>
          <a:bodyPr/>
          <a:lstStyle/>
          <a:p>
            <a:fld id="{89DD0590-3C6E-47DC-9E6C-87568422337D}" type="slidenum">
              <a:rPr lang="en-US" smtClean="0"/>
              <a:pPr/>
              <a:t>12</a:t>
            </a:fld>
            <a:endParaRPr lang="en-US"/>
          </a:p>
        </p:txBody>
      </p:sp>
      <p:sp>
        <p:nvSpPr>
          <p:cNvPr id="5" name="Rectangle: Rounded Corners 4">
            <a:extLst>
              <a:ext uri="{FF2B5EF4-FFF2-40B4-BE49-F238E27FC236}">
                <a16:creationId xmlns:a16="http://schemas.microsoft.com/office/drawing/2014/main" id="{EDCC014E-C22C-0457-3D3A-52BEBAB3BC45}"/>
              </a:ext>
            </a:extLst>
          </p:cNvPr>
          <p:cNvSpPr/>
          <p:nvPr/>
        </p:nvSpPr>
        <p:spPr>
          <a:xfrm>
            <a:off x="548640" y="1417320"/>
            <a:ext cx="3566160" cy="18745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Oval 5">
            <a:extLst>
              <a:ext uri="{FF2B5EF4-FFF2-40B4-BE49-F238E27FC236}">
                <a16:creationId xmlns:a16="http://schemas.microsoft.com/office/drawing/2014/main" id="{C2D0C3FF-890A-9EA4-4B3E-42F3E6D58AF3}"/>
              </a:ext>
            </a:extLst>
          </p:cNvPr>
          <p:cNvSpPr/>
          <p:nvPr/>
        </p:nvSpPr>
        <p:spPr>
          <a:xfrm>
            <a:off x="713232" y="1572768"/>
            <a:ext cx="502920" cy="502920"/>
          </a:xfrm>
          <a:prstGeom prst="ellipse">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1</a:t>
            </a:r>
          </a:p>
        </p:txBody>
      </p:sp>
      <p:sp>
        <p:nvSpPr>
          <p:cNvPr id="7" name="TextBox 6">
            <a:extLst>
              <a:ext uri="{FF2B5EF4-FFF2-40B4-BE49-F238E27FC236}">
                <a16:creationId xmlns:a16="http://schemas.microsoft.com/office/drawing/2014/main" id="{B99BA0E6-2F1A-BAE7-6786-542095AD3C85}"/>
              </a:ext>
            </a:extLst>
          </p:cNvPr>
          <p:cNvSpPr txBox="1"/>
          <p:nvPr/>
        </p:nvSpPr>
        <p:spPr>
          <a:xfrm>
            <a:off x="1353312" y="1600200"/>
            <a:ext cx="2651760" cy="369332"/>
          </a:xfrm>
          <a:prstGeom prst="rect">
            <a:avLst/>
          </a:prstGeom>
          <a:noFill/>
        </p:spPr>
        <p:txBody>
          <a:bodyPr vert="horz" wrap="square" lIns="0" tIns="38100" rIns="0" bIns="38100" rtlCol="0" anchor="ctr">
            <a:noAutofit/>
          </a:bodyPr>
          <a:lstStyle/>
          <a:p>
            <a:r>
              <a:rPr lang="en-US" sz="2000" b="1">
                <a:solidFill>
                  <a:schemeClr val="tx2"/>
                </a:solidFill>
                <a:latin typeface="+mj-lt"/>
              </a:rPr>
              <a:t>Implementer</a:t>
            </a:r>
          </a:p>
        </p:txBody>
      </p:sp>
      <p:sp>
        <p:nvSpPr>
          <p:cNvPr id="8" name="TextBox 7">
            <a:extLst>
              <a:ext uri="{FF2B5EF4-FFF2-40B4-BE49-F238E27FC236}">
                <a16:creationId xmlns:a16="http://schemas.microsoft.com/office/drawing/2014/main" id="{56198AE0-4D66-F915-0241-7F88A56C1193}"/>
              </a:ext>
            </a:extLst>
          </p:cNvPr>
          <p:cNvSpPr txBox="1"/>
          <p:nvPr/>
        </p:nvSpPr>
        <p:spPr>
          <a:xfrm>
            <a:off x="731520" y="2194560"/>
            <a:ext cx="3200400" cy="369332"/>
          </a:xfrm>
          <a:prstGeom prst="rect">
            <a:avLst/>
          </a:prstGeom>
          <a:noFill/>
        </p:spPr>
        <p:txBody>
          <a:bodyPr vert="horz" wrap="square" lIns="0" tIns="38100" rIns="0" bIns="38100" rtlCol="0" anchor="t">
            <a:noAutofit/>
          </a:bodyPr>
          <a:lstStyle/>
          <a:p>
            <a:r>
              <a:rPr lang="en-US" sz="1400"/>
              <a:t>Registers with the IIDRA and obtains an Implementer ID and a key</a:t>
            </a:r>
          </a:p>
        </p:txBody>
      </p:sp>
      <p:sp>
        <p:nvSpPr>
          <p:cNvPr id="9" name="Rectangle: Rounded Corners 8">
            <a:extLst>
              <a:ext uri="{FF2B5EF4-FFF2-40B4-BE49-F238E27FC236}">
                <a16:creationId xmlns:a16="http://schemas.microsoft.com/office/drawing/2014/main" id="{72FBFAD0-125F-7FCF-C9B8-ED4F5FF69B9A}"/>
              </a:ext>
            </a:extLst>
          </p:cNvPr>
          <p:cNvSpPr/>
          <p:nvPr/>
        </p:nvSpPr>
        <p:spPr>
          <a:xfrm>
            <a:off x="4297680" y="1417320"/>
            <a:ext cx="3566159" cy="18745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Oval 9">
            <a:extLst>
              <a:ext uri="{FF2B5EF4-FFF2-40B4-BE49-F238E27FC236}">
                <a16:creationId xmlns:a16="http://schemas.microsoft.com/office/drawing/2014/main" id="{36039F8C-6B49-0DDE-EAB4-FA2CDC98E1B5}"/>
              </a:ext>
            </a:extLst>
          </p:cNvPr>
          <p:cNvSpPr/>
          <p:nvPr/>
        </p:nvSpPr>
        <p:spPr>
          <a:xfrm>
            <a:off x="4462272" y="1572768"/>
            <a:ext cx="502920" cy="502920"/>
          </a:xfrm>
          <a:prstGeom prst="ellipse">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2</a:t>
            </a:r>
          </a:p>
        </p:txBody>
      </p:sp>
      <p:sp>
        <p:nvSpPr>
          <p:cNvPr id="11" name="TextBox 10">
            <a:extLst>
              <a:ext uri="{FF2B5EF4-FFF2-40B4-BE49-F238E27FC236}">
                <a16:creationId xmlns:a16="http://schemas.microsoft.com/office/drawing/2014/main" id="{525759BD-776B-448D-D834-4745254674DA}"/>
              </a:ext>
            </a:extLst>
          </p:cNvPr>
          <p:cNvSpPr txBox="1"/>
          <p:nvPr/>
        </p:nvSpPr>
        <p:spPr>
          <a:xfrm>
            <a:off x="5102352" y="1600200"/>
            <a:ext cx="2651760" cy="369332"/>
          </a:xfrm>
          <a:prstGeom prst="rect">
            <a:avLst/>
          </a:prstGeom>
          <a:noFill/>
        </p:spPr>
        <p:txBody>
          <a:bodyPr vert="horz" wrap="square" lIns="0" tIns="38100" rIns="0" bIns="38100" rtlCol="0" anchor="ctr">
            <a:noAutofit/>
          </a:bodyPr>
          <a:lstStyle/>
          <a:p>
            <a:r>
              <a:rPr lang="en-US" sz="2000" b="1">
                <a:solidFill>
                  <a:schemeClr val="tx2"/>
                </a:solidFill>
                <a:latin typeface="+mj-lt"/>
              </a:rPr>
              <a:t>Implementer</a:t>
            </a:r>
          </a:p>
        </p:txBody>
      </p:sp>
      <p:sp>
        <p:nvSpPr>
          <p:cNvPr id="12" name="TextBox 11">
            <a:extLst>
              <a:ext uri="{FF2B5EF4-FFF2-40B4-BE49-F238E27FC236}">
                <a16:creationId xmlns:a16="http://schemas.microsoft.com/office/drawing/2014/main" id="{4202CCB5-3153-603E-2D1B-F629F1C69D0C}"/>
              </a:ext>
            </a:extLst>
          </p:cNvPr>
          <p:cNvSpPr txBox="1"/>
          <p:nvPr/>
        </p:nvSpPr>
        <p:spPr>
          <a:xfrm>
            <a:off x="4480560" y="2194560"/>
            <a:ext cx="3200400" cy="369332"/>
          </a:xfrm>
          <a:prstGeom prst="rect">
            <a:avLst/>
          </a:prstGeom>
          <a:noFill/>
        </p:spPr>
        <p:txBody>
          <a:bodyPr vert="horz" wrap="square" lIns="0" tIns="38100" rIns="0" bIns="38100" rtlCol="0" anchor="t">
            <a:noAutofit/>
          </a:bodyPr>
          <a:lstStyle/>
          <a:p>
            <a:r>
              <a:rPr lang="en-US" sz="1400"/>
              <a:t>Builds the AIM, its package for each platform and its L3: an instance of the standard L2</a:t>
            </a:r>
          </a:p>
        </p:txBody>
      </p:sp>
      <p:sp>
        <p:nvSpPr>
          <p:cNvPr id="13" name="Rectangle: Rounded Corners 12">
            <a:extLst>
              <a:ext uri="{FF2B5EF4-FFF2-40B4-BE49-F238E27FC236}">
                <a16:creationId xmlns:a16="http://schemas.microsoft.com/office/drawing/2014/main" id="{F61D8F35-CBA9-A636-8A70-DA975D3DEEE0}"/>
              </a:ext>
            </a:extLst>
          </p:cNvPr>
          <p:cNvSpPr/>
          <p:nvPr/>
        </p:nvSpPr>
        <p:spPr>
          <a:xfrm>
            <a:off x="8046720" y="1417320"/>
            <a:ext cx="3566160" cy="18745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Oval 13">
            <a:extLst>
              <a:ext uri="{FF2B5EF4-FFF2-40B4-BE49-F238E27FC236}">
                <a16:creationId xmlns:a16="http://schemas.microsoft.com/office/drawing/2014/main" id="{F70C0832-39D7-E764-0F38-873D399017B8}"/>
              </a:ext>
            </a:extLst>
          </p:cNvPr>
          <p:cNvSpPr/>
          <p:nvPr/>
        </p:nvSpPr>
        <p:spPr>
          <a:xfrm>
            <a:off x="8211312" y="1572768"/>
            <a:ext cx="502920" cy="502920"/>
          </a:xfrm>
          <a:prstGeom prst="ellipse">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3</a:t>
            </a:r>
          </a:p>
        </p:txBody>
      </p:sp>
      <p:sp>
        <p:nvSpPr>
          <p:cNvPr id="15" name="TextBox 14">
            <a:extLst>
              <a:ext uri="{FF2B5EF4-FFF2-40B4-BE49-F238E27FC236}">
                <a16:creationId xmlns:a16="http://schemas.microsoft.com/office/drawing/2014/main" id="{8938D80A-ACF6-553D-9FFA-B278C1995DF3}"/>
              </a:ext>
            </a:extLst>
          </p:cNvPr>
          <p:cNvSpPr txBox="1"/>
          <p:nvPr/>
        </p:nvSpPr>
        <p:spPr>
          <a:xfrm>
            <a:off x="8851392" y="1600200"/>
            <a:ext cx="2651760" cy="369332"/>
          </a:xfrm>
          <a:prstGeom prst="rect">
            <a:avLst/>
          </a:prstGeom>
          <a:noFill/>
        </p:spPr>
        <p:txBody>
          <a:bodyPr vert="horz" wrap="square" lIns="0" tIns="38100" rIns="0" bIns="38100" rtlCol="0" anchor="ctr">
            <a:noAutofit/>
          </a:bodyPr>
          <a:lstStyle/>
          <a:p>
            <a:r>
              <a:rPr lang="en-US" sz="2000" b="1">
                <a:solidFill>
                  <a:schemeClr val="tx2"/>
                </a:solidFill>
                <a:latin typeface="+mj-lt"/>
              </a:rPr>
              <a:t>MPAI Store</a:t>
            </a:r>
          </a:p>
        </p:txBody>
      </p:sp>
      <p:sp>
        <p:nvSpPr>
          <p:cNvPr id="16" name="TextBox 15">
            <a:extLst>
              <a:ext uri="{FF2B5EF4-FFF2-40B4-BE49-F238E27FC236}">
                <a16:creationId xmlns:a16="http://schemas.microsoft.com/office/drawing/2014/main" id="{83B86E05-3D59-302F-0B95-3AE51C091DDE}"/>
              </a:ext>
            </a:extLst>
          </p:cNvPr>
          <p:cNvSpPr txBox="1"/>
          <p:nvPr/>
        </p:nvSpPr>
        <p:spPr>
          <a:xfrm>
            <a:off x="8229600" y="2194560"/>
            <a:ext cx="3200400" cy="369332"/>
          </a:xfrm>
          <a:prstGeom prst="rect">
            <a:avLst/>
          </a:prstGeom>
          <a:noFill/>
        </p:spPr>
        <p:txBody>
          <a:bodyPr vert="horz" wrap="square" lIns="0" tIns="38100" rIns="0" bIns="38100" rtlCol="0" anchor="t">
            <a:noAutofit/>
          </a:bodyPr>
          <a:lstStyle/>
          <a:p>
            <a:r>
              <a:rPr lang="en-US" sz="1400"/>
              <a:t>Receives the signed L3, validates it against the L2, fetches the package, records its fingerprint, lists it</a:t>
            </a:r>
          </a:p>
        </p:txBody>
      </p:sp>
      <p:sp>
        <p:nvSpPr>
          <p:cNvPr id="17" name="Rectangle: Rounded Corners 16">
            <a:extLst>
              <a:ext uri="{FF2B5EF4-FFF2-40B4-BE49-F238E27FC236}">
                <a16:creationId xmlns:a16="http://schemas.microsoft.com/office/drawing/2014/main" id="{F17E2BAE-9308-636B-9C75-736EE8DD9BDA}"/>
              </a:ext>
            </a:extLst>
          </p:cNvPr>
          <p:cNvSpPr/>
          <p:nvPr/>
        </p:nvSpPr>
        <p:spPr>
          <a:xfrm>
            <a:off x="548640" y="3474720"/>
            <a:ext cx="3566160" cy="18745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8" name="Oval 17">
            <a:extLst>
              <a:ext uri="{FF2B5EF4-FFF2-40B4-BE49-F238E27FC236}">
                <a16:creationId xmlns:a16="http://schemas.microsoft.com/office/drawing/2014/main" id="{89A2EBA8-DEB7-010A-74D9-190C71A6E5E3}"/>
              </a:ext>
            </a:extLst>
          </p:cNvPr>
          <p:cNvSpPr/>
          <p:nvPr/>
        </p:nvSpPr>
        <p:spPr>
          <a:xfrm>
            <a:off x="713232" y="3630168"/>
            <a:ext cx="502920" cy="50292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4</a:t>
            </a:r>
          </a:p>
        </p:txBody>
      </p:sp>
      <p:sp>
        <p:nvSpPr>
          <p:cNvPr id="19" name="TextBox 18">
            <a:extLst>
              <a:ext uri="{FF2B5EF4-FFF2-40B4-BE49-F238E27FC236}">
                <a16:creationId xmlns:a16="http://schemas.microsoft.com/office/drawing/2014/main" id="{7209DDBB-6167-AFAC-C8F9-B4E08A9858A0}"/>
              </a:ext>
            </a:extLst>
          </p:cNvPr>
          <p:cNvSpPr txBox="1"/>
          <p:nvPr/>
        </p:nvSpPr>
        <p:spPr>
          <a:xfrm>
            <a:off x="1353312" y="3657600"/>
            <a:ext cx="2651760" cy="369332"/>
          </a:xfrm>
          <a:prstGeom prst="rect">
            <a:avLst/>
          </a:prstGeom>
          <a:noFill/>
        </p:spPr>
        <p:txBody>
          <a:bodyPr vert="horz" wrap="square" lIns="0" tIns="38100" rIns="0" bIns="38100" rtlCol="0" anchor="ctr">
            <a:noAutofit/>
          </a:bodyPr>
          <a:lstStyle/>
          <a:p>
            <a:r>
              <a:rPr lang="en-US" sz="2000" b="1">
                <a:solidFill>
                  <a:schemeClr val="tx2"/>
                </a:solidFill>
                <a:latin typeface="+mj-lt"/>
              </a:rPr>
              <a:t>Controller</a:t>
            </a:r>
          </a:p>
        </p:txBody>
      </p:sp>
      <p:sp>
        <p:nvSpPr>
          <p:cNvPr id="20" name="TextBox 19">
            <a:extLst>
              <a:ext uri="{FF2B5EF4-FFF2-40B4-BE49-F238E27FC236}">
                <a16:creationId xmlns:a16="http://schemas.microsoft.com/office/drawing/2014/main" id="{FE74AA26-3D9E-63FC-94AE-4C040CB90E2F}"/>
              </a:ext>
            </a:extLst>
          </p:cNvPr>
          <p:cNvSpPr txBox="1"/>
          <p:nvPr/>
        </p:nvSpPr>
        <p:spPr>
          <a:xfrm>
            <a:off x="731520" y="4251960"/>
            <a:ext cx="3200400" cy="369332"/>
          </a:xfrm>
          <a:prstGeom prst="rect">
            <a:avLst/>
          </a:prstGeom>
          <a:noFill/>
        </p:spPr>
        <p:txBody>
          <a:bodyPr vert="horz" wrap="square" lIns="0" tIns="38100" rIns="0" bIns="38100" rtlCol="0" anchor="t">
            <a:noAutofit/>
          </a:bodyPr>
          <a:lstStyle/>
          <a:p>
            <a:r>
              <a:rPr lang="en-US" sz="1400"/>
              <a:t>Obtains the L3s of the Module from the Store and the packages from the addresses the L3s name</a:t>
            </a:r>
          </a:p>
        </p:txBody>
      </p:sp>
      <p:sp>
        <p:nvSpPr>
          <p:cNvPr id="21" name="Rectangle: Rounded Corners 20">
            <a:extLst>
              <a:ext uri="{FF2B5EF4-FFF2-40B4-BE49-F238E27FC236}">
                <a16:creationId xmlns:a16="http://schemas.microsoft.com/office/drawing/2014/main" id="{BF3347A2-D40A-792F-7D69-2041C6484C41}"/>
              </a:ext>
            </a:extLst>
          </p:cNvPr>
          <p:cNvSpPr/>
          <p:nvPr/>
        </p:nvSpPr>
        <p:spPr>
          <a:xfrm>
            <a:off x="4297680" y="3474720"/>
            <a:ext cx="3566159" cy="18745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2" name="Oval 21">
            <a:extLst>
              <a:ext uri="{FF2B5EF4-FFF2-40B4-BE49-F238E27FC236}">
                <a16:creationId xmlns:a16="http://schemas.microsoft.com/office/drawing/2014/main" id="{988B7791-0413-3826-B719-4C426C0CFBC3}"/>
              </a:ext>
            </a:extLst>
          </p:cNvPr>
          <p:cNvSpPr/>
          <p:nvPr/>
        </p:nvSpPr>
        <p:spPr>
          <a:xfrm>
            <a:off x="4462272" y="3630168"/>
            <a:ext cx="502920" cy="50292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5</a:t>
            </a:r>
          </a:p>
        </p:txBody>
      </p:sp>
      <p:sp>
        <p:nvSpPr>
          <p:cNvPr id="23" name="TextBox 22">
            <a:extLst>
              <a:ext uri="{FF2B5EF4-FFF2-40B4-BE49-F238E27FC236}">
                <a16:creationId xmlns:a16="http://schemas.microsoft.com/office/drawing/2014/main" id="{DA5D8292-93B0-24FF-4A0A-3634550E4F24}"/>
              </a:ext>
            </a:extLst>
          </p:cNvPr>
          <p:cNvSpPr txBox="1"/>
          <p:nvPr/>
        </p:nvSpPr>
        <p:spPr>
          <a:xfrm>
            <a:off x="5102352" y="3657600"/>
            <a:ext cx="2651760" cy="369332"/>
          </a:xfrm>
          <a:prstGeom prst="rect">
            <a:avLst/>
          </a:prstGeom>
          <a:noFill/>
        </p:spPr>
        <p:txBody>
          <a:bodyPr vert="horz" wrap="square" lIns="0" tIns="38100" rIns="0" bIns="38100" rtlCol="0" anchor="ctr">
            <a:noAutofit/>
          </a:bodyPr>
          <a:lstStyle/>
          <a:p>
            <a:r>
              <a:rPr lang="en-US" sz="2000" b="1">
                <a:solidFill>
                  <a:schemeClr val="tx2"/>
                </a:solidFill>
                <a:latin typeface="+mj-lt"/>
              </a:rPr>
              <a:t>Controller</a:t>
            </a:r>
          </a:p>
        </p:txBody>
      </p:sp>
      <p:sp>
        <p:nvSpPr>
          <p:cNvPr id="24" name="TextBox 23">
            <a:extLst>
              <a:ext uri="{FF2B5EF4-FFF2-40B4-BE49-F238E27FC236}">
                <a16:creationId xmlns:a16="http://schemas.microsoft.com/office/drawing/2014/main" id="{B2A567D7-D762-F5C4-AAE3-6B96C14CC324}"/>
              </a:ext>
            </a:extLst>
          </p:cNvPr>
          <p:cNvSpPr txBox="1"/>
          <p:nvPr/>
        </p:nvSpPr>
        <p:spPr>
          <a:xfrm>
            <a:off x="4480560" y="4251960"/>
            <a:ext cx="3200400" cy="369332"/>
          </a:xfrm>
          <a:prstGeom prst="rect">
            <a:avLst/>
          </a:prstGeom>
          <a:noFill/>
        </p:spPr>
        <p:txBody>
          <a:bodyPr vert="horz" wrap="square" lIns="0" tIns="38100" rIns="0" bIns="38100" rtlCol="0" anchor="t">
            <a:noAutofit/>
          </a:bodyPr>
          <a:lstStyle/>
          <a:p>
            <a:r>
              <a:rPr lang="en-US" sz="1400"/>
              <a:t>Measures what it obtained and asks the Store; fetches the declared data and checks their SHA-256</a:t>
            </a:r>
          </a:p>
        </p:txBody>
      </p:sp>
      <p:sp>
        <p:nvSpPr>
          <p:cNvPr id="25" name="Rectangle: Rounded Corners 24">
            <a:extLst>
              <a:ext uri="{FF2B5EF4-FFF2-40B4-BE49-F238E27FC236}">
                <a16:creationId xmlns:a16="http://schemas.microsoft.com/office/drawing/2014/main" id="{C4557787-ABB4-779D-22AD-698C798CEA8B}"/>
              </a:ext>
            </a:extLst>
          </p:cNvPr>
          <p:cNvSpPr/>
          <p:nvPr/>
        </p:nvSpPr>
        <p:spPr>
          <a:xfrm>
            <a:off x="8046720" y="3474720"/>
            <a:ext cx="3566160" cy="18745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6" name="Oval 25">
            <a:extLst>
              <a:ext uri="{FF2B5EF4-FFF2-40B4-BE49-F238E27FC236}">
                <a16:creationId xmlns:a16="http://schemas.microsoft.com/office/drawing/2014/main" id="{14FC68E2-BC46-55FA-7EE7-2B2D25670BFA}"/>
              </a:ext>
            </a:extLst>
          </p:cNvPr>
          <p:cNvSpPr/>
          <p:nvPr/>
        </p:nvSpPr>
        <p:spPr>
          <a:xfrm>
            <a:off x="8211312" y="3630168"/>
            <a:ext cx="502920" cy="502920"/>
          </a:xfrm>
          <a:prstGeom prst="ellipse">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rPr>
              <a:t>6</a:t>
            </a:r>
          </a:p>
        </p:txBody>
      </p:sp>
      <p:sp>
        <p:nvSpPr>
          <p:cNvPr id="27" name="TextBox 26">
            <a:extLst>
              <a:ext uri="{FF2B5EF4-FFF2-40B4-BE49-F238E27FC236}">
                <a16:creationId xmlns:a16="http://schemas.microsoft.com/office/drawing/2014/main" id="{7C9DD8BC-9A9B-E381-9908-E13DE7EEB92B}"/>
              </a:ext>
            </a:extLst>
          </p:cNvPr>
          <p:cNvSpPr txBox="1"/>
          <p:nvPr/>
        </p:nvSpPr>
        <p:spPr>
          <a:xfrm>
            <a:off x="8851392" y="3657600"/>
            <a:ext cx="2651760" cy="369332"/>
          </a:xfrm>
          <a:prstGeom prst="rect">
            <a:avLst/>
          </a:prstGeom>
          <a:noFill/>
        </p:spPr>
        <p:txBody>
          <a:bodyPr vert="horz" wrap="square" lIns="0" tIns="38100" rIns="0" bIns="38100" rtlCol="0" anchor="ctr">
            <a:noAutofit/>
          </a:bodyPr>
          <a:lstStyle/>
          <a:p>
            <a:r>
              <a:rPr lang="en-US" sz="2000" b="1">
                <a:solidFill>
                  <a:schemeClr val="tx2"/>
                </a:solidFill>
                <a:latin typeface="+mj-lt"/>
              </a:rPr>
              <a:t>Controller</a:t>
            </a:r>
          </a:p>
        </p:txBody>
      </p:sp>
      <p:sp>
        <p:nvSpPr>
          <p:cNvPr id="28" name="TextBox 27">
            <a:extLst>
              <a:ext uri="{FF2B5EF4-FFF2-40B4-BE49-F238E27FC236}">
                <a16:creationId xmlns:a16="http://schemas.microsoft.com/office/drawing/2014/main" id="{AC2D82C9-73E3-826C-B1F5-1AE82549BB0C}"/>
              </a:ext>
            </a:extLst>
          </p:cNvPr>
          <p:cNvSpPr txBox="1"/>
          <p:nvPr/>
        </p:nvSpPr>
        <p:spPr>
          <a:xfrm>
            <a:off x="8229600" y="4251960"/>
            <a:ext cx="3200400" cy="369332"/>
          </a:xfrm>
          <a:prstGeom prst="rect">
            <a:avLst/>
          </a:prstGeom>
          <a:noFill/>
        </p:spPr>
        <p:txBody>
          <a:bodyPr vert="horz" wrap="square" lIns="0" tIns="38100" rIns="0" bIns="38100" rtlCol="0" anchor="t">
            <a:noAutofit/>
          </a:bodyPr>
          <a:lstStyle/>
          <a:p>
            <a:r>
              <a:rPr lang="en-US" sz="1400"/>
              <a:t>Instantiates the AIMs, connects them by Data Type and Port Number and runs the Module for the User Agent</a:t>
            </a:r>
          </a:p>
        </p:txBody>
      </p:sp>
      <p:sp>
        <p:nvSpPr>
          <p:cNvPr id="29" name="Rectangle: Rounded Corners 28">
            <a:extLst>
              <a:ext uri="{FF2B5EF4-FFF2-40B4-BE49-F238E27FC236}">
                <a16:creationId xmlns:a16="http://schemas.microsoft.com/office/drawing/2014/main" id="{416337E3-8DA1-380D-36A4-F7F554E73748}"/>
              </a:ext>
            </a:extLst>
          </p:cNvPr>
          <p:cNvSpPr/>
          <p:nvPr/>
        </p:nvSpPr>
        <p:spPr>
          <a:xfrm>
            <a:off x="548640" y="5623560"/>
            <a:ext cx="11064240" cy="59436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rPr>
              <a:t>Nothing runs because of where it comes from: it runs because it is what was approved.</a:t>
            </a:r>
          </a:p>
        </p:txBody>
      </p:sp>
    </p:spTree>
    <p:extLst>
      <p:ext uri="{BB962C8B-B14F-4D97-AF65-F5344CB8AC3E}">
        <p14:creationId xmlns:p14="http://schemas.microsoft.com/office/powerpoint/2010/main" val="3978230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533EA-B91A-0DBC-5F74-5BC8A218AC17}"/>
              </a:ext>
            </a:extLst>
          </p:cNvPr>
          <p:cNvSpPr>
            <a:spLocks noGrp="1"/>
          </p:cNvSpPr>
          <p:nvPr>
            <p:ph type="title"/>
          </p:nvPr>
        </p:nvSpPr>
        <p:spPr>
          <a:xfrm>
            <a:off x="548640" y="624110"/>
            <a:ext cx="11064240" cy="1280890"/>
          </a:xfrm>
        </p:spPr>
        <p:txBody>
          <a:bodyPr/>
          <a:lstStyle/>
          <a:p>
            <a:pPr algn="ctr"/>
            <a:r>
              <a:rPr lang="en-US" dirty="0"/>
              <a:t>What is verified along the way</a:t>
            </a:r>
          </a:p>
        </p:txBody>
      </p:sp>
      <p:sp>
        <p:nvSpPr>
          <p:cNvPr id="4" name="Slide Number Placeholder 3">
            <a:extLst>
              <a:ext uri="{FF2B5EF4-FFF2-40B4-BE49-F238E27FC236}">
                <a16:creationId xmlns:a16="http://schemas.microsoft.com/office/drawing/2014/main" id="{ED41D597-C486-672E-436B-AAC438C8F58A}"/>
              </a:ext>
            </a:extLst>
          </p:cNvPr>
          <p:cNvSpPr>
            <a:spLocks noGrp="1"/>
          </p:cNvSpPr>
          <p:nvPr>
            <p:ph type="sldNum" sz="quarter" idx="12"/>
          </p:nvPr>
        </p:nvSpPr>
        <p:spPr/>
        <p:txBody>
          <a:bodyPr/>
          <a:lstStyle/>
          <a:p>
            <a:fld id="{89DD0590-3C6E-47DC-9E6C-87568422337D}" type="slidenum">
              <a:rPr lang="en-US" smtClean="0"/>
              <a:pPr/>
              <a:t>13</a:t>
            </a:fld>
            <a:endParaRPr lang="en-US"/>
          </a:p>
        </p:txBody>
      </p:sp>
      <p:graphicFrame>
        <p:nvGraphicFramePr>
          <p:cNvPr id="5" name="Table 4">
            <a:extLst>
              <a:ext uri="{FF2B5EF4-FFF2-40B4-BE49-F238E27FC236}">
                <a16:creationId xmlns:a16="http://schemas.microsoft.com/office/drawing/2014/main" id="{317CA4D4-6B8D-1732-C983-AB437F76A958}"/>
              </a:ext>
            </a:extLst>
          </p:cNvPr>
          <p:cNvGraphicFramePr>
            <a:graphicFrameLocks noGrp="1"/>
          </p:cNvGraphicFramePr>
          <p:nvPr>
            <p:extLst>
              <p:ext uri="{D42A27DB-BD31-4B8C-83A1-F6EECF244321}">
                <p14:modId xmlns:p14="http://schemas.microsoft.com/office/powerpoint/2010/main" val="530815869"/>
              </p:ext>
            </p:extLst>
          </p:nvPr>
        </p:nvGraphicFramePr>
        <p:xfrm>
          <a:off x="548640" y="1417320"/>
          <a:ext cx="11064240" cy="4490720"/>
        </p:xfrm>
        <a:graphic>
          <a:graphicData uri="http://schemas.openxmlformats.org/drawingml/2006/table">
            <a:tbl>
              <a:tblPr firstRow="1" bandRow="1">
                <a:tableStyleId>{2D5ABB26-0587-4C30-8999-92F81FD0307C}</a:tableStyleId>
              </a:tblPr>
              <a:tblGrid>
                <a:gridCol w="2651760">
                  <a:extLst>
                    <a:ext uri="{9D8B030D-6E8A-4147-A177-3AD203B41FA5}">
                      <a16:colId xmlns:a16="http://schemas.microsoft.com/office/drawing/2014/main" val="1949887675"/>
                    </a:ext>
                  </a:extLst>
                </a:gridCol>
                <a:gridCol w="2194560">
                  <a:extLst>
                    <a:ext uri="{9D8B030D-6E8A-4147-A177-3AD203B41FA5}">
                      <a16:colId xmlns:a16="http://schemas.microsoft.com/office/drawing/2014/main" val="242323938"/>
                    </a:ext>
                  </a:extLst>
                </a:gridCol>
                <a:gridCol w="3566160">
                  <a:extLst>
                    <a:ext uri="{9D8B030D-6E8A-4147-A177-3AD203B41FA5}">
                      <a16:colId xmlns:a16="http://schemas.microsoft.com/office/drawing/2014/main" val="3437138496"/>
                    </a:ext>
                  </a:extLst>
                </a:gridCol>
                <a:gridCol w="2651760">
                  <a:extLst>
                    <a:ext uri="{9D8B030D-6E8A-4147-A177-3AD203B41FA5}">
                      <a16:colId xmlns:a16="http://schemas.microsoft.com/office/drawing/2014/main" val="2637983944"/>
                    </a:ext>
                  </a:extLst>
                </a:gridCol>
              </a:tblGrid>
              <a:tr h="713232">
                <a:tc>
                  <a:txBody>
                    <a:bodyPr/>
                    <a:lstStyle/>
                    <a:p>
                      <a:pPr algn="ctr"/>
                      <a:r>
                        <a:rPr lang="en-US" sz="1800" b="1" dirty="0">
                          <a:solidFill>
                            <a:schemeClr val="bg1"/>
                          </a:solidFill>
                          <a:latin typeface="Calibri" panose="020F0502020204030204" pitchFamily="34" charset="0"/>
                          <a:cs typeface="Calibri" panose="020F0502020204030204" pitchFamily="34" charset="0"/>
                        </a:rPr>
                        <a:t>What</a:t>
                      </a:r>
                    </a:p>
                  </a:txBody>
                  <a:tcPr marL="88900" marR="88900" marT="50800" marB="50800" anchor="ctr">
                    <a:lnB w="9525">
                      <a:solidFill>
                        <a:schemeClr val="bg2"/>
                      </a:solidFill>
                    </a:lnB>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Verified by</a:t>
                      </a:r>
                    </a:p>
                  </a:txBody>
                  <a:tcPr marL="88900" marR="88900" marT="50800" marB="50800" anchor="ctr">
                    <a:lnB w="9525">
                      <a:solidFill>
                        <a:schemeClr val="bg2"/>
                      </a:solidFill>
                    </a:lnB>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Against</a:t>
                      </a:r>
                    </a:p>
                  </a:txBody>
                  <a:tcPr marL="88900" marR="88900" marT="50800" marB="50800" anchor="ctr">
                    <a:lnB w="9525">
                      <a:solidFill>
                        <a:schemeClr val="bg2"/>
                      </a:solidFill>
                    </a:lnB>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If it does not match</a:t>
                      </a:r>
                    </a:p>
                  </a:txBody>
                  <a:tcPr marL="88900" marR="88900" marT="50800" marB="50800" anchor="ctr">
                    <a:lnB w="9525">
                      <a:solidFill>
                        <a:schemeClr val="bg2"/>
                      </a:solidFill>
                    </a:lnB>
                    <a:solidFill>
                      <a:schemeClr val="tx2"/>
                    </a:solidFill>
                  </a:tcPr>
                </a:tc>
                <a:extLst>
                  <a:ext uri="{0D108BD9-81ED-4DB2-BD59-A6C34878D82A}">
                    <a16:rowId xmlns:a16="http://schemas.microsoft.com/office/drawing/2014/main" val="2076665105"/>
                  </a:ext>
                </a:extLst>
              </a:tr>
              <a:tr h="713232">
                <a:tc>
                  <a:txBody>
                    <a:bodyPr/>
                    <a:lstStyle/>
                    <a:p>
                      <a:r>
                        <a:rPr lang="en-US" sz="1800" b="1">
                          <a:solidFill>
                            <a:schemeClr val="tx1"/>
                          </a:solidFill>
                          <a:latin typeface="Calibri" panose="020F0502020204030204" pitchFamily="34" charset="0"/>
                          <a:cs typeface="Calibri" panose="020F0502020204030204" pitchFamily="34" charset="0"/>
                        </a:rPr>
                        <a:t>The Implementer</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The Store</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Implementer ID from the IIDRA; signature with its key</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Submission refused</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3791870246"/>
                  </a:ext>
                </a:extLst>
              </a:tr>
              <a:tr h="713232">
                <a:tc>
                  <a:txBody>
                    <a:bodyPr/>
                    <a:lstStyle/>
                    <a:p>
                      <a:r>
                        <a:rPr lang="en-US" sz="1800" b="1">
                          <a:solidFill>
                            <a:schemeClr val="tx1"/>
                          </a:solidFill>
                          <a:latin typeface="Calibri" panose="020F0502020204030204" pitchFamily="34" charset="0"/>
                          <a:cs typeface="Calibri" panose="020F0502020204030204" pitchFamily="34" charset="0"/>
                        </a:rPr>
                        <a:t>The L3</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The Store</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The L2 of the standard it names: Ports, sub-AIMs, connections</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Submission refused</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2247383395"/>
                  </a:ext>
                </a:extLst>
              </a:tr>
              <a:tr h="713232">
                <a:tc>
                  <a:txBody>
                    <a:bodyPr/>
                    <a:lstStyle/>
                    <a:p>
                      <a:r>
                        <a:rPr lang="en-US" sz="1800" b="1">
                          <a:solidFill>
                            <a:schemeClr val="tx1"/>
                          </a:solidFill>
                          <a:latin typeface="Calibri" panose="020F0502020204030204" pitchFamily="34" charset="0"/>
                          <a:cs typeface="Calibri" panose="020F0502020204030204" pitchFamily="34" charset="0"/>
                        </a:rPr>
                        <a:t>The binary of the AIM</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The Store, then the Controller asks</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The SHA-256 the Store recorded at submission</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The AIM is refused; nothing else runs in its place</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3867308875"/>
                  </a:ext>
                </a:extLst>
              </a:tr>
              <a:tr h="713232">
                <a:tc>
                  <a:txBody>
                    <a:bodyPr/>
                    <a:lstStyle/>
                    <a:p>
                      <a:r>
                        <a:rPr lang="en-US" sz="1800" b="1">
                          <a:solidFill>
                            <a:schemeClr val="tx1"/>
                          </a:solidFill>
                          <a:latin typeface="Calibri" panose="020F0502020204030204" pitchFamily="34" charset="0"/>
                          <a:cs typeface="Calibri" panose="020F0502020204030204" pitchFamily="34" charset="0"/>
                        </a:rPr>
                        <a:t>The data of the AIM (models, voices)</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The Controller</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The SHA-256 declared in the L3</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The data are refused</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1470012130"/>
                  </a:ext>
                </a:extLst>
              </a:tr>
              <a:tr h="713232">
                <a:tc>
                  <a:txBody>
                    <a:bodyPr/>
                    <a:lstStyle/>
                    <a:p>
                      <a:r>
                        <a:rPr lang="en-US" sz="1800" b="1">
                          <a:solidFill>
                            <a:schemeClr val="tx1"/>
                          </a:solidFill>
                          <a:latin typeface="Calibri" panose="020F0502020204030204" pitchFamily="34" charset="0"/>
                          <a:cs typeface="Calibri" panose="020F0502020204030204" pitchFamily="34" charset="0"/>
                        </a:rPr>
                        <a:t>An AIM not from the Store</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The Controller (AIF V3.0)</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What the Controller intended to run</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dirty="0">
                          <a:solidFill>
                            <a:schemeClr val="tx1"/>
                          </a:solidFill>
                          <a:latin typeface="Calibri" panose="020F0502020204030204" pitchFamily="34" charset="0"/>
                          <a:cs typeface="Calibri" panose="020F0502020204030204" pitchFamily="34" charset="0"/>
                        </a:rPr>
                        <a:t>The AIM is refused</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695985824"/>
                  </a:ext>
                </a:extLst>
              </a:tr>
            </a:tbl>
          </a:graphicData>
        </a:graphic>
      </p:graphicFrame>
      <p:sp>
        <p:nvSpPr>
          <p:cNvPr id="6" name="Rectangle: Rounded Corners 5">
            <a:extLst>
              <a:ext uri="{FF2B5EF4-FFF2-40B4-BE49-F238E27FC236}">
                <a16:creationId xmlns:a16="http://schemas.microsoft.com/office/drawing/2014/main" id="{76B41B31-4A71-F42B-963B-E4B4F8C1214C}"/>
              </a:ext>
            </a:extLst>
          </p:cNvPr>
          <p:cNvSpPr/>
          <p:nvPr/>
        </p:nvSpPr>
        <p:spPr>
          <a:xfrm>
            <a:off x="548640" y="5760720"/>
            <a:ext cx="11064240" cy="45720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tx2"/>
                </a:solidFill>
                <a:latin typeface="Calibri" panose="020F0502020204030204" pitchFamily="34" charset="0"/>
                <a:cs typeface="Calibri" panose="020F0502020204030204" pitchFamily="34" charset="0"/>
              </a:rPr>
              <a:t>Every decision is recorded.  Only the binary named in the L3 is hashed: other files of a package are not.</a:t>
            </a:r>
          </a:p>
        </p:txBody>
      </p:sp>
    </p:spTree>
    <p:extLst>
      <p:ext uri="{BB962C8B-B14F-4D97-AF65-F5344CB8AC3E}">
        <p14:creationId xmlns:p14="http://schemas.microsoft.com/office/powerpoint/2010/main" val="3206064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36FB-186E-0F52-68FD-BA34EB0ECB97}"/>
              </a:ext>
            </a:extLst>
          </p:cNvPr>
          <p:cNvSpPr>
            <a:spLocks noGrp="1"/>
          </p:cNvSpPr>
          <p:nvPr>
            <p:ph type="title"/>
          </p:nvPr>
        </p:nvSpPr>
        <p:spPr>
          <a:xfrm>
            <a:off x="548640" y="624110"/>
            <a:ext cx="11064240" cy="1280890"/>
          </a:xfrm>
        </p:spPr>
        <p:txBody>
          <a:bodyPr/>
          <a:lstStyle/>
          <a:p>
            <a:pPr algn="ctr"/>
            <a:r>
              <a:rPr lang="pt-BR" dirty="0"/>
              <a:t>MPAI-MAS: MPAI as a Service</a:t>
            </a:r>
            <a:endParaRPr lang="en-US" dirty="0"/>
          </a:p>
        </p:txBody>
      </p:sp>
      <p:sp>
        <p:nvSpPr>
          <p:cNvPr id="3" name="Footer Placeholder 2">
            <a:extLst>
              <a:ext uri="{FF2B5EF4-FFF2-40B4-BE49-F238E27FC236}">
                <a16:creationId xmlns:a16="http://schemas.microsoft.com/office/drawing/2014/main" id="{3F1D1B23-88E7-880C-5EA9-2B274A26DD60}"/>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dirty="0"/>
          </a:p>
        </p:txBody>
      </p:sp>
      <p:sp>
        <p:nvSpPr>
          <p:cNvPr id="4" name="Slide Number Placeholder 3">
            <a:extLst>
              <a:ext uri="{FF2B5EF4-FFF2-40B4-BE49-F238E27FC236}">
                <a16:creationId xmlns:a16="http://schemas.microsoft.com/office/drawing/2014/main" id="{97B01AFB-C16A-1FFE-189C-B87D199C7D43}"/>
              </a:ext>
            </a:extLst>
          </p:cNvPr>
          <p:cNvSpPr>
            <a:spLocks noGrp="1"/>
          </p:cNvSpPr>
          <p:nvPr>
            <p:ph type="sldNum" sz="quarter" idx="12"/>
          </p:nvPr>
        </p:nvSpPr>
        <p:spPr/>
        <p:txBody>
          <a:bodyPr/>
          <a:lstStyle/>
          <a:p>
            <a:fld id="{89DD0590-3C6E-47DC-9E6C-87568422337D}" type="slidenum">
              <a:rPr lang="en-US" smtClean="0"/>
              <a:pPr/>
              <a:t>14</a:t>
            </a:fld>
            <a:endParaRPr lang="en-US"/>
          </a:p>
        </p:txBody>
      </p:sp>
      <p:sp>
        <p:nvSpPr>
          <p:cNvPr id="5" name="Rectangle: Rounded Corners 4">
            <a:extLst>
              <a:ext uri="{FF2B5EF4-FFF2-40B4-BE49-F238E27FC236}">
                <a16:creationId xmlns:a16="http://schemas.microsoft.com/office/drawing/2014/main" id="{BDE03B53-E8E6-8CAD-8368-1817AFDDB9D0}"/>
              </a:ext>
            </a:extLst>
          </p:cNvPr>
          <p:cNvSpPr/>
          <p:nvPr/>
        </p:nvSpPr>
        <p:spPr>
          <a:xfrm>
            <a:off x="548640" y="1371600"/>
            <a:ext cx="11064240" cy="82296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900" b="1" dirty="0">
                <a:solidFill>
                  <a:schemeClr val="bg1"/>
                </a:solidFill>
                <a:latin typeface="Calibri" panose="020F0502020204030204" pitchFamily="34" charset="0"/>
                <a:cs typeface="Calibri" panose="020F0502020204030204" pitchFamily="34" charset="0"/>
              </a:rPr>
              <a:t>MPAI-MAS enables a client application to request the execution of an AI Module by a Controller running on a remote MPAI-AIF instance. Cloud service providers can offer online execution of AI applications.</a:t>
            </a:r>
          </a:p>
        </p:txBody>
      </p:sp>
      <p:sp>
        <p:nvSpPr>
          <p:cNvPr id="6" name="Rectangle: Rounded Corners 5">
            <a:extLst>
              <a:ext uri="{FF2B5EF4-FFF2-40B4-BE49-F238E27FC236}">
                <a16:creationId xmlns:a16="http://schemas.microsoft.com/office/drawing/2014/main" id="{9B98FCB7-46E3-7522-FBF6-055C318E837C}"/>
              </a:ext>
            </a:extLst>
          </p:cNvPr>
          <p:cNvSpPr/>
          <p:nvPr/>
        </p:nvSpPr>
        <p:spPr>
          <a:xfrm>
            <a:off x="548640" y="2514600"/>
            <a:ext cx="2286000" cy="109728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Remote Client</a:t>
            </a:r>
          </a:p>
          <a:p>
            <a:pPr algn="ctr"/>
            <a:r>
              <a:rPr lang="en-US" b="1">
                <a:solidFill>
                  <a:schemeClr val="bg1"/>
                </a:solidFill>
                <a:latin typeface="Calibri" panose="020F0502020204030204" pitchFamily="34" charset="0"/>
                <a:cs typeface="Calibri" panose="020F0502020204030204" pitchFamily="34" charset="0"/>
              </a:rPr>
              <a:t>Application (RCA)</a:t>
            </a:r>
          </a:p>
        </p:txBody>
      </p:sp>
      <p:cxnSp>
        <p:nvCxnSpPr>
          <p:cNvPr id="7" name="Straight Connector 6">
            <a:extLst>
              <a:ext uri="{FF2B5EF4-FFF2-40B4-BE49-F238E27FC236}">
                <a16:creationId xmlns:a16="http://schemas.microsoft.com/office/drawing/2014/main" id="{323BF072-8188-AFBE-4E92-B79619DEFE1D}"/>
              </a:ext>
            </a:extLst>
          </p:cNvPr>
          <p:cNvCxnSpPr/>
          <p:nvPr/>
        </p:nvCxnSpPr>
        <p:spPr>
          <a:xfrm>
            <a:off x="2834640" y="3063240"/>
            <a:ext cx="64008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8" name="Rectangle: Rounded Corners 7">
            <a:extLst>
              <a:ext uri="{FF2B5EF4-FFF2-40B4-BE49-F238E27FC236}">
                <a16:creationId xmlns:a16="http://schemas.microsoft.com/office/drawing/2014/main" id="{DB0159D0-50D8-E886-9621-2E936A49BF1A}"/>
              </a:ext>
            </a:extLst>
          </p:cNvPr>
          <p:cNvSpPr/>
          <p:nvPr/>
        </p:nvSpPr>
        <p:spPr>
          <a:xfrm>
            <a:off x="3474720" y="2514600"/>
            <a:ext cx="2926080" cy="109728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API Server +</a:t>
            </a:r>
          </a:p>
          <a:p>
            <a:pPr algn="ctr"/>
            <a:r>
              <a:rPr lang="en-US" b="1">
                <a:solidFill>
                  <a:schemeClr val="bg1"/>
                </a:solidFill>
                <a:latin typeface="Calibri" panose="020F0502020204030204" pitchFamily="34" charset="0"/>
                <a:cs typeface="Calibri" panose="020F0502020204030204" pitchFamily="34" charset="0"/>
              </a:rPr>
              <a:t>Service Controller</a:t>
            </a:r>
          </a:p>
          <a:p>
            <a:pPr algn="ctr"/>
            <a:r>
              <a:rPr lang="en-US" b="1">
                <a:solidFill>
                  <a:schemeClr val="bg1"/>
                </a:solidFill>
                <a:latin typeface="Calibri" panose="020F0502020204030204" pitchFamily="34" charset="0"/>
                <a:cs typeface="Calibri" panose="020F0502020204030204" pitchFamily="34" charset="0"/>
              </a:rPr>
              <a:t>Instance (SCI)</a:t>
            </a:r>
          </a:p>
        </p:txBody>
      </p:sp>
      <p:cxnSp>
        <p:nvCxnSpPr>
          <p:cNvPr id="9" name="Straight Connector 8">
            <a:extLst>
              <a:ext uri="{FF2B5EF4-FFF2-40B4-BE49-F238E27FC236}">
                <a16:creationId xmlns:a16="http://schemas.microsoft.com/office/drawing/2014/main" id="{2FBB6F76-DF4D-3CC1-F60F-E457FA549F15}"/>
              </a:ext>
            </a:extLst>
          </p:cNvPr>
          <p:cNvCxnSpPr/>
          <p:nvPr/>
        </p:nvCxnSpPr>
        <p:spPr>
          <a:xfrm>
            <a:off x="6400800" y="3063240"/>
            <a:ext cx="64008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A38B144F-FC2B-D451-51DD-E94D578C3CF3}"/>
              </a:ext>
            </a:extLst>
          </p:cNvPr>
          <p:cNvSpPr/>
          <p:nvPr/>
        </p:nvSpPr>
        <p:spPr>
          <a:xfrm>
            <a:off x="7040880" y="2514600"/>
            <a:ext cx="2011681" cy="109728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latin typeface="Calibri" panose="020F0502020204030204" pitchFamily="34" charset="0"/>
                <a:cs typeface="Calibri" panose="020F0502020204030204" pitchFamily="34" charset="0"/>
              </a:rPr>
              <a:t>MPAI Store</a:t>
            </a:r>
          </a:p>
        </p:txBody>
      </p:sp>
      <p:cxnSp>
        <p:nvCxnSpPr>
          <p:cNvPr id="11" name="Straight Connector 10">
            <a:extLst>
              <a:ext uri="{FF2B5EF4-FFF2-40B4-BE49-F238E27FC236}">
                <a16:creationId xmlns:a16="http://schemas.microsoft.com/office/drawing/2014/main" id="{598E0306-7D08-76AB-E6D1-271C82BD6165}"/>
              </a:ext>
            </a:extLst>
          </p:cNvPr>
          <p:cNvCxnSpPr/>
          <p:nvPr/>
        </p:nvCxnSpPr>
        <p:spPr>
          <a:xfrm>
            <a:off x="9052560" y="3063240"/>
            <a:ext cx="54864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Rectangle: Rounded Corners 11">
            <a:extLst>
              <a:ext uri="{FF2B5EF4-FFF2-40B4-BE49-F238E27FC236}">
                <a16:creationId xmlns:a16="http://schemas.microsoft.com/office/drawing/2014/main" id="{07459A5B-9FFF-0E59-6D5B-F388379EC6EA}"/>
              </a:ext>
            </a:extLst>
          </p:cNvPr>
          <p:cNvSpPr/>
          <p:nvPr/>
        </p:nvSpPr>
        <p:spPr>
          <a:xfrm>
            <a:off x="9601200" y="2514600"/>
            <a:ext cx="2011680" cy="1097280"/>
          </a:xfrm>
          <a:prstGeom prst="roundRect">
            <a:avLst>
              <a:gd name="adj" fmla="val 8000"/>
            </a:avLst>
          </a:prstGeom>
          <a:solidFill>
            <a:schemeClr val="bg2"/>
          </a:solid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b="1">
                <a:solidFill>
                  <a:schemeClr val="tx2"/>
                </a:solidFill>
                <a:latin typeface="Calibri" panose="020F0502020204030204" pitchFamily="34" charset="0"/>
                <a:cs typeface="Calibri" panose="020F0502020204030204" pitchFamily="34" charset="0"/>
              </a:rPr>
              <a:t>Distributed</a:t>
            </a:r>
          </a:p>
          <a:p>
            <a:pPr algn="ctr"/>
            <a:r>
              <a:rPr lang="en-US" b="1">
                <a:solidFill>
                  <a:schemeClr val="tx2"/>
                </a:solidFill>
                <a:latin typeface="Calibri" panose="020F0502020204030204" pitchFamily="34" charset="0"/>
                <a:cs typeface="Calibri" panose="020F0502020204030204" pitchFamily="34" charset="0"/>
              </a:rPr>
              <a:t>repositories</a:t>
            </a:r>
          </a:p>
        </p:txBody>
      </p:sp>
      <p:sp>
        <p:nvSpPr>
          <p:cNvPr id="13" name="TextBox 12">
            <a:extLst>
              <a:ext uri="{FF2B5EF4-FFF2-40B4-BE49-F238E27FC236}">
                <a16:creationId xmlns:a16="http://schemas.microsoft.com/office/drawing/2014/main" id="{12E81CE7-9EDD-8BC5-2E9C-E870946D27CC}"/>
              </a:ext>
            </a:extLst>
          </p:cNvPr>
          <p:cNvSpPr txBox="1"/>
          <p:nvPr/>
        </p:nvSpPr>
        <p:spPr>
          <a:xfrm>
            <a:off x="548640" y="3703320"/>
            <a:ext cx="2286000" cy="365760"/>
          </a:xfrm>
          <a:prstGeom prst="rect">
            <a:avLst/>
          </a:prstGeom>
          <a:noFill/>
        </p:spPr>
        <p:txBody>
          <a:bodyPr vert="horz" wrap="square" lIns="0" tIns="38100" rIns="0" bIns="38100" rtlCol="0" anchor="t">
            <a:noAutofit/>
          </a:bodyPr>
          <a:lstStyle/>
          <a:p>
            <a:pPr algn="ctr"/>
            <a:r>
              <a:rPr lang="en-US" sz="1600">
                <a:solidFill>
                  <a:schemeClr val="accent6"/>
                </a:solidFill>
                <a:latin typeface="Calibri" panose="020F0502020204030204" pitchFamily="34" charset="0"/>
                <a:cs typeface="Calibri" panose="020F0502020204030204" pitchFamily="34" charset="0"/>
              </a:rPr>
              <a:t>on the user's device</a:t>
            </a:r>
          </a:p>
        </p:txBody>
      </p:sp>
      <p:sp>
        <p:nvSpPr>
          <p:cNvPr id="14" name="TextBox 13">
            <a:extLst>
              <a:ext uri="{FF2B5EF4-FFF2-40B4-BE49-F238E27FC236}">
                <a16:creationId xmlns:a16="http://schemas.microsoft.com/office/drawing/2014/main" id="{56119559-D9C3-E86D-1951-614B6B02843B}"/>
              </a:ext>
            </a:extLst>
          </p:cNvPr>
          <p:cNvSpPr txBox="1"/>
          <p:nvPr/>
        </p:nvSpPr>
        <p:spPr>
          <a:xfrm>
            <a:off x="3474720" y="3703320"/>
            <a:ext cx="2926080" cy="365760"/>
          </a:xfrm>
          <a:prstGeom prst="rect">
            <a:avLst/>
          </a:prstGeom>
          <a:noFill/>
        </p:spPr>
        <p:txBody>
          <a:bodyPr vert="horz" wrap="square" lIns="0" tIns="38100" rIns="0" bIns="38100" rtlCol="0" anchor="t">
            <a:noAutofit/>
          </a:bodyPr>
          <a:lstStyle/>
          <a:p>
            <a:pPr algn="ctr"/>
            <a:r>
              <a:rPr lang="en-US" sz="1600">
                <a:solidFill>
                  <a:schemeClr val="accent6"/>
                </a:solidFill>
                <a:latin typeface="Calibri" panose="020F0502020204030204" pitchFamily="34" charset="0"/>
                <a:cs typeface="Calibri" panose="020F0502020204030204" pitchFamily="34" charset="0"/>
              </a:rPr>
              <a:t>at the service provider</a:t>
            </a:r>
          </a:p>
        </p:txBody>
      </p:sp>
      <p:sp>
        <p:nvSpPr>
          <p:cNvPr id="15" name="TextBox 14">
            <a:extLst>
              <a:ext uri="{FF2B5EF4-FFF2-40B4-BE49-F238E27FC236}">
                <a16:creationId xmlns:a16="http://schemas.microsoft.com/office/drawing/2014/main" id="{C69C4A12-2C10-2B6F-CA98-F5CF82B02EF4}"/>
              </a:ext>
            </a:extLst>
          </p:cNvPr>
          <p:cNvSpPr txBox="1"/>
          <p:nvPr/>
        </p:nvSpPr>
        <p:spPr>
          <a:xfrm>
            <a:off x="7040880" y="3703320"/>
            <a:ext cx="4572000" cy="365760"/>
          </a:xfrm>
          <a:prstGeom prst="rect">
            <a:avLst/>
          </a:prstGeom>
          <a:noFill/>
        </p:spPr>
        <p:txBody>
          <a:bodyPr vert="horz" wrap="square" lIns="0" tIns="38100" rIns="0" bIns="38100" rtlCol="0" anchor="t">
            <a:noAutofit/>
          </a:bodyPr>
          <a:lstStyle/>
          <a:p>
            <a:pPr algn="ctr"/>
            <a:r>
              <a:rPr lang="en-US" sz="1600">
                <a:solidFill>
                  <a:schemeClr val="accent6"/>
                </a:solidFill>
                <a:latin typeface="Calibri" panose="020F0502020204030204" pitchFamily="34" charset="0"/>
                <a:cs typeface="Calibri" panose="020F0502020204030204" pitchFamily="34" charset="0"/>
              </a:rPr>
              <a:t>MPAI Store and the repositories behind it</a:t>
            </a:r>
          </a:p>
        </p:txBody>
      </p:sp>
      <p:sp>
        <p:nvSpPr>
          <p:cNvPr id="16" name="TextBox 15">
            <a:extLst>
              <a:ext uri="{FF2B5EF4-FFF2-40B4-BE49-F238E27FC236}">
                <a16:creationId xmlns:a16="http://schemas.microsoft.com/office/drawing/2014/main" id="{623A0F94-52BE-7B93-E1B2-8643E2563AFC}"/>
              </a:ext>
            </a:extLst>
          </p:cNvPr>
          <p:cNvSpPr txBox="1"/>
          <p:nvPr/>
        </p:nvSpPr>
        <p:spPr>
          <a:xfrm>
            <a:off x="548640" y="4297680"/>
            <a:ext cx="539496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dirty="0">
                <a:latin typeface="Calibri" panose="020F0502020204030204" pitchFamily="34" charset="0"/>
                <a:cs typeface="Calibri" panose="020F0502020204030204" pitchFamily="34" charset="0"/>
              </a:rPr>
              <a:t>The RCA creates an SCI, selects a Module, sends input and receives output</a:t>
            </a:r>
          </a:p>
          <a:p>
            <a:pPr marL="203200" indent="-203200">
              <a:spcAft>
                <a:spcPts val="800"/>
              </a:spcAft>
              <a:buFont typeface="+mj-lt"/>
              <a:buChar char="•"/>
            </a:pPr>
            <a:r>
              <a:rPr lang="en-US" dirty="0">
                <a:latin typeface="Calibri" panose="020F0502020204030204" pitchFamily="34" charset="0"/>
                <a:cs typeface="Calibri" panose="020F0502020204030204" pitchFamily="34" charset="0"/>
              </a:rPr>
              <a:t>The SCI gets the AI Workflow from the Store and executes it</a:t>
            </a:r>
          </a:p>
          <a:p>
            <a:pPr marL="203200" indent="-203200">
              <a:spcAft>
                <a:spcPts val="800"/>
              </a:spcAft>
              <a:buFont typeface="+mj-lt"/>
              <a:buChar char="•"/>
            </a:pPr>
            <a:r>
              <a:rPr lang="en-US" dirty="0">
                <a:latin typeface="Calibri" panose="020F0502020204030204" pitchFamily="34" charset="0"/>
                <a:cs typeface="Calibri" panose="020F0502020204030204" pitchFamily="34" charset="0"/>
              </a:rPr>
              <a:t>The client never runs the AI</a:t>
            </a:r>
          </a:p>
        </p:txBody>
      </p:sp>
      <p:sp>
        <p:nvSpPr>
          <p:cNvPr id="17" name="TextBox 16">
            <a:extLst>
              <a:ext uri="{FF2B5EF4-FFF2-40B4-BE49-F238E27FC236}">
                <a16:creationId xmlns:a16="http://schemas.microsoft.com/office/drawing/2014/main" id="{A5A4102F-D5B8-6B80-6CBD-E8F28C584271}"/>
              </a:ext>
            </a:extLst>
          </p:cNvPr>
          <p:cNvSpPr txBox="1"/>
          <p:nvPr/>
        </p:nvSpPr>
        <p:spPr>
          <a:xfrm>
            <a:off x="6217920" y="4297680"/>
            <a:ext cx="539496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dirty="0">
                <a:latin typeface="Calibri" panose="020F0502020204030204" pitchFamily="34" charset="0"/>
                <a:cs typeface="Calibri" panose="020F0502020204030204" pitchFamily="34" charset="0"/>
              </a:rPr>
              <a:t>The Store requires ubiquitous access, the highest level of </a:t>
            </a:r>
            <a:r>
              <a:rPr lang="en-US" dirty="0" err="1">
                <a:latin typeface="Calibri" panose="020F0502020204030204" pitchFamily="34" charset="0"/>
                <a:cs typeface="Calibri" panose="020F0502020204030204" pitchFamily="34" charset="0"/>
              </a:rPr>
              <a:t>authorisation</a:t>
            </a:r>
            <a:r>
              <a:rPr lang="en-US" dirty="0">
                <a:latin typeface="Calibri" panose="020F0502020204030204" pitchFamily="34" charset="0"/>
                <a:cs typeface="Calibri" panose="020F0502020204030204" pitchFamily="34" charset="0"/>
              </a:rPr>
              <a:t> and authenticity control on workflows and their components</a:t>
            </a:r>
          </a:p>
        </p:txBody>
      </p:sp>
    </p:spTree>
    <p:extLst>
      <p:ext uri="{BB962C8B-B14F-4D97-AF65-F5344CB8AC3E}">
        <p14:creationId xmlns:p14="http://schemas.microsoft.com/office/powerpoint/2010/main" val="2525785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78D39-5146-5D6B-48D6-CEA94FDD5C47}"/>
              </a:ext>
            </a:extLst>
          </p:cNvPr>
          <p:cNvSpPr>
            <a:spLocks noGrp="1"/>
          </p:cNvSpPr>
          <p:nvPr>
            <p:ph type="title"/>
          </p:nvPr>
        </p:nvSpPr>
        <p:spPr>
          <a:xfrm>
            <a:off x="548640" y="624110"/>
            <a:ext cx="11064240" cy="1280890"/>
          </a:xfrm>
        </p:spPr>
        <p:txBody>
          <a:bodyPr/>
          <a:lstStyle/>
          <a:p>
            <a:pPr algn="ctr"/>
            <a:r>
              <a:rPr lang="en-US" dirty="0"/>
              <a:t>The MPAI-MAS workflow</a:t>
            </a:r>
          </a:p>
        </p:txBody>
      </p:sp>
      <p:sp>
        <p:nvSpPr>
          <p:cNvPr id="3" name="Footer Placeholder 2">
            <a:extLst>
              <a:ext uri="{FF2B5EF4-FFF2-40B4-BE49-F238E27FC236}">
                <a16:creationId xmlns:a16="http://schemas.microsoft.com/office/drawing/2014/main" id="{0921E0BE-B7F6-8516-C8D5-AC731E5B8641}"/>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C59F8813-7779-00BA-2E84-B868A4C93358}"/>
              </a:ext>
            </a:extLst>
          </p:cNvPr>
          <p:cNvSpPr>
            <a:spLocks noGrp="1"/>
          </p:cNvSpPr>
          <p:nvPr>
            <p:ph type="sldNum" sz="quarter" idx="12"/>
          </p:nvPr>
        </p:nvSpPr>
        <p:spPr/>
        <p:txBody>
          <a:bodyPr/>
          <a:lstStyle/>
          <a:p>
            <a:fld id="{89DD0590-3C6E-47DC-9E6C-87568422337D}" type="slidenum">
              <a:rPr lang="en-US" smtClean="0"/>
              <a:pPr/>
              <a:t>15</a:t>
            </a:fld>
            <a:endParaRPr lang="en-US"/>
          </a:p>
        </p:txBody>
      </p:sp>
      <p:sp>
        <p:nvSpPr>
          <p:cNvPr id="5" name="Rectangle: Rounded Corners 4">
            <a:extLst>
              <a:ext uri="{FF2B5EF4-FFF2-40B4-BE49-F238E27FC236}">
                <a16:creationId xmlns:a16="http://schemas.microsoft.com/office/drawing/2014/main" id="{176C2F60-ABF1-AD4E-E16E-5F051373CE68}"/>
              </a:ext>
            </a:extLst>
          </p:cNvPr>
          <p:cNvSpPr/>
          <p:nvPr/>
        </p:nvSpPr>
        <p:spPr>
          <a:xfrm>
            <a:off x="548640" y="1417320"/>
            <a:ext cx="2651760" cy="64008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400" b="1">
                <a:solidFill>
                  <a:schemeClr val="bg1"/>
                </a:solidFill>
                <a:latin typeface="Calibri" panose="020F0502020204030204" pitchFamily="34" charset="0"/>
                <a:cs typeface="Calibri" panose="020F0502020204030204" pitchFamily="34" charset="0"/>
              </a:rPr>
              <a:t>Create</a:t>
            </a:r>
          </a:p>
        </p:txBody>
      </p:sp>
      <p:sp>
        <p:nvSpPr>
          <p:cNvPr id="6" name="Rectangle: Rounded Corners 5">
            <a:extLst>
              <a:ext uri="{FF2B5EF4-FFF2-40B4-BE49-F238E27FC236}">
                <a16:creationId xmlns:a16="http://schemas.microsoft.com/office/drawing/2014/main" id="{58E5CB95-75D9-8C85-5204-02233BA788E9}"/>
              </a:ext>
            </a:extLst>
          </p:cNvPr>
          <p:cNvSpPr/>
          <p:nvPr/>
        </p:nvSpPr>
        <p:spPr>
          <a:xfrm>
            <a:off x="548640" y="2103120"/>
            <a:ext cx="2651760" cy="31089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D7C449DE-7CF3-CCB9-5138-10FC671A7570}"/>
              </a:ext>
            </a:extLst>
          </p:cNvPr>
          <p:cNvSpPr txBox="1"/>
          <p:nvPr/>
        </p:nvSpPr>
        <p:spPr>
          <a:xfrm>
            <a:off x="685800" y="2194560"/>
            <a:ext cx="2377440" cy="369332"/>
          </a:xfrm>
          <a:prstGeom prst="rect">
            <a:avLst/>
          </a:prstGeom>
          <a:noFill/>
        </p:spPr>
        <p:txBody>
          <a:bodyPr vert="horz" wrap="square" lIns="0" tIns="38100" rIns="0" bIns="38100" rtlCol="0" anchor="t">
            <a:noAutofit/>
          </a:bodyPr>
          <a:lstStyle/>
          <a:p>
            <a:r>
              <a:rPr lang="en-US" b="1">
                <a:solidFill>
                  <a:schemeClr val="tx2"/>
                </a:solidFill>
                <a:latin typeface="Calibri" panose="020F0502020204030204" pitchFamily="34" charset="0"/>
                <a:cs typeface="Calibri" panose="020F0502020204030204" pitchFamily="34" charset="0"/>
              </a:rPr>
              <a:t>The RCA asks for an SCI and receives its identity</a:t>
            </a:r>
          </a:p>
        </p:txBody>
      </p:sp>
      <p:sp>
        <p:nvSpPr>
          <p:cNvPr id="8" name="TextBox 7">
            <a:extLst>
              <a:ext uri="{FF2B5EF4-FFF2-40B4-BE49-F238E27FC236}">
                <a16:creationId xmlns:a16="http://schemas.microsoft.com/office/drawing/2014/main" id="{2A84E105-AA7B-AC9E-4DAB-B6701F79E7DE}"/>
              </a:ext>
            </a:extLst>
          </p:cNvPr>
          <p:cNvSpPr txBox="1"/>
          <p:nvPr/>
        </p:nvSpPr>
        <p:spPr>
          <a:xfrm>
            <a:off x="685800" y="3383280"/>
            <a:ext cx="2377440" cy="369332"/>
          </a:xfrm>
          <a:prstGeom prst="rect">
            <a:avLst/>
          </a:prstGeom>
          <a:noFill/>
        </p:spPr>
        <p:txBody>
          <a:bodyPr vert="horz" wrap="square" lIns="0" tIns="38100" rIns="0" bIns="38100" rtlCol="0" anchor="t">
            <a:noAutofit/>
          </a:bodyPr>
          <a:lstStyle/>
          <a:p>
            <a:r>
              <a:rPr lang="en-US" sz="1600" dirty="0">
                <a:latin typeface="Calibri" panose="020F0502020204030204" pitchFamily="34" charset="0"/>
                <a:cs typeface="Calibri" panose="020F0502020204030204" pitchFamily="34" charset="0"/>
              </a:rPr>
              <a:t>The RCA connects, authenticated; the API Server returns the SCI ID</a:t>
            </a:r>
          </a:p>
        </p:txBody>
      </p:sp>
      <p:cxnSp>
        <p:nvCxnSpPr>
          <p:cNvPr id="9" name="Straight Connector 8">
            <a:extLst>
              <a:ext uri="{FF2B5EF4-FFF2-40B4-BE49-F238E27FC236}">
                <a16:creationId xmlns:a16="http://schemas.microsoft.com/office/drawing/2014/main" id="{2256BFF6-D57B-B904-5257-785AB4531354}"/>
              </a:ext>
            </a:extLst>
          </p:cNvPr>
          <p:cNvCxnSpPr/>
          <p:nvPr/>
        </p:nvCxnSpPr>
        <p:spPr>
          <a:xfrm>
            <a:off x="3200400" y="1737360"/>
            <a:ext cx="155448" cy="0"/>
          </a:xfrm>
          <a:prstGeom prst="line">
            <a:avLst/>
          </a:prstGeom>
          <a:ln w="2540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0BF1629E-5AA1-A925-7897-3147A6F3C420}"/>
              </a:ext>
            </a:extLst>
          </p:cNvPr>
          <p:cNvSpPr/>
          <p:nvPr/>
        </p:nvSpPr>
        <p:spPr>
          <a:xfrm>
            <a:off x="3355848" y="1417320"/>
            <a:ext cx="2651760" cy="64008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400" b="1">
                <a:solidFill>
                  <a:schemeClr val="bg1"/>
                </a:solidFill>
                <a:latin typeface="Calibri" panose="020F0502020204030204" pitchFamily="34" charset="0"/>
                <a:cs typeface="Calibri" panose="020F0502020204030204" pitchFamily="34" charset="0"/>
              </a:rPr>
              <a:t>Launch</a:t>
            </a:r>
          </a:p>
        </p:txBody>
      </p:sp>
      <p:sp>
        <p:nvSpPr>
          <p:cNvPr id="11" name="Rectangle: Rounded Corners 10">
            <a:extLst>
              <a:ext uri="{FF2B5EF4-FFF2-40B4-BE49-F238E27FC236}">
                <a16:creationId xmlns:a16="http://schemas.microsoft.com/office/drawing/2014/main" id="{65A7FD44-722D-A201-E37A-5CA5A3EE0C28}"/>
              </a:ext>
            </a:extLst>
          </p:cNvPr>
          <p:cNvSpPr/>
          <p:nvPr/>
        </p:nvSpPr>
        <p:spPr>
          <a:xfrm>
            <a:off x="3355848" y="2103120"/>
            <a:ext cx="2651760" cy="31089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557233FE-64F2-75BB-C85E-200A7E1C2BAE}"/>
              </a:ext>
            </a:extLst>
          </p:cNvPr>
          <p:cNvSpPr txBox="1"/>
          <p:nvPr/>
        </p:nvSpPr>
        <p:spPr>
          <a:xfrm>
            <a:off x="3493008" y="2194560"/>
            <a:ext cx="2377440" cy="369332"/>
          </a:xfrm>
          <a:prstGeom prst="rect">
            <a:avLst/>
          </a:prstGeom>
          <a:noFill/>
        </p:spPr>
        <p:txBody>
          <a:bodyPr vert="horz" wrap="square" lIns="0" tIns="38100" rIns="0" bIns="38100" rtlCol="0" anchor="t">
            <a:noAutofit/>
          </a:bodyPr>
          <a:lstStyle/>
          <a:p>
            <a:r>
              <a:rPr lang="en-US" b="1" dirty="0">
                <a:solidFill>
                  <a:schemeClr val="tx2"/>
                </a:solidFill>
                <a:latin typeface="Calibri" panose="020F0502020204030204" pitchFamily="34" charset="0"/>
                <a:cs typeface="Calibri" panose="020F0502020204030204" pitchFamily="34" charset="0"/>
              </a:rPr>
              <a:t>The RCA asks the SCI to instantiate a Module</a:t>
            </a:r>
          </a:p>
        </p:txBody>
      </p:sp>
      <p:sp>
        <p:nvSpPr>
          <p:cNvPr id="13" name="TextBox 12">
            <a:extLst>
              <a:ext uri="{FF2B5EF4-FFF2-40B4-BE49-F238E27FC236}">
                <a16:creationId xmlns:a16="http://schemas.microsoft.com/office/drawing/2014/main" id="{E746DE93-BD19-876B-18F5-1A5EC8D0FAA2}"/>
              </a:ext>
            </a:extLst>
          </p:cNvPr>
          <p:cNvSpPr txBox="1"/>
          <p:nvPr/>
        </p:nvSpPr>
        <p:spPr>
          <a:xfrm>
            <a:off x="3493008" y="3383280"/>
            <a:ext cx="237744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The SCI asks the Store for the workflow; the Store returns the elements, if need be fetched from repositories; the SCI returns the workflow ID</a:t>
            </a:r>
          </a:p>
        </p:txBody>
      </p:sp>
      <p:cxnSp>
        <p:nvCxnSpPr>
          <p:cNvPr id="14" name="Straight Connector 13">
            <a:extLst>
              <a:ext uri="{FF2B5EF4-FFF2-40B4-BE49-F238E27FC236}">
                <a16:creationId xmlns:a16="http://schemas.microsoft.com/office/drawing/2014/main" id="{D4C20D0A-0354-CD27-932E-C2A2F5462FD8}"/>
              </a:ext>
            </a:extLst>
          </p:cNvPr>
          <p:cNvCxnSpPr/>
          <p:nvPr/>
        </p:nvCxnSpPr>
        <p:spPr>
          <a:xfrm>
            <a:off x="6007608" y="1737360"/>
            <a:ext cx="155448" cy="0"/>
          </a:xfrm>
          <a:prstGeom prst="line">
            <a:avLst/>
          </a:prstGeom>
          <a:ln w="2540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5" name="Rectangle: Rounded Corners 14">
            <a:extLst>
              <a:ext uri="{FF2B5EF4-FFF2-40B4-BE49-F238E27FC236}">
                <a16:creationId xmlns:a16="http://schemas.microsoft.com/office/drawing/2014/main" id="{949CD959-D0EC-5029-F1DC-A463669B94A0}"/>
              </a:ext>
            </a:extLst>
          </p:cNvPr>
          <p:cNvSpPr/>
          <p:nvPr/>
        </p:nvSpPr>
        <p:spPr>
          <a:xfrm>
            <a:off x="6163056" y="1417320"/>
            <a:ext cx="2651760" cy="640080"/>
          </a:xfrm>
          <a:prstGeom prst="roundRect">
            <a:avLst>
              <a:gd name="adj" fmla="val 8000"/>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400" b="1">
                <a:solidFill>
                  <a:schemeClr val="bg1"/>
                </a:solidFill>
                <a:latin typeface="Calibri" panose="020F0502020204030204" pitchFamily="34" charset="0"/>
                <a:cs typeface="Calibri" panose="020F0502020204030204" pitchFamily="34" charset="0"/>
              </a:rPr>
              <a:t>Exchange</a:t>
            </a:r>
          </a:p>
        </p:txBody>
      </p:sp>
      <p:sp>
        <p:nvSpPr>
          <p:cNvPr id="16" name="Rectangle: Rounded Corners 15">
            <a:extLst>
              <a:ext uri="{FF2B5EF4-FFF2-40B4-BE49-F238E27FC236}">
                <a16:creationId xmlns:a16="http://schemas.microsoft.com/office/drawing/2014/main" id="{F1FBB2D5-73FC-8D5C-300A-3A7FAB07C0C7}"/>
              </a:ext>
            </a:extLst>
          </p:cNvPr>
          <p:cNvSpPr/>
          <p:nvPr/>
        </p:nvSpPr>
        <p:spPr>
          <a:xfrm>
            <a:off x="6163056" y="2103120"/>
            <a:ext cx="2651760" cy="31089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1A6F0D46-9FB1-0E51-EC1D-C7BA57208F10}"/>
              </a:ext>
            </a:extLst>
          </p:cNvPr>
          <p:cNvSpPr txBox="1"/>
          <p:nvPr/>
        </p:nvSpPr>
        <p:spPr>
          <a:xfrm>
            <a:off x="6300216" y="2194560"/>
            <a:ext cx="2377440" cy="369332"/>
          </a:xfrm>
          <a:prstGeom prst="rect">
            <a:avLst/>
          </a:prstGeom>
          <a:noFill/>
        </p:spPr>
        <p:txBody>
          <a:bodyPr vert="horz" wrap="square" lIns="0" tIns="38100" rIns="0" bIns="38100" rtlCol="0" anchor="t">
            <a:noAutofit/>
          </a:bodyPr>
          <a:lstStyle/>
          <a:p>
            <a:r>
              <a:rPr lang="en-US" b="1">
                <a:solidFill>
                  <a:schemeClr val="tx2"/>
                </a:solidFill>
                <a:latin typeface="Calibri" panose="020F0502020204030204" pitchFamily="34" charset="0"/>
                <a:cs typeface="Calibri" panose="020F0502020204030204" pitchFamily="34" charset="0"/>
              </a:rPr>
              <a:t>The RCA sends input to a Port and asks for output from a Port</a:t>
            </a:r>
          </a:p>
        </p:txBody>
      </p:sp>
      <p:sp>
        <p:nvSpPr>
          <p:cNvPr id="18" name="TextBox 17">
            <a:extLst>
              <a:ext uri="{FF2B5EF4-FFF2-40B4-BE49-F238E27FC236}">
                <a16:creationId xmlns:a16="http://schemas.microsoft.com/office/drawing/2014/main" id="{0DE21651-3402-D6BC-52AD-7AE187DCD937}"/>
              </a:ext>
            </a:extLst>
          </p:cNvPr>
          <p:cNvSpPr txBox="1"/>
          <p:nvPr/>
        </p:nvSpPr>
        <p:spPr>
          <a:xfrm>
            <a:off x="6300216" y="3383280"/>
            <a:ext cx="2377440" cy="369332"/>
          </a:xfrm>
          <a:prstGeom prst="rect">
            <a:avLst/>
          </a:prstGeom>
          <a:noFill/>
        </p:spPr>
        <p:txBody>
          <a:bodyPr vert="horz" wrap="square" lIns="0" tIns="38100" rIns="0" bIns="38100" rtlCol="0" anchor="t">
            <a:noAutofit/>
          </a:bodyPr>
          <a:lstStyle/>
          <a:p>
            <a:r>
              <a:rPr lang="en-US" sz="1600" dirty="0">
                <a:latin typeface="Calibri" panose="020F0502020204030204" pitchFamily="34" charset="0"/>
                <a:cs typeface="Calibri" panose="020F0502020204030204" pitchFamily="34" charset="0"/>
              </a:rPr>
              <a:t>Messages are delivered to input Ports of the Module instance; output is returned, also asynchronously</a:t>
            </a:r>
          </a:p>
        </p:txBody>
      </p:sp>
      <p:cxnSp>
        <p:nvCxnSpPr>
          <p:cNvPr id="19" name="Straight Connector 18">
            <a:extLst>
              <a:ext uri="{FF2B5EF4-FFF2-40B4-BE49-F238E27FC236}">
                <a16:creationId xmlns:a16="http://schemas.microsoft.com/office/drawing/2014/main" id="{F2B6ECA2-85BB-380B-5E7A-9B9936F645AA}"/>
              </a:ext>
            </a:extLst>
          </p:cNvPr>
          <p:cNvCxnSpPr/>
          <p:nvPr/>
        </p:nvCxnSpPr>
        <p:spPr>
          <a:xfrm>
            <a:off x="8814816" y="1737360"/>
            <a:ext cx="155448" cy="0"/>
          </a:xfrm>
          <a:prstGeom prst="line">
            <a:avLst/>
          </a:prstGeom>
          <a:ln w="2540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20" name="Rectangle: Rounded Corners 19">
            <a:extLst>
              <a:ext uri="{FF2B5EF4-FFF2-40B4-BE49-F238E27FC236}">
                <a16:creationId xmlns:a16="http://schemas.microsoft.com/office/drawing/2014/main" id="{1D5C2D96-DFCE-D269-60D8-069F81C07761}"/>
              </a:ext>
            </a:extLst>
          </p:cNvPr>
          <p:cNvSpPr/>
          <p:nvPr/>
        </p:nvSpPr>
        <p:spPr>
          <a:xfrm>
            <a:off x="8970264" y="1417320"/>
            <a:ext cx="2651760" cy="640080"/>
          </a:xfrm>
          <a:prstGeom prst="roundRect">
            <a:avLst>
              <a:gd name="adj" fmla="val 8000"/>
            </a:avLst>
          </a:prstGeom>
          <a:solidFill>
            <a:schemeClr val="accent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400" b="1">
                <a:solidFill>
                  <a:schemeClr val="bg1"/>
                </a:solidFill>
                <a:latin typeface="Calibri" panose="020F0502020204030204" pitchFamily="34" charset="0"/>
                <a:cs typeface="Calibri" panose="020F0502020204030204" pitchFamily="34" charset="0"/>
              </a:rPr>
              <a:t>Terminate</a:t>
            </a:r>
          </a:p>
        </p:txBody>
      </p:sp>
      <p:sp>
        <p:nvSpPr>
          <p:cNvPr id="21" name="Rectangle: Rounded Corners 20">
            <a:extLst>
              <a:ext uri="{FF2B5EF4-FFF2-40B4-BE49-F238E27FC236}">
                <a16:creationId xmlns:a16="http://schemas.microsoft.com/office/drawing/2014/main" id="{0A145989-8817-F463-B3F6-FEF4C37CF4C5}"/>
              </a:ext>
            </a:extLst>
          </p:cNvPr>
          <p:cNvSpPr/>
          <p:nvPr/>
        </p:nvSpPr>
        <p:spPr>
          <a:xfrm>
            <a:off x="8970264" y="2103120"/>
            <a:ext cx="2651760" cy="31089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9EA63A14-4F11-2226-2D78-2824A98ADF2D}"/>
              </a:ext>
            </a:extLst>
          </p:cNvPr>
          <p:cNvSpPr txBox="1"/>
          <p:nvPr/>
        </p:nvSpPr>
        <p:spPr>
          <a:xfrm>
            <a:off x="9107424" y="2194560"/>
            <a:ext cx="2377440" cy="369332"/>
          </a:xfrm>
          <a:prstGeom prst="rect">
            <a:avLst/>
          </a:prstGeom>
          <a:noFill/>
        </p:spPr>
        <p:txBody>
          <a:bodyPr vert="horz" wrap="square" lIns="0" tIns="38100" rIns="0" bIns="38100" rtlCol="0" anchor="t">
            <a:noAutofit/>
          </a:bodyPr>
          <a:lstStyle/>
          <a:p>
            <a:r>
              <a:rPr lang="en-US" b="1">
                <a:solidFill>
                  <a:schemeClr val="tx2"/>
                </a:solidFill>
                <a:latin typeface="Calibri" panose="020F0502020204030204" pitchFamily="34" charset="0"/>
                <a:cs typeface="Calibri" panose="020F0502020204030204" pitchFamily="34" charset="0"/>
              </a:rPr>
              <a:t>The RCA terminates the workflow, then the SCI</a:t>
            </a:r>
          </a:p>
        </p:txBody>
      </p:sp>
      <p:sp>
        <p:nvSpPr>
          <p:cNvPr id="23" name="TextBox 22">
            <a:extLst>
              <a:ext uri="{FF2B5EF4-FFF2-40B4-BE49-F238E27FC236}">
                <a16:creationId xmlns:a16="http://schemas.microsoft.com/office/drawing/2014/main" id="{BE82DB58-C8A5-C1C8-5E13-A0CE561FC062}"/>
              </a:ext>
            </a:extLst>
          </p:cNvPr>
          <p:cNvSpPr txBox="1"/>
          <p:nvPr/>
        </p:nvSpPr>
        <p:spPr>
          <a:xfrm>
            <a:off x="9107424" y="3383280"/>
            <a:ext cx="237744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The instance and the Controller are released</a:t>
            </a:r>
          </a:p>
        </p:txBody>
      </p:sp>
      <p:sp>
        <p:nvSpPr>
          <p:cNvPr id="24" name="Rectangle: Rounded Corners 23">
            <a:extLst>
              <a:ext uri="{FF2B5EF4-FFF2-40B4-BE49-F238E27FC236}">
                <a16:creationId xmlns:a16="http://schemas.microsoft.com/office/drawing/2014/main" id="{91D263D5-4FA3-790C-26AE-396FFD381BBC}"/>
              </a:ext>
            </a:extLst>
          </p:cNvPr>
          <p:cNvSpPr/>
          <p:nvPr/>
        </p:nvSpPr>
        <p:spPr>
          <a:xfrm>
            <a:off x="548640" y="5440680"/>
            <a:ext cx="11064240" cy="73152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Thirteen exchanges in all, between the RCA, the API Server, the SCI, the MPAI Store and the repositories behind it.</a:t>
            </a:r>
          </a:p>
        </p:txBody>
      </p:sp>
    </p:spTree>
    <p:extLst>
      <p:ext uri="{BB962C8B-B14F-4D97-AF65-F5344CB8AC3E}">
        <p14:creationId xmlns:p14="http://schemas.microsoft.com/office/powerpoint/2010/main" val="2707876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7D85B-3124-89EF-6065-5DD6C13A9B2F}"/>
              </a:ext>
            </a:extLst>
          </p:cNvPr>
          <p:cNvSpPr>
            <a:spLocks noGrp="1"/>
          </p:cNvSpPr>
          <p:nvPr>
            <p:ph type="title"/>
          </p:nvPr>
        </p:nvSpPr>
        <p:spPr>
          <a:xfrm>
            <a:off x="548640" y="624110"/>
            <a:ext cx="11064240" cy="1280890"/>
          </a:xfrm>
        </p:spPr>
        <p:txBody>
          <a:bodyPr/>
          <a:lstStyle/>
          <a:p>
            <a:pPr algn="ctr"/>
            <a:r>
              <a:rPr lang="en-US" dirty="0"/>
              <a:t>The MPAI-MAS API</a:t>
            </a:r>
          </a:p>
        </p:txBody>
      </p:sp>
      <p:sp>
        <p:nvSpPr>
          <p:cNvPr id="3" name="Footer Placeholder 2">
            <a:extLst>
              <a:ext uri="{FF2B5EF4-FFF2-40B4-BE49-F238E27FC236}">
                <a16:creationId xmlns:a16="http://schemas.microsoft.com/office/drawing/2014/main" id="{5B8812DE-0A21-FCF5-A919-09301F67735F}"/>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B5029B9B-5074-8854-5A9A-F4E19C0A8415}"/>
              </a:ext>
            </a:extLst>
          </p:cNvPr>
          <p:cNvSpPr>
            <a:spLocks noGrp="1"/>
          </p:cNvSpPr>
          <p:nvPr>
            <p:ph type="sldNum" sz="quarter" idx="12"/>
          </p:nvPr>
        </p:nvSpPr>
        <p:spPr/>
        <p:txBody>
          <a:bodyPr/>
          <a:lstStyle/>
          <a:p>
            <a:fld id="{89DD0590-3C6E-47DC-9E6C-87568422337D}" type="slidenum">
              <a:rPr lang="en-US" smtClean="0"/>
              <a:pPr/>
              <a:t>16</a:t>
            </a:fld>
            <a:endParaRPr lang="en-US"/>
          </a:p>
        </p:txBody>
      </p:sp>
      <p:graphicFrame>
        <p:nvGraphicFramePr>
          <p:cNvPr id="5" name="Table 4">
            <a:extLst>
              <a:ext uri="{FF2B5EF4-FFF2-40B4-BE49-F238E27FC236}">
                <a16:creationId xmlns:a16="http://schemas.microsoft.com/office/drawing/2014/main" id="{B6A3E65C-1DBE-7FD5-2718-A582A8A36D3F}"/>
              </a:ext>
            </a:extLst>
          </p:cNvPr>
          <p:cNvGraphicFramePr>
            <a:graphicFrameLocks noGrp="1"/>
          </p:cNvGraphicFramePr>
          <p:nvPr>
            <p:extLst>
              <p:ext uri="{D42A27DB-BD31-4B8C-83A1-F6EECF244321}">
                <p14:modId xmlns:p14="http://schemas.microsoft.com/office/powerpoint/2010/main" val="1406666658"/>
              </p:ext>
            </p:extLst>
          </p:nvPr>
        </p:nvGraphicFramePr>
        <p:xfrm>
          <a:off x="548640" y="1417320"/>
          <a:ext cx="11064240" cy="4318000"/>
        </p:xfrm>
        <a:graphic>
          <a:graphicData uri="http://schemas.openxmlformats.org/drawingml/2006/table">
            <a:tbl>
              <a:tblPr firstRow="1" bandRow="1">
                <a:tableStyleId>{2D5ABB26-0587-4C30-8999-92F81FD0307C}</a:tableStyleId>
              </a:tblPr>
              <a:tblGrid>
                <a:gridCol w="1280160">
                  <a:extLst>
                    <a:ext uri="{9D8B030D-6E8A-4147-A177-3AD203B41FA5}">
                      <a16:colId xmlns:a16="http://schemas.microsoft.com/office/drawing/2014/main" val="2814072888"/>
                    </a:ext>
                  </a:extLst>
                </a:gridCol>
                <a:gridCol w="1645920">
                  <a:extLst>
                    <a:ext uri="{9D8B030D-6E8A-4147-A177-3AD203B41FA5}">
                      <a16:colId xmlns:a16="http://schemas.microsoft.com/office/drawing/2014/main" val="3849971850"/>
                    </a:ext>
                  </a:extLst>
                </a:gridCol>
                <a:gridCol w="5120640">
                  <a:extLst>
                    <a:ext uri="{9D8B030D-6E8A-4147-A177-3AD203B41FA5}">
                      <a16:colId xmlns:a16="http://schemas.microsoft.com/office/drawing/2014/main" val="1681188380"/>
                    </a:ext>
                  </a:extLst>
                </a:gridCol>
                <a:gridCol w="3017520">
                  <a:extLst>
                    <a:ext uri="{9D8B030D-6E8A-4147-A177-3AD203B41FA5}">
                      <a16:colId xmlns:a16="http://schemas.microsoft.com/office/drawing/2014/main" val="4253972802"/>
                    </a:ext>
                  </a:extLst>
                </a:gridCol>
              </a:tblGrid>
              <a:tr h="502920">
                <a:tc>
                  <a:txBody>
                    <a:bodyPr/>
                    <a:lstStyle/>
                    <a:p>
                      <a:pPr algn="ctr"/>
                      <a:r>
                        <a:rPr lang="en-US" sz="1800" b="1" dirty="0">
                          <a:solidFill>
                            <a:schemeClr val="bg1"/>
                          </a:solidFill>
                          <a:latin typeface="Calibri" panose="020F0502020204030204" pitchFamily="34" charset="0"/>
                          <a:cs typeface="Calibri" panose="020F0502020204030204" pitchFamily="34" charset="0"/>
                        </a:rPr>
                        <a:t>Plane</a:t>
                      </a:r>
                    </a:p>
                  </a:txBody>
                  <a:tcPr marL="88900" marR="88900" marT="50800" marB="50800" anchor="ctr">
                    <a:lnB w="9525">
                      <a:solidFill>
                        <a:schemeClr val="bg2"/>
                      </a:solidFill>
                    </a:lnB>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Step</a:t>
                      </a:r>
                    </a:p>
                  </a:txBody>
                  <a:tcPr marL="88900" marR="88900" marT="50800" marB="50800" anchor="ctr">
                    <a:lnB w="9525">
                      <a:solidFill>
                        <a:schemeClr val="bg2"/>
                      </a:solidFill>
                    </a:lnB>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What the RCA asks</a:t>
                      </a:r>
                    </a:p>
                  </a:txBody>
                  <a:tcPr marL="88900" marR="88900" marT="50800" marB="50800" anchor="ctr">
                    <a:lnB w="9525">
                      <a:solidFill>
                        <a:schemeClr val="bg2"/>
                      </a:solidFill>
                    </a:lnB>
                    <a:solidFill>
                      <a:schemeClr val="tx2"/>
                    </a:solid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What it gets</a:t>
                      </a:r>
                    </a:p>
                  </a:txBody>
                  <a:tcPr marL="88900" marR="88900" marT="50800" marB="50800" anchor="ctr">
                    <a:lnB w="9525">
                      <a:solidFill>
                        <a:schemeClr val="bg2"/>
                      </a:solidFill>
                    </a:lnB>
                    <a:solidFill>
                      <a:schemeClr val="tx2"/>
                    </a:solidFill>
                  </a:tcPr>
                </a:tc>
                <a:extLst>
                  <a:ext uri="{0D108BD9-81ED-4DB2-BD59-A6C34878D82A}">
                    <a16:rowId xmlns:a16="http://schemas.microsoft.com/office/drawing/2014/main" val="1860296125"/>
                  </a:ext>
                </a:extLst>
              </a:tr>
              <a:tr h="502920">
                <a:tc>
                  <a:txBody>
                    <a:bodyPr/>
                    <a:lstStyle/>
                    <a:p>
                      <a:r>
                        <a:rPr lang="en-US" sz="1800" b="1">
                          <a:solidFill>
                            <a:schemeClr val="tx1"/>
                          </a:solidFill>
                          <a:latin typeface="Calibri" panose="020F0502020204030204" pitchFamily="34" charset="0"/>
                          <a:cs typeface="Calibri" panose="020F0502020204030204" pitchFamily="34" charset="0"/>
                        </a:rPr>
                        <a:t>Control</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Connect</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dirty="0">
                          <a:solidFill>
                            <a:schemeClr val="tx1"/>
                          </a:solidFill>
                          <a:latin typeface="Calibri" panose="020F0502020204030204" pitchFamily="34" charset="0"/>
                          <a:cs typeface="Calibri" panose="020F0502020204030204" pitchFamily="34" charset="0"/>
                        </a:rPr>
                        <a:t>a secured connection (basic, digest or bearer)</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the right to ask</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201037633"/>
                  </a:ext>
                </a:extLst>
              </a:tr>
              <a:tr h="502920">
                <a:tc>
                  <a:txBody>
                    <a:bodyPr/>
                    <a:lstStyle/>
                    <a:p>
                      <a:r>
                        <a:rPr lang="en-US" sz="1800" b="1">
                          <a:solidFill>
                            <a:schemeClr val="tx1"/>
                          </a:solidFill>
                          <a:latin typeface="Calibri" panose="020F0502020204030204" pitchFamily="34" charset="0"/>
                          <a:cs typeface="Calibri" panose="020F0502020204030204" pitchFamily="34" charset="0"/>
                        </a:rPr>
                        <a:t>Control</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Create SCI</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one or more Service Controller Instances</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an SCI identity</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3447646281"/>
                  </a:ext>
                </a:extLst>
              </a:tr>
              <a:tr h="502920">
                <a:tc>
                  <a:txBody>
                    <a:bodyPr/>
                    <a:lstStyle/>
                    <a:p>
                      <a:r>
                        <a:rPr lang="en-US" sz="1800" b="1">
                          <a:solidFill>
                            <a:schemeClr val="tx1"/>
                          </a:solidFill>
                          <a:latin typeface="Calibri" panose="020F0502020204030204" pitchFamily="34" charset="0"/>
                          <a:cs typeface="Calibri" panose="020F0502020204030204" pitchFamily="34" charset="0"/>
                        </a:rPr>
                        <a:t>Control</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Discover</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workflows matching a need</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dirty="0">
                          <a:solidFill>
                            <a:schemeClr val="tx1"/>
                          </a:solidFill>
                          <a:latin typeface="Calibri" panose="020F0502020204030204" pitchFamily="34" charset="0"/>
                          <a:cs typeface="Calibri" panose="020F0502020204030204" pitchFamily="34" charset="0"/>
                        </a:rPr>
                        <a:t>Module Descriptions</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1474768018"/>
                  </a:ext>
                </a:extLst>
              </a:tr>
              <a:tr h="502920">
                <a:tc>
                  <a:txBody>
                    <a:bodyPr/>
                    <a:lstStyle/>
                    <a:p>
                      <a:r>
                        <a:rPr lang="en-US" sz="1800" b="1">
                          <a:solidFill>
                            <a:schemeClr val="tx1"/>
                          </a:solidFill>
                          <a:latin typeface="Calibri" panose="020F0502020204030204" pitchFamily="34" charset="0"/>
                          <a:cs typeface="Calibri" panose="020F0502020204030204" pitchFamily="34" charset="0"/>
                        </a:rPr>
                        <a:t>Control</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Launch</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the chosen AI Workflow on the SCI</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dirty="0">
                          <a:solidFill>
                            <a:schemeClr val="tx1"/>
                          </a:solidFill>
                          <a:latin typeface="Calibri" panose="020F0502020204030204" pitchFamily="34" charset="0"/>
                          <a:cs typeface="Calibri" panose="020F0502020204030204" pitchFamily="34" charset="0"/>
                        </a:rPr>
                        <a:t>a Remote Module Instance identity</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1182450073"/>
                  </a:ext>
                </a:extLst>
              </a:tr>
              <a:tr h="502920">
                <a:tc>
                  <a:txBody>
                    <a:bodyPr/>
                    <a:lstStyle/>
                    <a:p>
                      <a:r>
                        <a:rPr lang="en-US" sz="1800" b="1">
                          <a:solidFill>
                            <a:schemeClr val="tx1"/>
                          </a:solidFill>
                          <a:latin typeface="Calibri" panose="020F0502020204030204" pitchFamily="34" charset="0"/>
                          <a:cs typeface="Calibri" panose="020F0502020204030204" pitchFamily="34" charset="0"/>
                        </a:rPr>
                        <a:t>Data</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Send</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AIF Messages to the input Ports</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acknowledgement</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1733386790"/>
                  </a:ext>
                </a:extLst>
              </a:tr>
              <a:tr h="502920">
                <a:tc>
                  <a:txBody>
                    <a:bodyPr/>
                    <a:lstStyle/>
                    <a:p>
                      <a:r>
                        <a:rPr lang="en-US" sz="1800" b="1">
                          <a:solidFill>
                            <a:schemeClr val="tx1"/>
                          </a:solidFill>
                          <a:latin typeface="Calibri" panose="020F0502020204030204" pitchFamily="34" charset="0"/>
                          <a:cs typeface="Calibri" panose="020F0502020204030204" pitchFamily="34" charset="0"/>
                        </a:rPr>
                        <a:t>Data</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Receive</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AIF Messages from the output Ports</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800" b="0">
                          <a:solidFill>
                            <a:schemeClr val="tx1"/>
                          </a:solidFill>
                          <a:latin typeface="Calibri" panose="020F0502020204030204" pitchFamily="34" charset="0"/>
                          <a:cs typeface="Calibri" panose="020F0502020204030204" pitchFamily="34" charset="0"/>
                        </a:rPr>
                        <a:t>the output, possibly asynchronous</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3945141227"/>
                  </a:ext>
                </a:extLst>
              </a:tr>
              <a:tr h="502920">
                <a:tc>
                  <a:txBody>
                    <a:bodyPr/>
                    <a:lstStyle/>
                    <a:p>
                      <a:r>
                        <a:rPr lang="en-US" sz="1800" b="1">
                          <a:solidFill>
                            <a:schemeClr val="tx1"/>
                          </a:solidFill>
                          <a:latin typeface="Calibri" panose="020F0502020204030204" pitchFamily="34" charset="0"/>
                          <a:cs typeface="Calibri" panose="020F0502020204030204" pitchFamily="34" charset="0"/>
                        </a:rPr>
                        <a:t>Control</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Terminate</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a:solidFill>
                            <a:schemeClr val="tx1"/>
                          </a:solidFill>
                          <a:latin typeface="Calibri" panose="020F0502020204030204" pitchFamily="34" charset="0"/>
                          <a:cs typeface="Calibri" panose="020F0502020204030204" pitchFamily="34" charset="0"/>
                        </a:rPr>
                        <a:t>end of the instance, then release of the SCI</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800" b="0" dirty="0">
                          <a:solidFill>
                            <a:schemeClr val="tx1"/>
                          </a:solidFill>
                          <a:latin typeface="Calibri" panose="020F0502020204030204" pitchFamily="34" charset="0"/>
                          <a:cs typeface="Calibri" panose="020F0502020204030204" pitchFamily="34" charset="0"/>
                        </a:rPr>
                        <a:t>resources freed</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3747679110"/>
                  </a:ext>
                </a:extLst>
              </a:tr>
            </a:tbl>
          </a:graphicData>
        </a:graphic>
      </p:graphicFrame>
      <p:sp>
        <p:nvSpPr>
          <p:cNvPr id="6" name="Rectangle: Rounded Corners 5">
            <a:extLst>
              <a:ext uri="{FF2B5EF4-FFF2-40B4-BE49-F238E27FC236}">
                <a16:creationId xmlns:a16="http://schemas.microsoft.com/office/drawing/2014/main" id="{2DC78E7C-9769-267D-3E71-D4CA15B9FB64}"/>
              </a:ext>
            </a:extLst>
          </p:cNvPr>
          <p:cNvSpPr/>
          <p:nvPr/>
        </p:nvSpPr>
        <p:spPr>
          <a:xfrm>
            <a:off x="548640" y="5740343"/>
            <a:ext cx="11064240" cy="68580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500" b="1">
                <a:solidFill>
                  <a:schemeClr val="bg1"/>
                </a:solidFill>
              </a:rPr>
              <a:t>REST over HTTPS. The control plane never reaches the data of the application, and the data plane never controls the infrastructure.</a:t>
            </a:r>
          </a:p>
        </p:txBody>
      </p:sp>
    </p:spTree>
    <p:extLst>
      <p:ext uri="{BB962C8B-B14F-4D97-AF65-F5344CB8AC3E}">
        <p14:creationId xmlns:p14="http://schemas.microsoft.com/office/powerpoint/2010/main" val="2823403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02586-3291-42FE-D506-E76193547856}"/>
              </a:ext>
            </a:extLst>
          </p:cNvPr>
          <p:cNvSpPr>
            <a:spLocks noGrp="1"/>
          </p:cNvSpPr>
          <p:nvPr>
            <p:ph type="title"/>
          </p:nvPr>
        </p:nvSpPr>
        <p:spPr>
          <a:xfrm>
            <a:off x="548640" y="624110"/>
            <a:ext cx="11064240" cy="1280890"/>
          </a:xfrm>
        </p:spPr>
        <p:txBody>
          <a:bodyPr/>
          <a:lstStyle/>
          <a:p>
            <a:pPr algn="ctr"/>
            <a:r>
              <a:rPr lang="en-US" dirty="0"/>
              <a:t>MPAI-MAS and the Implementer-to-execution workflow</a:t>
            </a:r>
          </a:p>
        </p:txBody>
      </p:sp>
      <p:sp>
        <p:nvSpPr>
          <p:cNvPr id="3" name="Footer Placeholder 2">
            <a:extLst>
              <a:ext uri="{FF2B5EF4-FFF2-40B4-BE49-F238E27FC236}">
                <a16:creationId xmlns:a16="http://schemas.microsoft.com/office/drawing/2014/main" id="{AF16E3E2-281F-A703-871A-520A725C8589}"/>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9B13ACFB-74D9-836E-30CA-8840CD50E661}"/>
              </a:ext>
            </a:extLst>
          </p:cNvPr>
          <p:cNvSpPr>
            <a:spLocks noGrp="1"/>
          </p:cNvSpPr>
          <p:nvPr>
            <p:ph type="sldNum" sz="quarter" idx="12"/>
          </p:nvPr>
        </p:nvSpPr>
        <p:spPr/>
        <p:txBody>
          <a:bodyPr/>
          <a:lstStyle/>
          <a:p>
            <a:fld id="{89DD0590-3C6E-47DC-9E6C-87568422337D}" type="slidenum">
              <a:rPr lang="en-US" smtClean="0"/>
              <a:pPr/>
              <a:t>17</a:t>
            </a:fld>
            <a:endParaRPr lang="en-US"/>
          </a:p>
        </p:txBody>
      </p:sp>
      <p:sp>
        <p:nvSpPr>
          <p:cNvPr id="5" name="Rectangle: Rounded Corners 4">
            <a:extLst>
              <a:ext uri="{FF2B5EF4-FFF2-40B4-BE49-F238E27FC236}">
                <a16:creationId xmlns:a16="http://schemas.microsoft.com/office/drawing/2014/main" id="{2F73AD8F-63BA-869A-EB8E-C0F7D662C833}"/>
              </a:ext>
            </a:extLst>
          </p:cNvPr>
          <p:cNvSpPr/>
          <p:nvPr/>
        </p:nvSpPr>
        <p:spPr>
          <a:xfrm>
            <a:off x="548640" y="1371600"/>
            <a:ext cx="5394960" cy="594360"/>
          </a:xfrm>
          <a:prstGeom prst="roundRect">
            <a:avLst>
              <a:gd name="adj" fmla="val 8000"/>
            </a:avLst>
          </a:prstGeom>
          <a:solidFill>
            <a:schemeClr val="accent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latin typeface="Calibri" panose="020F0502020204030204" pitchFamily="34" charset="0"/>
                <a:cs typeface="Calibri" panose="020F0502020204030204" pitchFamily="34" charset="0"/>
              </a:rPr>
              <a:t>MPAI-AIF: the Controller is where the person is</a:t>
            </a:r>
          </a:p>
        </p:txBody>
      </p:sp>
      <p:sp>
        <p:nvSpPr>
          <p:cNvPr id="6" name="TextBox 5">
            <a:extLst>
              <a:ext uri="{FF2B5EF4-FFF2-40B4-BE49-F238E27FC236}">
                <a16:creationId xmlns:a16="http://schemas.microsoft.com/office/drawing/2014/main" id="{2362E0C4-1B9A-E0BC-DED0-46323B8A0215}"/>
              </a:ext>
            </a:extLst>
          </p:cNvPr>
          <p:cNvSpPr txBox="1"/>
          <p:nvPr/>
        </p:nvSpPr>
        <p:spPr>
          <a:xfrm>
            <a:off x="640080" y="2103120"/>
            <a:ext cx="5212080" cy="369332"/>
          </a:xfrm>
          <a:prstGeom prst="rect">
            <a:avLst/>
          </a:prstGeom>
          <a:noFill/>
        </p:spPr>
        <p:txBody>
          <a:bodyPr vert="horz" wrap="square" lIns="0" tIns="38100" rIns="0" bIns="38100" rtlCol="0" anchor="t">
            <a:noAutofit/>
          </a:bodyPr>
          <a:lstStyle/>
          <a:p>
            <a:pPr marL="203200" indent="-203200">
              <a:spcAft>
                <a:spcPts val="900"/>
              </a:spcAft>
              <a:buFont typeface="+mj-lt"/>
              <a:buChar char="•"/>
            </a:pPr>
            <a:r>
              <a:rPr lang="en-US">
                <a:latin typeface="Calibri" panose="020F0502020204030204" pitchFamily="34" charset="0"/>
                <a:cs typeface="Calibri" panose="020F0502020204030204" pitchFamily="34" charset="0"/>
              </a:rPr>
              <a:t>The person obtains the AIF and installs it</a:t>
            </a:r>
          </a:p>
          <a:p>
            <a:pPr marL="203200" indent="-203200">
              <a:spcAft>
                <a:spcPts val="900"/>
              </a:spcAft>
              <a:buFont typeface="+mj-lt"/>
              <a:buChar char="•"/>
            </a:pPr>
            <a:r>
              <a:rPr lang="en-US">
                <a:latin typeface="Calibri" panose="020F0502020204030204" pitchFamily="34" charset="0"/>
                <a:cs typeface="Calibri" panose="020F0502020204030204" pitchFamily="34" charset="0"/>
              </a:rPr>
              <a:t>The Controller obtains and verifies the AIMs on the person's machine</a:t>
            </a:r>
          </a:p>
          <a:p>
            <a:pPr marL="203200" indent="-203200">
              <a:spcAft>
                <a:spcPts val="900"/>
              </a:spcAft>
              <a:buFont typeface="+mj-lt"/>
              <a:buChar char="•"/>
            </a:pPr>
            <a:r>
              <a:rPr lang="en-US">
                <a:latin typeface="Calibri" panose="020F0502020204030204" pitchFamily="34" charset="0"/>
                <a:cs typeface="Calibri" panose="020F0502020204030204" pitchFamily="34" charset="0"/>
              </a:rPr>
              <a:t>The person's machine runs the Module</a:t>
            </a:r>
          </a:p>
        </p:txBody>
      </p:sp>
      <p:sp>
        <p:nvSpPr>
          <p:cNvPr id="7" name="Rectangle: Rounded Corners 6">
            <a:extLst>
              <a:ext uri="{FF2B5EF4-FFF2-40B4-BE49-F238E27FC236}">
                <a16:creationId xmlns:a16="http://schemas.microsoft.com/office/drawing/2014/main" id="{EE2506BE-C655-F020-40DC-7563E6E74C86}"/>
              </a:ext>
            </a:extLst>
          </p:cNvPr>
          <p:cNvSpPr/>
          <p:nvPr/>
        </p:nvSpPr>
        <p:spPr>
          <a:xfrm>
            <a:off x="6217920" y="1371600"/>
            <a:ext cx="5394960" cy="59436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latin typeface="Calibri" panose="020F0502020204030204" pitchFamily="34" charset="0"/>
                <a:cs typeface="Calibri" panose="020F0502020204030204" pitchFamily="34" charset="0"/>
              </a:rPr>
              <a:t>MPAI-MAS: the Controller is where the provider is</a:t>
            </a:r>
          </a:p>
        </p:txBody>
      </p:sp>
      <p:sp>
        <p:nvSpPr>
          <p:cNvPr id="8" name="TextBox 7">
            <a:extLst>
              <a:ext uri="{FF2B5EF4-FFF2-40B4-BE49-F238E27FC236}">
                <a16:creationId xmlns:a16="http://schemas.microsoft.com/office/drawing/2014/main" id="{F279DF9B-74EA-3B0D-5C90-3594C1BC6C87}"/>
              </a:ext>
            </a:extLst>
          </p:cNvPr>
          <p:cNvSpPr txBox="1"/>
          <p:nvPr/>
        </p:nvSpPr>
        <p:spPr>
          <a:xfrm>
            <a:off x="6309360" y="2103120"/>
            <a:ext cx="5212080" cy="369332"/>
          </a:xfrm>
          <a:prstGeom prst="rect">
            <a:avLst/>
          </a:prstGeom>
          <a:noFill/>
        </p:spPr>
        <p:txBody>
          <a:bodyPr vert="horz" wrap="square" lIns="0" tIns="38100" rIns="0" bIns="38100" rtlCol="0" anchor="t">
            <a:noAutofit/>
          </a:bodyPr>
          <a:lstStyle/>
          <a:p>
            <a:pPr marL="203200" indent="-203200">
              <a:spcAft>
                <a:spcPts val="900"/>
              </a:spcAft>
              <a:buFont typeface="+mj-lt"/>
              <a:buChar char="•"/>
            </a:pPr>
            <a:r>
              <a:rPr lang="en-US" dirty="0">
                <a:latin typeface="Calibri" panose="020F0502020204030204" pitchFamily="34" charset="0"/>
                <a:cs typeface="Calibri" panose="020F0502020204030204" pitchFamily="34" charset="0"/>
              </a:rPr>
              <a:t>The SCI obtains and verifies the AIMs; the person trusts the Store's approval, not the provider's word</a:t>
            </a:r>
          </a:p>
          <a:p>
            <a:pPr marL="203200" indent="-203200">
              <a:spcAft>
                <a:spcPts val="900"/>
              </a:spcAft>
              <a:buFont typeface="+mj-lt"/>
              <a:buChar char="•"/>
            </a:pPr>
            <a:r>
              <a:rPr lang="en-US" dirty="0">
                <a:latin typeface="Calibri" panose="020F0502020204030204" pitchFamily="34" charset="0"/>
                <a:cs typeface="Calibri" panose="020F0502020204030204" pitchFamily="34" charset="0"/>
              </a:rPr>
              <a:t>The RCA names the Module it wants and the SCI executes it</a:t>
            </a:r>
          </a:p>
          <a:p>
            <a:pPr marL="203200" indent="-203200">
              <a:spcAft>
                <a:spcPts val="900"/>
              </a:spcAft>
              <a:buFont typeface="+mj-lt"/>
              <a:buChar char="•"/>
            </a:pPr>
            <a:r>
              <a:rPr lang="en-US" dirty="0">
                <a:latin typeface="Calibri" panose="020F0502020204030204" pitchFamily="34" charset="0"/>
                <a:cs typeface="Calibri" panose="020F0502020204030204" pitchFamily="34" charset="0"/>
              </a:rPr>
              <a:t>The SCI is created for the client and released at upon  termination</a:t>
            </a:r>
          </a:p>
          <a:p>
            <a:pPr marL="203200" indent="-203200">
              <a:spcAft>
                <a:spcPts val="900"/>
              </a:spcAft>
              <a:buFont typeface="+mj-lt"/>
              <a:buChar char="•"/>
            </a:pPr>
            <a:r>
              <a:rPr lang="en-US" dirty="0">
                <a:latin typeface="Calibri" panose="020F0502020204030204" pitchFamily="34" charset="0"/>
                <a:cs typeface="Calibri" panose="020F0502020204030204" pitchFamily="34" charset="0"/>
              </a:rPr>
              <a:t>The Store answers many SCIs about the </a:t>
            </a:r>
            <a:r>
              <a:rPr lang="en-US" dirty="0" err="1">
                <a:latin typeface="Calibri" panose="020F0502020204030204" pitchFamily="34" charset="0"/>
                <a:cs typeface="Calibri" panose="020F0502020204030204" pitchFamily="34" charset="0"/>
              </a:rPr>
              <a:t>authorisation</a:t>
            </a:r>
            <a:r>
              <a:rPr lang="en-US" dirty="0">
                <a:latin typeface="Calibri" panose="020F0502020204030204" pitchFamily="34" charset="0"/>
                <a:cs typeface="Calibri" panose="020F0502020204030204" pitchFamily="34" charset="0"/>
              </a:rPr>
              <a:t> and authenticity of every component</a:t>
            </a:r>
          </a:p>
        </p:txBody>
      </p:sp>
      <p:sp>
        <p:nvSpPr>
          <p:cNvPr id="9" name="Rectangle: Rounded Corners 8">
            <a:extLst>
              <a:ext uri="{FF2B5EF4-FFF2-40B4-BE49-F238E27FC236}">
                <a16:creationId xmlns:a16="http://schemas.microsoft.com/office/drawing/2014/main" id="{38AC16CE-44CE-63C6-8D44-928B63A7CF12}"/>
              </a:ext>
            </a:extLst>
          </p:cNvPr>
          <p:cNvSpPr/>
          <p:nvPr/>
        </p:nvSpPr>
        <p:spPr>
          <a:xfrm>
            <a:off x="548640" y="4754880"/>
            <a:ext cx="11064240" cy="146304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9E6AD72-EC14-007E-F97F-5C5E01C1BEE6}"/>
              </a:ext>
            </a:extLst>
          </p:cNvPr>
          <p:cNvSpPr txBox="1"/>
          <p:nvPr/>
        </p:nvSpPr>
        <p:spPr>
          <a:xfrm>
            <a:off x="777240" y="4828032"/>
            <a:ext cx="10607040" cy="365760"/>
          </a:xfrm>
          <a:prstGeom prst="rect">
            <a:avLst/>
          </a:prstGeom>
          <a:noFill/>
        </p:spPr>
        <p:txBody>
          <a:bodyPr vert="horz" wrap="square" lIns="0" tIns="38100" rIns="0" bIns="38100" rtlCol="0" anchor="t">
            <a:noAutofit/>
          </a:bodyPr>
          <a:lstStyle/>
          <a:p>
            <a:r>
              <a:rPr lang="en-US" b="1">
                <a:solidFill>
                  <a:schemeClr val="tx2"/>
                </a:solidFill>
                <a:latin typeface="Calibri" panose="020F0502020204030204" pitchFamily="34" charset="0"/>
                <a:cs typeface="Calibri" panose="020F0502020204030204" pitchFamily="34" charset="0"/>
              </a:rPr>
              <a:t>Our reference software</a:t>
            </a:r>
          </a:p>
        </p:txBody>
      </p:sp>
      <p:sp>
        <p:nvSpPr>
          <p:cNvPr id="11" name="TextBox 10">
            <a:extLst>
              <a:ext uri="{FF2B5EF4-FFF2-40B4-BE49-F238E27FC236}">
                <a16:creationId xmlns:a16="http://schemas.microsoft.com/office/drawing/2014/main" id="{1661995F-0B11-3BE8-634D-FB4FAD9A5C56}"/>
              </a:ext>
            </a:extLst>
          </p:cNvPr>
          <p:cNvSpPr txBox="1"/>
          <p:nvPr/>
        </p:nvSpPr>
        <p:spPr>
          <a:xfrm>
            <a:off x="777240" y="5230368"/>
            <a:ext cx="10607040" cy="369332"/>
          </a:xfrm>
          <a:prstGeom prst="rect">
            <a:avLst/>
          </a:prstGeom>
          <a:noFill/>
        </p:spPr>
        <p:txBody>
          <a:bodyPr vert="horz" wrap="square" lIns="0" tIns="38100" rIns="0" bIns="38100" rtlCol="0" anchor="t">
            <a:noAutofit/>
          </a:bodyPr>
          <a:lstStyle/>
          <a:p>
            <a:r>
              <a:rPr lang="en-US" dirty="0">
                <a:latin typeface="Calibri" panose="020F0502020204030204" pitchFamily="34" charset="0"/>
                <a:cs typeface="Calibri" panose="020F0502020204030204" pitchFamily="34" charset="0"/>
              </a:rPr>
              <a:t>The Service takes its L3s from the Store (</a:t>
            </a:r>
            <a:r>
              <a:rPr lang="en-US" dirty="0" err="1">
                <a:latin typeface="Calibri" panose="020F0502020204030204" pitchFamily="34" charset="0"/>
                <a:cs typeface="Calibri" panose="020F0502020204030204" pitchFamily="34" charset="0"/>
              </a:rPr>
              <a:t>StoreUrl</a:t>
            </a:r>
            <a:r>
              <a:rPr lang="en-US" dirty="0">
                <a:latin typeface="Calibri" panose="020F0502020204030204" pitchFamily="34" charset="0"/>
                <a:cs typeface="Calibri" panose="020F0502020204030204" pitchFamily="34" charset="0"/>
              </a:rPr>
              <a:t>), fetches each package from the address that its L3 names, measures the binary and pushes the hash to the Store; a package that is not the approved one will not be loaded. A Service with no Store to consult will say at start-up that nothing has been verified.</a:t>
            </a:r>
          </a:p>
        </p:txBody>
      </p:sp>
    </p:spTree>
    <p:extLst>
      <p:ext uri="{BB962C8B-B14F-4D97-AF65-F5344CB8AC3E}">
        <p14:creationId xmlns:p14="http://schemas.microsoft.com/office/powerpoint/2010/main" val="2448423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33BF0-4279-BB78-1FC7-29EC91848793}"/>
              </a:ext>
            </a:extLst>
          </p:cNvPr>
          <p:cNvSpPr>
            <a:spLocks noGrp="1"/>
          </p:cNvSpPr>
          <p:nvPr>
            <p:ph type="title"/>
          </p:nvPr>
        </p:nvSpPr>
        <p:spPr>
          <a:xfrm>
            <a:off x="548640" y="624110"/>
            <a:ext cx="11064240" cy="1280890"/>
          </a:xfrm>
        </p:spPr>
        <p:txBody>
          <a:bodyPr/>
          <a:lstStyle/>
          <a:p>
            <a:pPr algn="ctr"/>
            <a:r>
              <a:rPr lang="en-US" dirty="0"/>
              <a:t>The opportunities MPAI-MAS opens</a:t>
            </a:r>
          </a:p>
        </p:txBody>
      </p:sp>
      <p:sp>
        <p:nvSpPr>
          <p:cNvPr id="3" name="Footer Placeholder 2">
            <a:extLst>
              <a:ext uri="{FF2B5EF4-FFF2-40B4-BE49-F238E27FC236}">
                <a16:creationId xmlns:a16="http://schemas.microsoft.com/office/drawing/2014/main" id="{829EF3DD-AC61-29C6-9B25-4BDC2957B619}"/>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18BF4BD1-53F6-8319-A693-546124F5E455}"/>
              </a:ext>
            </a:extLst>
          </p:cNvPr>
          <p:cNvSpPr>
            <a:spLocks noGrp="1"/>
          </p:cNvSpPr>
          <p:nvPr>
            <p:ph type="sldNum" sz="quarter" idx="12"/>
          </p:nvPr>
        </p:nvSpPr>
        <p:spPr/>
        <p:txBody>
          <a:bodyPr/>
          <a:lstStyle/>
          <a:p>
            <a:fld id="{89DD0590-3C6E-47DC-9E6C-87568422337D}" type="slidenum">
              <a:rPr lang="en-US" smtClean="0"/>
              <a:pPr/>
              <a:t>18</a:t>
            </a:fld>
            <a:endParaRPr lang="en-US"/>
          </a:p>
        </p:txBody>
      </p:sp>
      <p:sp>
        <p:nvSpPr>
          <p:cNvPr id="5" name="Rectangle: Rounded Corners 4">
            <a:extLst>
              <a:ext uri="{FF2B5EF4-FFF2-40B4-BE49-F238E27FC236}">
                <a16:creationId xmlns:a16="http://schemas.microsoft.com/office/drawing/2014/main" id="{F68F488D-273C-F785-A898-D1FF257DCAA1}"/>
              </a:ext>
            </a:extLst>
          </p:cNvPr>
          <p:cNvSpPr/>
          <p:nvPr/>
        </p:nvSpPr>
        <p:spPr>
          <a:xfrm>
            <a:off x="548640" y="1417320"/>
            <a:ext cx="5440680" cy="19659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6" name="Oval 5">
            <a:extLst>
              <a:ext uri="{FF2B5EF4-FFF2-40B4-BE49-F238E27FC236}">
                <a16:creationId xmlns:a16="http://schemas.microsoft.com/office/drawing/2014/main" id="{4DC74918-C0E7-FBE1-CB4B-BE518E0835A7}"/>
              </a:ext>
            </a:extLst>
          </p:cNvPr>
          <p:cNvSpPr/>
          <p:nvPr/>
        </p:nvSpPr>
        <p:spPr>
          <a:xfrm>
            <a:off x="731520" y="1600200"/>
            <a:ext cx="548640" cy="54864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1</a:t>
            </a:r>
          </a:p>
        </p:txBody>
      </p:sp>
      <p:sp>
        <p:nvSpPr>
          <p:cNvPr id="7" name="TextBox 6">
            <a:extLst>
              <a:ext uri="{FF2B5EF4-FFF2-40B4-BE49-F238E27FC236}">
                <a16:creationId xmlns:a16="http://schemas.microsoft.com/office/drawing/2014/main" id="{EB45C4E5-4B48-003B-B122-7BB9534F43E3}"/>
              </a:ext>
            </a:extLst>
          </p:cNvPr>
          <p:cNvSpPr txBox="1"/>
          <p:nvPr/>
        </p:nvSpPr>
        <p:spPr>
          <a:xfrm>
            <a:off x="1463040" y="1600200"/>
            <a:ext cx="4389120" cy="369332"/>
          </a:xfrm>
          <a:prstGeom prst="rect">
            <a:avLst/>
          </a:prstGeom>
          <a:noFill/>
        </p:spPr>
        <p:txBody>
          <a:bodyPr vert="horz" wrap="square" lIns="0" tIns="38100" rIns="0" bIns="38100" rtlCol="0" anchor="ctr">
            <a:noAutofit/>
          </a:bodyPr>
          <a:lstStyle/>
          <a:p>
            <a:r>
              <a:rPr lang="en-US" sz="2400" b="1">
                <a:solidFill>
                  <a:schemeClr val="tx2"/>
                </a:solidFill>
                <a:latin typeface="Calibri" panose="020F0502020204030204" pitchFamily="34" charset="0"/>
                <a:cs typeface="Calibri" panose="020F0502020204030204" pitchFamily="34" charset="0"/>
              </a:rPr>
              <a:t>Cloud and service providers</a:t>
            </a:r>
          </a:p>
        </p:txBody>
      </p:sp>
      <p:sp>
        <p:nvSpPr>
          <p:cNvPr id="8" name="TextBox 7">
            <a:extLst>
              <a:ext uri="{FF2B5EF4-FFF2-40B4-BE49-F238E27FC236}">
                <a16:creationId xmlns:a16="http://schemas.microsoft.com/office/drawing/2014/main" id="{8782CAA8-95DE-AAFB-9C33-2F3132D91729}"/>
              </a:ext>
            </a:extLst>
          </p:cNvPr>
          <p:cNvSpPr txBox="1"/>
          <p:nvPr/>
        </p:nvSpPr>
        <p:spPr>
          <a:xfrm>
            <a:off x="777240" y="2286000"/>
            <a:ext cx="5029200" cy="369332"/>
          </a:xfrm>
          <a:prstGeom prst="rect">
            <a:avLst/>
          </a:prstGeom>
          <a:noFill/>
        </p:spPr>
        <p:txBody>
          <a:bodyPr vert="horz" wrap="square" lIns="0" tIns="38100" rIns="0" bIns="38100" rtlCol="0" anchor="t">
            <a:noAutofit/>
          </a:bodyPr>
          <a:lstStyle/>
          <a:p>
            <a:r>
              <a:rPr lang="en-US">
                <a:latin typeface="Calibri" panose="020F0502020204030204" pitchFamily="34" charset="0"/>
                <a:cs typeface="Calibri" panose="020F0502020204030204" pitchFamily="34" charset="0"/>
              </a:rPr>
              <a:t>Offer AI applications as an online execution service, on a standard that clients and implementers already know</a:t>
            </a:r>
          </a:p>
        </p:txBody>
      </p:sp>
      <p:sp>
        <p:nvSpPr>
          <p:cNvPr id="9" name="Rectangle: Rounded Corners 8">
            <a:extLst>
              <a:ext uri="{FF2B5EF4-FFF2-40B4-BE49-F238E27FC236}">
                <a16:creationId xmlns:a16="http://schemas.microsoft.com/office/drawing/2014/main" id="{75DFFBAB-AC04-9875-AD34-A3F3F86EB085}"/>
              </a:ext>
            </a:extLst>
          </p:cNvPr>
          <p:cNvSpPr/>
          <p:nvPr/>
        </p:nvSpPr>
        <p:spPr>
          <a:xfrm>
            <a:off x="6172200" y="1417320"/>
            <a:ext cx="5440680" cy="19659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0" name="Oval 9">
            <a:extLst>
              <a:ext uri="{FF2B5EF4-FFF2-40B4-BE49-F238E27FC236}">
                <a16:creationId xmlns:a16="http://schemas.microsoft.com/office/drawing/2014/main" id="{7B9F319C-99F7-B44A-4668-2ADE1C0CC515}"/>
              </a:ext>
            </a:extLst>
          </p:cNvPr>
          <p:cNvSpPr/>
          <p:nvPr/>
        </p:nvSpPr>
        <p:spPr>
          <a:xfrm>
            <a:off x="6355080" y="1600200"/>
            <a:ext cx="548640" cy="548640"/>
          </a:xfrm>
          <a:prstGeom prst="ellipse">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2</a:t>
            </a:r>
          </a:p>
        </p:txBody>
      </p:sp>
      <p:sp>
        <p:nvSpPr>
          <p:cNvPr id="11" name="TextBox 10">
            <a:extLst>
              <a:ext uri="{FF2B5EF4-FFF2-40B4-BE49-F238E27FC236}">
                <a16:creationId xmlns:a16="http://schemas.microsoft.com/office/drawing/2014/main" id="{ED06F2DE-E227-39FF-AFB8-30E0729E22B9}"/>
              </a:ext>
            </a:extLst>
          </p:cNvPr>
          <p:cNvSpPr txBox="1"/>
          <p:nvPr/>
        </p:nvSpPr>
        <p:spPr>
          <a:xfrm>
            <a:off x="7086600" y="1600200"/>
            <a:ext cx="4389120" cy="369332"/>
          </a:xfrm>
          <a:prstGeom prst="rect">
            <a:avLst/>
          </a:prstGeom>
          <a:noFill/>
        </p:spPr>
        <p:txBody>
          <a:bodyPr vert="horz" wrap="square" lIns="0" tIns="38100" rIns="0" bIns="38100" rtlCol="0" anchor="ctr">
            <a:noAutofit/>
          </a:bodyPr>
          <a:lstStyle/>
          <a:p>
            <a:r>
              <a:rPr lang="en-US" sz="2400" b="1">
                <a:solidFill>
                  <a:schemeClr val="tx2"/>
                </a:solidFill>
                <a:latin typeface="Calibri" panose="020F0502020204030204" pitchFamily="34" charset="0"/>
                <a:cs typeface="Calibri" panose="020F0502020204030204" pitchFamily="34" charset="0"/>
              </a:rPr>
              <a:t>Implementers</a:t>
            </a:r>
          </a:p>
        </p:txBody>
      </p:sp>
      <p:sp>
        <p:nvSpPr>
          <p:cNvPr id="12" name="TextBox 11">
            <a:extLst>
              <a:ext uri="{FF2B5EF4-FFF2-40B4-BE49-F238E27FC236}">
                <a16:creationId xmlns:a16="http://schemas.microsoft.com/office/drawing/2014/main" id="{EC811C33-F157-BCCD-CEA9-AF8C495B2AAE}"/>
              </a:ext>
            </a:extLst>
          </p:cNvPr>
          <p:cNvSpPr txBox="1"/>
          <p:nvPr/>
        </p:nvSpPr>
        <p:spPr>
          <a:xfrm>
            <a:off x="6400800" y="2286000"/>
            <a:ext cx="5029200" cy="369332"/>
          </a:xfrm>
          <a:prstGeom prst="rect">
            <a:avLst/>
          </a:prstGeom>
          <a:noFill/>
        </p:spPr>
        <p:txBody>
          <a:bodyPr vert="horz" wrap="square" lIns="0" tIns="38100" rIns="0" bIns="38100" rtlCol="0" anchor="t">
            <a:noAutofit/>
          </a:bodyPr>
          <a:lstStyle/>
          <a:p>
            <a:r>
              <a:rPr lang="en-US">
                <a:latin typeface="Calibri" panose="020F0502020204030204" pitchFamily="34" charset="0"/>
                <a:cs typeface="Calibri" panose="020F0502020204030204" pitchFamily="34" charset="0"/>
              </a:rPr>
              <a:t>Reach every client through the Store with one submission, without delivering code to each device</a:t>
            </a:r>
          </a:p>
        </p:txBody>
      </p:sp>
      <p:sp>
        <p:nvSpPr>
          <p:cNvPr id="13" name="Rectangle: Rounded Corners 12">
            <a:extLst>
              <a:ext uri="{FF2B5EF4-FFF2-40B4-BE49-F238E27FC236}">
                <a16:creationId xmlns:a16="http://schemas.microsoft.com/office/drawing/2014/main" id="{74A4CB0A-E2FA-DE63-9EBB-301AA97BABB9}"/>
              </a:ext>
            </a:extLst>
          </p:cNvPr>
          <p:cNvSpPr/>
          <p:nvPr/>
        </p:nvSpPr>
        <p:spPr>
          <a:xfrm>
            <a:off x="548640" y="3520440"/>
            <a:ext cx="5440680" cy="19659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BCE4EDC3-F3EC-C00B-0698-F7125D50DB74}"/>
              </a:ext>
            </a:extLst>
          </p:cNvPr>
          <p:cNvSpPr/>
          <p:nvPr/>
        </p:nvSpPr>
        <p:spPr>
          <a:xfrm>
            <a:off x="731520" y="3703320"/>
            <a:ext cx="548640" cy="548640"/>
          </a:xfrm>
          <a:prstGeom prst="ellipse">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3</a:t>
            </a:r>
          </a:p>
        </p:txBody>
      </p:sp>
      <p:sp>
        <p:nvSpPr>
          <p:cNvPr id="15" name="TextBox 14">
            <a:extLst>
              <a:ext uri="{FF2B5EF4-FFF2-40B4-BE49-F238E27FC236}">
                <a16:creationId xmlns:a16="http://schemas.microsoft.com/office/drawing/2014/main" id="{44275902-1854-8220-EECD-BAC1F6DBAEA0}"/>
              </a:ext>
            </a:extLst>
          </p:cNvPr>
          <p:cNvSpPr txBox="1"/>
          <p:nvPr/>
        </p:nvSpPr>
        <p:spPr>
          <a:xfrm>
            <a:off x="1463040" y="3703320"/>
            <a:ext cx="4389120" cy="369332"/>
          </a:xfrm>
          <a:prstGeom prst="rect">
            <a:avLst/>
          </a:prstGeom>
          <a:noFill/>
        </p:spPr>
        <p:txBody>
          <a:bodyPr vert="horz" wrap="square" lIns="0" tIns="38100" rIns="0" bIns="38100" rtlCol="0" anchor="ctr">
            <a:noAutofit/>
          </a:bodyPr>
          <a:lstStyle/>
          <a:p>
            <a:r>
              <a:rPr lang="en-US" sz="2400" b="1">
                <a:solidFill>
                  <a:schemeClr val="tx2"/>
                </a:solidFill>
                <a:latin typeface="Calibri" panose="020F0502020204030204" pitchFamily="34" charset="0"/>
                <a:cs typeface="Calibri" panose="020F0502020204030204" pitchFamily="34" charset="0"/>
              </a:rPr>
              <a:t>Application developers</a:t>
            </a:r>
          </a:p>
        </p:txBody>
      </p:sp>
      <p:sp>
        <p:nvSpPr>
          <p:cNvPr id="16" name="TextBox 15">
            <a:extLst>
              <a:ext uri="{FF2B5EF4-FFF2-40B4-BE49-F238E27FC236}">
                <a16:creationId xmlns:a16="http://schemas.microsoft.com/office/drawing/2014/main" id="{26B44F7C-7CC1-CC5D-62F3-34310293AEFA}"/>
              </a:ext>
            </a:extLst>
          </p:cNvPr>
          <p:cNvSpPr txBox="1"/>
          <p:nvPr/>
        </p:nvSpPr>
        <p:spPr>
          <a:xfrm>
            <a:off x="777240" y="4389120"/>
            <a:ext cx="5029200" cy="369332"/>
          </a:xfrm>
          <a:prstGeom prst="rect">
            <a:avLst/>
          </a:prstGeom>
          <a:noFill/>
        </p:spPr>
        <p:txBody>
          <a:bodyPr vert="horz" wrap="square" lIns="0" tIns="38100" rIns="0" bIns="38100" rtlCol="0" anchor="t">
            <a:noAutofit/>
          </a:bodyPr>
          <a:lstStyle/>
          <a:p>
            <a:r>
              <a:rPr lang="en-US">
                <a:latin typeface="Calibri" panose="020F0502020204030204" pitchFamily="34" charset="0"/>
                <a:cs typeface="Calibri" panose="020F0502020204030204" pitchFamily="34" charset="0"/>
              </a:rPr>
              <a:t>Write a thin client for any device: a browser, a phone, a headset. The AI stays on the Service</a:t>
            </a:r>
          </a:p>
        </p:txBody>
      </p:sp>
      <p:sp>
        <p:nvSpPr>
          <p:cNvPr id="17" name="Rectangle: Rounded Corners 16">
            <a:extLst>
              <a:ext uri="{FF2B5EF4-FFF2-40B4-BE49-F238E27FC236}">
                <a16:creationId xmlns:a16="http://schemas.microsoft.com/office/drawing/2014/main" id="{4488290C-03AD-CEAB-A7E9-37073314DF9E}"/>
              </a:ext>
            </a:extLst>
          </p:cNvPr>
          <p:cNvSpPr/>
          <p:nvPr/>
        </p:nvSpPr>
        <p:spPr>
          <a:xfrm>
            <a:off x="6172200" y="3520440"/>
            <a:ext cx="5440680" cy="19659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8" name="Oval 17">
            <a:extLst>
              <a:ext uri="{FF2B5EF4-FFF2-40B4-BE49-F238E27FC236}">
                <a16:creationId xmlns:a16="http://schemas.microsoft.com/office/drawing/2014/main" id="{71119065-A03E-C9EA-6362-1D224ABCD045}"/>
              </a:ext>
            </a:extLst>
          </p:cNvPr>
          <p:cNvSpPr/>
          <p:nvPr/>
        </p:nvSpPr>
        <p:spPr>
          <a:xfrm>
            <a:off x="6355080" y="3703320"/>
            <a:ext cx="548640" cy="548640"/>
          </a:xfrm>
          <a:prstGeom prst="ellipse">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4</a:t>
            </a:r>
          </a:p>
        </p:txBody>
      </p:sp>
      <p:sp>
        <p:nvSpPr>
          <p:cNvPr id="19" name="TextBox 18">
            <a:extLst>
              <a:ext uri="{FF2B5EF4-FFF2-40B4-BE49-F238E27FC236}">
                <a16:creationId xmlns:a16="http://schemas.microsoft.com/office/drawing/2014/main" id="{B8D30794-1387-30BD-DCD9-1C032E7EC241}"/>
              </a:ext>
            </a:extLst>
          </p:cNvPr>
          <p:cNvSpPr txBox="1"/>
          <p:nvPr/>
        </p:nvSpPr>
        <p:spPr>
          <a:xfrm>
            <a:off x="7086600" y="3703320"/>
            <a:ext cx="4389120" cy="369332"/>
          </a:xfrm>
          <a:prstGeom prst="rect">
            <a:avLst/>
          </a:prstGeom>
          <a:noFill/>
        </p:spPr>
        <p:txBody>
          <a:bodyPr vert="horz" wrap="square" lIns="0" tIns="38100" rIns="0" bIns="38100" rtlCol="0" anchor="ctr">
            <a:noAutofit/>
          </a:bodyPr>
          <a:lstStyle/>
          <a:p>
            <a:r>
              <a:rPr lang="en-US" sz="2400" b="1">
                <a:solidFill>
                  <a:schemeClr val="tx2"/>
                </a:solidFill>
                <a:latin typeface="Calibri" panose="020F0502020204030204" pitchFamily="34" charset="0"/>
                <a:cs typeface="Calibri" panose="020F0502020204030204" pitchFamily="34" charset="0"/>
              </a:rPr>
              <a:t>Users</a:t>
            </a:r>
          </a:p>
        </p:txBody>
      </p:sp>
      <p:sp>
        <p:nvSpPr>
          <p:cNvPr id="20" name="TextBox 19">
            <a:extLst>
              <a:ext uri="{FF2B5EF4-FFF2-40B4-BE49-F238E27FC236}">
                <a16:creationId xmlns:a16="http://schemas.microsoft.com/office/drawing/2014/main" id="{7ED67EE8-49E4-B509-E2E2-95AE92CEA9B8}"/>
              </a:ext>
            </a:extLst>
          </p:cNvPr>
          <p:cNvSpPr txBox="1"/>
          <p:nvPr/>
        </p:nvSpPr>
        <p:spPr>
          <a:xfrm>
            <a:off x="6400800" y="4389120"/>
            <a:ext cx="5029200" cy="369332"/>
          </a:xfrm>
          <a:prstGeom prst="rect">
            <a:avLst/>
          </a:prstGeom>
          <a:noFill/>
        </p:spPr>
        <p:txBody>
          <a:bodyPr vert="horz" wrap="square" lIns="0" tIns="38100" rIns="0" bIns="38100" rtlCol="0" anchor="t">
            <a:noAutofit/>
          </a:bodyPr>
          <a:lstStyle/>
          <a:p>
            <a:r>
              <a:rPr lang="en-US">
                <a:latin typeface="Calibri" panose="020F0502020204030204" pitchFamily="34" charset="0"/>
                <a:cs typeface="Calibri" panose="020F0502020204030204" pitchFamily="34" charset="0"/>
              </a:rPr>
              <a:t>Use AI that their device could never run, from any device, with nothing installed</a:t>
            </a:r>
          </a:p>
        </p:txBody>
      </p:sp>
      <p:sp>
        <p:nvSpPr>
          <p:cNvPr id="21" name="Rectangle: Rounded Corners 20">
            <a:extLst>
              <a:ext uri="{FF2B5EF4-FFF2-40B4-BE49-F238E27FC236}">
                <a16:creationId xmlns:a16="http://schemas.microsoft.com/office/drawing/2014/main" id="{E14616EF-5816-23FC-BC8E-857582E79DB6}"/>
              </a:ext>
            </a:extLst>
          </p:cNvPr>
          <p:cNvSpPr/>
          <p:nvPr/>
        </p:nvSpPr>
        <p:spPr>
          <a:xfrm>
            <a:off x="548640" y="5669280"/>
            <a:ext cx="11064240" cy="54864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dirty="0">
                <a:solidFill>
                  <a:schemeClr val="bg1"/>
                </a:solidFill>
              </a:rPr>
              <a:t>A market of AI Modules that a Store has verified, executed where the best resources are.</a:t>
            </a:r>
          </a:p>
        </p:txBody>
      </p:sp>
    </p:spTree>
    <p:extLst>
      <p:ext uri="{BB962C8B-B14F-4D97-AF65-F5344CB8AC3E}">
        <p14:creationId xmlns:p14="http://schemas.microsoft.com/office/powerpoint/2010/main" val="3875642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5F2A6-CAB8-530E-3B6D-35492C074354}"/>
              </a:ext>
            </a:extLst>
          </p:cNvPr>
          <p:cNvSpPr>
            <a:spLocks noGrp="1"/>
          </p:cNvSpPr>
          <p:nvPr>
            <p:ph type="title"/>
          </p:nvPr>
        </p:nvSpPr>
        <p:spPr>
          <a:xfrm>
            <a:off x="548640" y="624110"/>
            <a:ext cx="11064240" cy="1280890"/>
          </a:xfrm>
        </p:spPr>
        <p:txBody>
          <a:bodyPr/>
          <a:lstStyle/>
          <a:p>
            <a:pPr algn="ctr"/>
            <a:r>
              <a:rPr lang="en-US" dirty="0"/>
              <a:t>The reference software: the model we have described</a:t>
            </a:r>
          </a:p>
        </p:txBody>
      </p:sp>
      <p:sp>
        <p:nvSpPr>
          <p:cNvPr id="3" name="Footer Placeholder 2">
            <a:extLst>
              <a:ext uri="{FF2B5EF4-FFF2-40B4-BE49-F238E27FC236}">
                <a16:creationId xmlns:a16="http://schemas.microsoft.com/office/drawing/2014/main" id="{FA51BDE4-9EF8-AB36-AE3F-B5F65E01EDA2}"/>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475944F8-C99A-FB21-3D10-5C2DB1883AC3}"/>
              </a:ext>
            </a:extLst>
          </p:cNvPr>
          <p:cNvSpPr>
            <a:spLocks noGrp="1"/>
          </p:cNvSpPr>
          <p:nvPr>
            <p:ph type="sldNum" sz="quarter" idx="12"/>
          </p:nvPr>
        </p:nvSpPr>
        <p:spPr/>
        <p:txBody>
          <a:bodyPr/>
          <a:lstStyle/>
          <a:p>
            <a:fld id="{89DD0590-3C6E-47DC-9E6C-87568422337D}" type="slidenum">
              <a:rPr lang="en-US" smtClean="0"/>
              <a:pPr/>
              <a:t>19</a:t>
            </a:fld>
            <a:endParaRPr lang="en-US"/>
          </a:p>
        </p:txBody>
      </p:sp>
      <p:sp>
        <p:nvSpPr>
          <p:cNvPr id="5" name="Rectangle: Rounded Corners 4">
            <a:extLst>
              <a:ext uri="{FF2B5EF4-FFF2-40B4-BE49-F238E27FC236}">
                <a16:creationId xmlns:a16="http://schemas.microsoft.com/office/drawing/2014/main" id="{9A40C972-2789-A66C-5B23-322882CD856E}"/>
              </a:ext>
            </a:extLst>
          </p:cNvPr>
          <p:cNvSpPr/>
          <p:nvPr/>
        </p:nvSpPr>
        <p:spPr>
          <a:xfrm>
            <a:off x="548640" y="1371600"/>
            <a:ext cx="2468880" cy="118872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Thalia</a:t>
            </a:r>
          </a:p>
          <a:p>
            <a:pPr algn="ctr"/>
            <a:r>
              <a:rPr lang="en-US" b="1">
                <a:solidFill>
                  <a:schemeClr val="bg1"/>
                </a:solidFill>
                <a:latin typeface="Calibri" panose="020F0502020204030204" pitchFamily="34" charset="0"/>
                <a:cs typeface="Calibri" panose="020F0502020204030204" pitchFamily="34" charset="0"/>
              </a:rPr>
              <a:t>Remote Client Application in a web browser</a:t>
            </a:r>
          </a:p>
        </p:txBody>
      </p:sp>
      <p:cxnSp>
        <p:nvCxnSpPr>
          <p:cNvPr id="6" name="Straight Connector 5">
            <a:extLst>
              <a:ext uri="{FF2B5EF4-FFF2-40B4-BE49-F238E27FC236}">
                <a16:creationId xmlns:a16="http://schemas.microsoft.com/office/drawing/2014/main" id="{E4BDF04A-A496-8621-3977-F058AE95561C}"/>
              </a:ext>
            </a:extLst>
          </p:cNvPr>
          <p:cNvCxnSpPr/>
          <p:nvPr/>
        </p:nvCxnSpPr>
        <p:spPr>
          <a:xfrm>
            <a:off x="3017520" y="1965960"/>
            <a:ext cx="54864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7" name="Rectangle: Rounded Corners 6">
            <a:extLst>
              <a:ext uri="{FF2B5EF4-FFF2-40B4-BE49-F238E27FC236}">
                <a16:creationId xmlns:a16="http://schemas.microsoft.com/office/drawing/2014/main" id="{43FD62AB-CD96-F338-A689-9BBC114CB1ED}"/>
              </a:ext>
            </a:extLst>
          </p:cNvPr>
          <p:cNvSpPr/>
          <p:nvPr/>
        </p:nvSpPr>
        <p:spPr>
          <a:xfrm>
            <a:off x="3566160" y="1371600"/>
            <a:ext cx="3931920" cy="310896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7849D05-58F5-1CBB-0B5C-A3B432C0FA67}"/>
              </a:ext>
            </a:extLst>
          </p:cNvPr>
          <p:cNvSpPr txBox="1"/>
          <p:nvPr/>
        </p:nvSpPr>
        <p:spPr>
          <a:xfrm>
            <a:off x="3657600" y="1444752"/>
            <a:ext cx="3749040" cy="365760"/>
          </a:xfrm>
          <a:prstGeom prst="rect">
            <a:avLst/>
          </a:prstGeom>
          <a:noFill/>
        </p:spPr>
        <p:txBody>
          <a:bodyPr vert="horz" wrap="square" lIns="0" tIns="38100" rIns="0" bIns="38100" rtlCol="0" anchor="t">
            <a:noAutofit/>
          </a:bodyPr>
          <a:lstStyle/>
          <a:p>
            <a:pPr algn="ctr"/>
            <a:r>
              <a:rPr lang="en-US" sz="2400" b="1">
                <a:solidFill>
                  <a:schemeClr val="bg1"/>
                </a:solidFill>
                <a:latin typeface="Calibri" panose="020F0502020204030204" pitchFamily="34" charset="0"/>
                <a:cs typeface="Calibri" panose="020F0502020204030204" pitchFamily="34" charset="0"/>
              </a:rPr>
              <a:t>MAS Service</a:t>
            </a:r>
          </a:p>
        </p:txBody>
      </p:sp>
      <p:sp>
        <p:nvSpPr>
          <p:cNvPr id="9" name="TextBox 8">
            <a:extLst>
              <a:ext uri="{FF2B5EF4-FFF2-40B4-BE49-F238E27FC236}">
                <a16:creationId xmlns:a16="http://schemas.microsoft.com/office/drawing/2014/main" id="{FB66B5B9-A3AF-2A86-BB43-C0668322E80A}"/>
              </a:ext>
            </a:extLst>
          </p:cNvPr>
          <p:cNvSpPr txBox="1"/>
          <p:nvPr/>
        </p:nvSpPr>
        <p:spPr>
          <a:xfrm>
            <a:off x="3657600" y="1810512"/>
            <a:ext cx="3749040" cy="365760"/>
          </a:xfrm>
          <a:prstGeom prst="rect">
            <a:avLst/>
          </a:prstGeom>
          <a:noFill/>
        </p:spPr>
        <p:txBody>
          <a:bodyPr vert="horz" wrap="square" lIns="0" tIns="38100" rIns="0" bIns="38100" rtlCol="0" anchor="t">
            <a:noAutofit/>
          </a:bodyPr>
          <a:lstStyle/>
          <a:p>
            <a:pPr algn="ctr"/>
            <a:r>
              <a:rPr lang="en-US" sz="1600">
                <a:solidFill>
                  <a:schemeClr val="bg2"/>
                </a:solidFill>
                <a:latin typeface="Calibri" panose="020F0502020204030204" pitchFamily="34" charset="0"/>
                <a:cs typeface="Calibri" panose="020F0502020204030204" pitchFamily="34" charset="0"/>
              </a:rPr>
              <a:t>API Server + Controller (SCI)</a:t>
            </a:r>
          </a:p>
        </p:txBody>
      </p:sp>
      <p:sp>
        <p:nvSpPr>
          <p:cNvPr id="10" name="Rectangle: Rounded Corners 9">
            <a:extLst>
              <a:ext uri="{FF2B5EF4-FFF2-40B4-BE49-F238E27FC236}">
                <a16:creationId xmlns:a16="http://schemas.microsoft.com/office/drawing/2014/main" id="{F28E8C84-2F4F-B65C-C2D5-C3D73F2AC1D7}"/>
              </a:ext>
            </a:extLst>
          </p:cNvPr>
          <p:cNvSpPr/>
          <p:nvPr/>
        </p:nvSpPr>
        <p:spPr>
          <a:xfrm>
            <a:off x="3794760" y="2286000"/>
            <a:ext cx="3474720" cy="1097280"/>
          </a:xfrm>
          <a:prstGeom prst="roundRect">
            <a:avLst>
              <a:gd name="adj" fmla="val 8000"/>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1" name="Rectangle: Rounded Corners 10">
            <a:extLst>
              <a:ext uri="{FF2B5EF4-FFF2-40B4-BE49-F238E27FC236}">
                <a16:creationId xmlns:a16="http://schemas.microsoft.com/office/drawing/2014/main" id="{952CD4F4-B933-C55C-AD2B-4A407D88BD7E}"/>
              </a:ext>
            </a:extLst>
          </p:cNvPr>
          <p:cNvSpPr/>
          <p:nvPr/>
        </p:nvSpPr>
        <p:spPr>
          <a:xfrm>
            <a:off x="3886200" y="2377440"/>
            <a:ext cx="768096" cy="457200"/>
          </a:xfrm>
          <a:prstGeom prst="roundRect">
            <a:avLst>
              <a:gd name="adj" fmla="val 8000"/>
            </a:avLst>
          </a:prstGeom>
          <a:solidFill>
            <a:schemeClr val="bg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accent4"/>
                </a:solidFill>
                <a:latin typeface="Calibri" panose="020F0502020204030204" pitchFamily="34" charset="0"/>
                <a:cs typeface="Calibri" panose="020F0502020204030204" pitchFamily="34" charset="0"/>
              </a:rPr>
              <a:t>ASR</a:t>
            </a:r>
          </a:p>
        </p:txBody>
      </p:sp>
      <p:sp>
        <p:nvSpPr>
          <p:cNvPr id="12" name="Rectangle: Rounded Corners 11">
            <a:extLst>
              <a:ext uri="{FF2B5EF4-FFF2-40B4-BE49-F238E27FC236}">
                <a16:creationId xmlns:a16="http://schemas.microsoft.com/office/drawing/2014/main" id="{F5109D65-A371-677B-23A5-4FCBB13425A7}"/>
              </a:ext>
            </a:extLst>
          </p:cNvPr>
          <p:cNvSpPr/>
          <p:nvPr/>
        </p:nvSpPr>
        <p:spPr>
          <a:xfrm>
            <a:off x="4727448" y="2377440"/>
            <a:ext cx="768096" cy="457200"/>
          </a:xfrm>
          <a:prstGeom prst="roundRect">
            <a:avLst>
              <a:gd name="adj" fmla="val 8000"/>
            </a:avLst>
          </a:prstGeom>
          <a:solidFill>
            <a:schemeClr val="bg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accent4"/>
                </a:solidFill>
                <a:latin typeface="Calibri" panose="020F0502020204030204" pitchFamily="34" charset="0"/>
                <a:cs typeface="Calibri" panose="020F0502020204030204" pitchFamily="34" charset="0"/>
              </a:rPr>
              <a:t>TIQ</a:t>
            </a:r>
          </a:p>
        </p:txBody>
      </p:sp>
      <p:sp>
        <p:nvSpPr>
          <p:cNvPr id="13" name="Rectangle: Rounded Corners 12">
            <a:extLst>
              <a:ext uri="{FF2B5EF4-FFF2-40B4-BE49-F238E27FC236}">
                <a16:creationId xmlns:a16="http://schemas.microsoft.com/office/drawing/2014/main" id="{3EAD9278-BFCB-C6C6-0C58-15D42A283A9D}"/>
              </a:ext>
            </a:extLst>
          </p:cNvPr>
          <p:cNvSpPr/>
          <p:nvPr/>
        </p:nvSpPr>
        <p:spPr>
          <a:xfrm>
            <a:off x="5568696" y="2377440"/>
            <a:ext cx="768096" cy="457200"/>
          </a:xfrm>
          <a:prstGeom prst="roundRect">
            <a:avLst>
              <a:gd name="adj" fmla="val 8000"/>
            </a:avLst>
          </a:prstGeom>
          <a:solidFill>
            <a:schemeClr val="bg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accent4"/>
                </a:solidFill>
                <a:latin typeface="Calibri" panose="020F0502020204030204" pitchFamily="34" charset="0"/>
                <a:cs typeface="Calibri" panose="020F0502020204030204" pitchFamily="34" charset="0"/>
              </a:rPr>
              <a:t>TTS</a:t>
            </a:r>
          </a:p>
        </p:txBody>
      </p:sp>
      <p:sp>
        <p:nvSpPr>
          <p:cNvPr id="14" name="Rectangle: Rounded Corners 13">
            <a:extLst>
              <a:ext uri="{FF2B5EF4-FFF2-40B4-BE49-F238E27FC236}">
                <a16:creationId xmlns:a16="http://schemas.microsoft.com/office/drawing/2014/main" id="{F106F872-8907-8E03-594C-72F66D9B9754}"/>
              </a:ext>
            </a:extLst>
          </p:cNvPr>
          <p:cNvSpPr/>
          <p:nvPr/>
        </p:nvSpPr>
        <p:spPr>
          <a:xfrm>
            <a:off x="6409944" y="2377440"/>
            <a:ext cx="768096" cy="457200"/>
          </a:xfrm>
          <a:prstGeom prst="roundRect">
            <a:avLst>
              <a:gd name="adj" fmla="val 8000"/>
            </a:avLst>
          </a:prstGeom>
          <a:solidFill>
            <a:schemeClr val="bg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accent4"/>
                </a:solidFill>
                <a:latin typeface="Calibri" panose="020F0502020204030204" pitchFamily="34" charset="0"/>
                <a:cs typeface="Calibri" panose="020F0502020204030204" pitchFamily="34" charset="0"/>
              </a:rPr>
              <a:t>PMX</a:t>
            </a:r>
          </a:p>
        </p:txBody>
      </p:sp>
      <p:sp>
        <p:nvSpPr>
          <p:cNvPr id="15" name="TextBox 14">
            <a:extLst>
              <a:ext uri="{FF2B5EF4-FFF2-40B4-BE49-F238E27FC236}">
                <a16:creationId xmlns:a16="http://schemas.microsoft.com/office/drawing/2014/main" id="{305F2DAE-ADD2-C951-29ED-5BCF93FFFD8F}"/>
              </a:ext>
            </a:extLst>
          </p:cNvPr>
          <p:cNvSpPr txBox="1"/>
          <p:nvPr/>
        </p:nvSpPr>
        <p:spPr>
          <a:xfrm>
            <a:off x="3840480" y="2880360"/>
            <a:ext cx="3383280" cy="369332"/>
          </a:xfrm>
          <a:prstGeom prst="rect">
            <a:avLst/>
          </a:prstGeom>
          <a:noFill/>
        </p:spPr>
        <p:txBody>
          <a:bodyPr vert="horz" wrap="square" lIns="0" tIns="38100" rIns="0" bIns="38100" rtlCol="0" anchor="t">
            <a:noAutofit/>
          </a:bodyPr>
          <a:lstStyle/>
          <a:p>
            <a:pPr algn="ctr"/>
            <a:r>
              <a:rPr lang="en-US" sz="1600">
                <a:solidFill>
                  <a:schemeClr val="bg1"/>
                </a:solidFill>
                <a:latin typeface="Calibri" panose="020F0502020204030204" pitchFamily="34" charset="0"/>
                <a:cs typeface="Calibri" panose="020F0502020204030204" pitchFamily="34" charset="0"/>
              </a:rPr>
              <a:t>a Module: the AIMs of AMQ</a:t>
            </a:r>
          </a:p>
        </p:txBody>
      </p:sp>
      <p:sp>
        <p:nvSpPr>
          <p:cNvPr id="16" name="Rectangle: Rounded Corners 15">
            <a:extLst>
              <a:ext uri="{FF2B5EF4-FFF2-40B4-BE49-F238E27FC236}">
                <a16:creationId xmlns:a16="http://schemas.microsoft.com/office/drawing/2014/main" id="{6AF15D41-B1AA-D05C-1871-6C9A714368D9}"/>
              </a:ext>
            </a:extLst>
          </p:cNvPr>
          <p:cNvSpPr/>
          <p:nvPr/>
        </p:nvSpPr>
        <p:spPr>
          <a:xfrm>
            <a:off x="3794760" y="3520440"/>
            <a:ext cx="1645920" cy="7315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tx2"/>
                </a:solidFill>
                <a:latin typeface="Calibri" panose="020F0502020204030204" pitchFamily="34" charset="0"/>
                <a:cs typeface="Calibri" panose="020F0502020204030204" pitchFamily="34" charset="0"/>
              </a:rPr>
              <a:t>Access</a:t>
            </a:r>
          </a:p>
          <a:p>
            <a:pPr algn="ctr"/>
            <a:r>
              <a:rPr lang="en-US" sz="1600" b="1">
                <a:solidFill>
                  <a:schemeClr val="tx2"/>
                </a:solidFill>
                <a:latin typeface="Calibri" panose="020F0502020204030204" pitchFamily="34" charset="0"/>
                <a:cs typeface="Calibri" panose="020F0502020204030204" pitchFamily="34" charset="0"/>
              </a:rPr>
              <a:t>models, programs</a:t>
            </a:r>
          </a:p>
        </p:txBody>
      </p:sp>
      <p:sp>
        <p:nvSpPr>
          <p:cNvPr id="17" name="Rectangle: Rounded Corners 16">
            <a:extLst>
              <a:ext uri="{FF2B5EF4-FFF2-40B4-BE49-F238E27FC236}">
                <a16:creationId xmlns:a16="http://schemas.microsoft.com/office/drawing/2014/main" id="{7EAFC911-DCB7-13DD-5CDC-DB6ABABF2473}"/>
              </a:ext>
            </a:extLst>
          </p:cNvPr>
          <p:cNvSpPr/>
          <p:nvPr/>
        </p:nvSpPr>
        <p:spPr>
          <a:xfrm>
            <a:off x="5623560" y="3520440"/>
            <a:ext cx="1645920" cy="7315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tx2"/>
                </a:solidFill>
                <a:latin typeface="Calibri" panose="020F0502020204030204" pitchFamily="34" charset="0"/>
                <a:cs typeface="Calibri" panose="020F0502020204030204" pitchFamily="34" charset="0"/>
              </a:rPr>
              <a:t>Packages</a:t>
            </a:r>
          </a:p>
          <a:p>
            <a:pPr algn="ctr"/>
            <a:r>
              <a:rPr lang="en-US" sz="1600" b="1">
                <a:solidFill>
                  <a:schemeClr val="tx2"/>
                </a:solidFill>
                <a:latin typeface="Calibri" panose="020F0502020204030204" pitchFamily="34" charset="0"/>
                <a:cs typeface="Calibri" panose="020F0502020204030204" pitchFamily="34" charset="0"/>
              </a:rPr>
              <a:t>cache</a:t>
            </a:r>
          </a:p>
        </p:txBody>
      </p:sp>
      <p:cxnSp>
        <p:nvCxnSpPr>
          <p:cNvPr id="18" name="Straight Connector 17">
            <a:extLst>
              <a:ext uri="{FF2B5EF4-FFF2-40B4-BE49-F238E27FC236}">
                <a16:creationId xmlns:a16="http://schemas.microsoft.com/office/drawing/2014/main" id="{186AC25D-F6FA-CD9E-0A76-5CA641060751}"/>
              </a:ext>
            </a:extLst>
          </p:cNvPr>
          <p:cNvCxnSpPr/>
          <p:nvPr/>
        </p:nvCxnSpPr>
        <p:spPr>
          <a:xfrm>
            <a:off x="7498080" y="2479753"/>
            <a:ext cx="548640" cy="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9" name="Rectangle: Rounded Corners 18">
            <a:extLst>
              <a:ext uri="{FF2B5EF4-FFF2-40B4-BE49-F238E27FC236}">
                <a16:creationId xmlns:a16="http://schemas.microsoft.com/office/drawing/2014/main" id="{CA93A592-B1A3-2A6C-E22A-7F7151225358}"/>
              </a:ext>
            </a:extLst>
          </p:cNvPr>
          <p:cNvSpPr/>
          <p:nvPr/>
        </p:nvSpPr>
        <p:spPr>
          <a:xfrm>
            <a:off x="8046720" y="1371600"/>
            <a:ext cx="3566160" cy="1280160"/>
          </a:xfrm>
          <a:prstGeom prst="roundRect">
            <a:avLst>
              <a:gd name="adj" fmla="val 8000"/>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bg1"/>
                </a:solidFill>
                <a:latin typeface="Calibri" panose="020F0502020204030204" pitchFamily="34" charset="0"/>
                <a:cs typeface="Calibri" panose="020F0502020204030204" pitchFamily="34" charset="0"/>
              </a:rPr>
              <a:t>MPAI Store</a:t>
            </a:r>
          </a:p>
          <a:p>
            <a:pPr algn="ctr"/>
            <a:r>
              <a:rPr lang="en-US" b="1">
                <a:solidFill>
                  <a:schemeClr val="bg1"/>
                </a:solidFill>
                <a:latin typeface="Calibri" panose="020F0502020204030204" pitchFamily="34" charset="0"/>
                <a:cs typeface="Calibri" panose="020F0502020204030204" pitchFamily="34" charset="0"/>
              </a:rPr>
              <a:t>L3s, fingerprints, verification</a:t>
            </a:r>
          </a:p>
        </p:txBody>
      </p:sp>
      <p:cxnSp>
        <p:nvCxnSpPr>
          <p:cNvPr id="20" name="Straight Connector 19">
            <a:extLst>
              <a:ext uri="{FF2B5EF4-FFF2-40B4-BE49-F238E27FC236}">
                <a16:creationId xmlns:a16="http://schemas.microsoft.com/office/drawing/2014/main" id="{E1F89AD2-BA12-88F8-E80C-BBE7BB8F6FD3}"/>
              </a:ext>
            </a:extLst>
          </p:cNvPr>
          <p:cNvCxnSpPr/>
          <p:nvPr/>
        </p:nvCxnSpPr>
        <p:spPr>
          <a:xfrm>
            <a:off x="9829800" y="2651760"/>
            <a:ext cx="0" cy="548640"/>
          </a:xfrm>
          <a:prstGeom prst="line">
            <a:avLst/>
          </a:prstGeom>
          <a:ln w="2857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1" name="Rectangle: Rounded Corners 20">
            <a:extLst>
              <a:ext uri="{FF2B5EF4-FFF2-40B4-BE49-F238E27FC236}">
                <a16:creationId xmlns:a16="http://schemas.microsoft.com/office/drawing/2014/main" id="{099B729D-DEE6-203D-C1BB-EFA72549ED57}"/>
              </a:ext>
            </a:extLst>
          </p:cNvPr>
          <p:cNvSpPr/>
          <p:nvPr/>
        </p:nvSpPr>
        <p:spPr>
          <a:xfrm>
            <a:off x="8046720" y="3200400"/>
            <a:ext cx="3566160" cy="1280160"/>
          </a:xfrm>
          <a:prstGeom prst="roundRect">
            <a:avLst>
              <a:gd name="adj" fmla="val 8000"/>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600" b="1">
                <a:solidFill>
                  <a:schemeClr val="bg1"/>
                </a:solidFill>
                <a:latin typeface="Calibri" panose="020F0502020204030204" pitchFamily="34" charset="0"/>
                <a:cs typeface="Calibri" panose="020F0502020204030204" pitchFamily="34" charset="0"/>
              </a:rPr>
              <a:t>Implementer's packages</a:t>
            </a:r>
          </a:p>
          <a:p>
            <a:pPr algn="ctr"/>
            <a:r>
              <a:rPr lang="en-US" sz="1600" b="1">
                <a:solidFill>
                  <a:schemeClr val="bg1"/>
                </a:solidFill>
                <a:latin typeface="Calibri" panose="020F0502020204030204" pitchFamily="34" charset="0"/>
                <a:cs typeface="Calibri" panose="020F0502020204030204" pitchFamily="34" charset="0"/>
              </a:rPr>
              <a:t>one zip per AIM and platform, at the address of the L3</a:t>
            </a:r>
          </a:p>
        </p:txBody>
      </p:sp>
      <p:sp>
        <p:nvSpPr>
          <p:cNvPr id="22" name="TextBox 21">
            <a:extLst>
              <a:ext uri="{FF2B5EF4-FFF2-40B4-BE49-F238E27FC236}">
                <a16:creationId xmlns:a16="http://schemas.microsoft.com/office/drawing/2014/main" id="{00F90F44-0DF4-1D7E-B713-7109D067A8B4}"/>
              </a:ext>
            </a:extLst>
          </p:cNvPr>
          <p:cNvSpPr txBox="1"/>
          <p:nvPr/>
        </p:nvSpPr>
        <p:spPr>
          <a:xfrm>
            <a:off x="548640" y="4709160"/>
            <a:ext cx="11064240" cy="369332"/>
          </a:xfrm>
          <a:prstGeom prst="rect">
            <a:avLst/>
          </a:prstGeom>
          <a:noFill/>
        </p:spPr>
        <p:txBody>
          <a:bodyPr vert="horz" wrap="square" lIns="0" tIns="38100" rIns="0" bIns="38100" rtlCol="0" anchor="t">
            <a:noAutofit/>
          </a:bodyPr>
          <a:lstStyle/>
          <a:p>
            <a:pPr marL="203200" indent="-203200">
              <a:spcAft>
                <a:spcPts val="800"/>
              </a:spcAft>
              <a:buFont typeface="+mj-lt"/>
              <a:buChar char="•"/>
            </a:pPr>
            <a:r>
              <a:rPr lang="en-US" dirty="0">
                <a:latin typeface="Calibri" panose="020F0502020204030204" pitchFamily="34" charset="0"/>
                <a:cs typeface="Calibri" panose="020F0502020204030204" pitchFamily="34" charset="0"/>
              </a:rPr>
              <a:t>The Service takes the L3s of the Apps that it offers from the Store, fetches the packages and the data they declare, verifies them and runs the Module</a:t>
            </a:r>
          </a:p>
          <a:p>
            <a:pPr marL="203200" indent="-203200">
              <a:spcAft>
                <a:spcPts val="800"/>
              </a:spcAft>
              <a:buFont typeface="+mj-lt"/>
              <a:buChar char="•"/>
            </a:pPr>
            <a:r>
              <a:rPr lang="en-US" dirty="0">
                <a:latin typeface="Calibri" panose="020F0502020204030204" pitchFamily="34" charset="0"/>
                <a:cs typeface="Calibri" panose="020F0502020204030204" pitchFamily="34" charset="0"/>
              </a:rPr>
              <a:t>The client is a browser: microphone, camera, screen, the Portable Avatar. It runs no AI</a:t>
            </a:r>
          </a:p>
          <a:p>
            <a:pPr marL="203200" indent="-203200">
              <a:spcAft>
                <a:spcPts val="800"/>
              </a:spcAft>
              <a:buFont typeface="+mj-lt"/>
              <a:buChar char="•"/>
            </a:pPr>
            <a:r>
              <a:rPr lang="en-US" dirty="0">
                <a:latin typeface="Calibri" panose="020F0502020204030204" pitchFamily="34" charset="0"/>
                <a:cs typeface="Calibri" panose="020F0502020204030204" pitchFamily="34" charset="0"/>
              </a:rPr>
              <a:t>Open source, BSD </a:t>
            </a:r>
            <a:r>
              <a:rPr lang="en-US" dirty="0" err="1">
                <a:latin typeface="Calibri" panose="020F0502020204030204" pitchFamily="34" charset="0"/>
                <a:cs typeface="Calibri" panose="020F0502020204030204" pitchFamily="34" charset="0"/>
              </a:rPr>
              <a:t>licence</a:t>
            </a:r>
            <a:r>
              <a:rPr lang="en-US" dirty="0">
                <a:latin typeface="Calibri" panose="020F0502020204030204" pitchFamily="34" charset="0"/>
                <a:cs typeface="Calibri" panose="020F0502020204030204" pitchFamily="34" charset="0"/>
              </a:rPr>
              <a:t>; the Store, the Service and the packages are built and tested together</a:t>
            </a:r>
          </a:p>
        </p:txBody>
      </p:sp>
    </p:spTree>
    <p:extLst>
      <p:ext uri="{BB962C8B-B14F-4D97-AF65-F5344CB8AC3E}">
        <p14:creationId xmlns:p14="http://schemas.microsoft.com/office/powerpoint/2010/main" val="815999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D9961-F254-517C-2A56-9B5DA80B6AA2}"/>
              </a:ext>
            </a:extLst>
          </p:cNvPr>
          <p:cNvSpPr>
            <a:spLocks noGrp="1"/>
          </p:cNvSpPr>
          <p:nvPr>
            <p:ph type="title"/>
          </p:nvPr>
        </p:nvSpPr>
        <p:spPr>
          <a:xfrm>
            <a:off x="548640" y="624110"/>
            <a:ext cx="11064240" cy="1280890"/>
          </a:xfrm>
        </p:spPr>
        <p:txBody>
          <a:bodyPr/>
          <a:lstStyle/>
          <a:p>
            <a:pPr algn="ctr"/>
            <a:r>
              <a:rPr lang="en-US" sz="4000" dirty="0"/>
              <a:t>The AIF as the environment</a:t>
            </a:r>
          </a:p>
        </p:txBody>
      </p:sp>
      <p:sp>
        <p:nvSpPr>
          <p:cNvPr id="3" name="Footer Placeholder 2">
            <a:extLst>
              <a:ext uri="{FF2B5EF4-FFF2-40B4-BE49-F238E27FC236}">
                <a16:creationId xmlns:a16="http://schemas.microsoft.com/office/drawing/2014/main" id="{CDE309C8-7319-C90D-8FBC-5BE8D8370F03}"/>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3D01DF16-7C76-2A72-22C5-66F796C10273}"/>
              </a:ext>
            </a:extLst>
          </p:cNvPr>
          <p:cNvSpPr>
            <a:spLocks noGrp="1"/>
          </p:cNvSpPr>
          <p:nvPr>
            <p:ph type="sldNum" sz="quarter" idx="12"/>
          </p:nvPr>
        </p:nvSpPr>
        <p:spPr/>
        <p:txBody>
          <a:bodyPr/>
          <a:lstStyle/>
          <a:p>
            <a:fld id="{89DD0590-3C6E-47DC-9E6C-87568422337D}" type="slidenum">
              <a:rPr lang="en-US" smtClean="0"/>
              <a:pPr/>
              <a:t>20</a:t>
            </a:fld>
            <a:endParaRPr lang="en-US"/>
          </a:p>
        </p:txBody>
      </p:sp>
      <p:sp>
        <p:nvSpPr>
          <p:cNvPr id="5" name="Rectangle: Rounded Corners 4">
            <a:extLst>
              <a:ext uri="{FF2B5EF4-FFF2-40B4-BE49-F238E27FC236}">
                <a16:creationId xmlns:a16="http://schemas.microsoft.com/office/drawing/2014/main" id="{C6C8FC43-D97E-1F29-C2B2-56452687A40A}"/>
              </a:ext>
            </a:extLst>
          </p:cNvPr>
          <p:cNvSpPr/>
          <p:nvPr/>
        </p:nvSpPr>
        <p:spPr>
          <a:xfrm>
            <a:off x="548640" y="1417320"/>
            <a:ext cx="5669280" cy="1005840"/>
          </a:xfrm>
          <a:prstGeom prst="roundRect">
            <a:avLst>
              <a:gd name="adj" fmla="val 8000"/>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93E70DB-A6BE-F0C5-FDD2-5249F4737B54}"/>
              </a:ext>
            </a:extLst>
          </p:cNvPr>
          <p:cNvSpPr txBox="1"/>
          <p:nvPr/>
        </p:nvSpPr>
        <p:spPr>
          <a:xfrm>
            <a:off x="640080" y="1508760"/>
            <a:ext cx="5486400" cy="369332"/>
          </a:xfrm>
          <a:prstGeom prst="rect">
            <a:avLst/>
          </a:prstGeom>
          <a:noFill/>
        </p:spPr>
        <p:txBody>
          <a:bodyPr vert="horz" wrap="square" lIns="0" tIns="38100" rIns="0" bIns="38100" rtlCol="0" anchor="t">
            <a:noAutofit/>
          </a:bodyPr>
          <a:lstStyle/>
          <a:p>
            <a:pPr algn="ctr"/>
            <a:r>
              <a:rPr lang="en-US" sz="2400" b="1">
                <a:solidFill>
                  <a:schemeClr val="bg1"/>
                </a:solidFill>
                <a:latin typeface="Calibri" panose="020F0502020204030204" pitchFamily="34" charset="0"/>
                <a:cs typeface="Calibri" panose="020F0502020204030204" pitchFamily="34" charset="0"/>
              </a:rPr>
              <a:t>MPAI Applications</a:t>
            </a:r>
          </a:p>
        </p:txBody>
      </p:sp>
      <p:sp>
        <p:nvSpPr>
          <p:cNvPr id="7" name="TextBox 6">
            <a:extLst>
              <a:ext uri="{FF2B5EF4-FFF2-40B4-BE49-F238E27FC236}">
                <a16:creationId xmlns:a16="http://schemas.microsoft.com/office/drawing/2014/main" id="{D6E02B1B-0CAE-DCD4-D8CB-445B0FA3F73D}"/>
              </a:ext>
            </a:extLst>
          </p:cNvPr>
          <p:cNvSpPr txBox="1"/>
          <p:nvPr/>
        </p:nvSpPr>
        <p:spPr>
          <a:xfrm>
            <a:off x="640080" y="1947672"/>
            <a:ext cx="5486400" cy="369332"/>
          </a:xfrm>
          <a:prstGeom prst="rect">
            <a:avLst/>
          </a:prstGeom>
          <a:noFill/>
        </p:spPr>
        <p:txBody>
          <a:bodyPr vert="horz" wrap="square" lIns="0" tIns="38100" rIns="0" bIns="38100" rtlCol="0" anchor="t">
            <a:noAutofit/>
          </a:bodyPr>
          <a:lstStyle/>
          <a:p>
            <a:pPr algn="ctr"/>
            <a:r>
              <a:rPr lang="en-US" sz="1600">
                <a:solidFill>
                  <a:schemeClr val="bg1"/>
                </a:solidFill>
                <a:latin typeface="Calibri" panose="020F0502020204030204" pitchFamily="34" charset="0"/>
                <a:cs typeface="Calibri" panose="020F0502020204030204" pitchFamily="34" charset="0"/>
              </a:rPr>
              <a:t>AMQ, NPR, MTS, MCA, AMC, MAC, ACR: Modules of AIMs</a:t>
            </a:r>
          </a:p>
        </p:txBody>
      </p:sp>
      <p:sp>
        <p:nvSpPr>
          <p:cNvPr id="8" name="Rectangle: Rounded Corners 7">
            <a:extLst>
              <a:ext uri="{FF2B5EF4-FFF2-40B4-BE49-F238E27FC236}">
                <a16:creationId xmlns:a16="http://schemas.microsoft.com/office/drawing/2014/main" id="{7ADD2E7E-CA78-931D-FEB5-784CC3DF6EE4}"/>
              </a:ext>
            </a:extLst>
          </p:cNvPr>
          <p:cNvSpPr/>
          <p:nvPr/>
        </p:nvSpPr>
        <p:spPr>
          <a:xfrm>
            <a:off x="548640" y="2560320"/>
            <a:ext cx="5669280" cy="100584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21C3B942-70B8-A1C6-BA1B-3B4D60674E77}"/>
              </a:ext>
            </a:extLst>
          </p:cNvPr>
          <p:cNvSpPr txBox="1"/>
          <p:nvPr/>
        </p:nvSpPr>
        <p:spPr>
          <a:xfrm>
            <a:off x="640080" y="2651760"/>
            <a:ext cx="5486400" cy="369332"/>
          </a:xfrm>
          <a:prstGeom prst="rect">
            <a:avLst/>
          </a:prstGeom>
          <a:noFill/>
        </p:spPr>
        <p:txBody>
          <a:bodyPr vert="horz" wrap="square" lIns="0" tIns="38100" rIns="0" bIns="38100" rtlCol="0" anchor="t">
            <a:noAutofit/>
          </a:bodyPr>
          <a:lstStyle/>
          <a:p>
            <a:pPr algn="ctr"/>
            <a:r>
              <a:rPr lang="en-US" sz="2400" b="1">
                <a:solidFill>
                  <a:schemeClr val="bg1"/>
                </a:solidFill>
                <a:latin typeface="Calibri" panose="020F0502020204030204" pitchFamily="34" charset="0"/>
                <a:cs typeface="Calibri" panose="020F0502020204030204" pitchFamily="34" charset="0"/>
              </a:rPr>
              <a:t>MPAI-AIF</a:t>
            </a:r>
          </a:p>
        </p:txBody>
      </p:sp>
      <p:sp>
        <p:nvSpPr>
          <p:cNvPr id="10" name="TextBox 9">
            <a:extLst>
              <a:ext uri="{FF2B5EF4-FFF2-40B4-BE49-F238E27FC236}">
                <a16:creationId xmlns:a16="http://schemas.microsoft.com/office/drawing/2014/main" id="{983F7043-927A-1BA5-0D67-EE4D33FFF6F6}"/>
              </a:ext>
            </a:extLst>
          </p:cNvPr>
          <p:cNvSpPr txBox="1"/>
          <p:nvPr/>
        </p:nvSpPr>
        <p:spPr>
          <a:xfrm>
            <a:off x="640080" y="3090672"/>
            <a:ext cx="5486400" cy="369332"/>
          </a:xfrm>
          <a:prstGeom prst="rect">
            <a:avLst/>
          </a:prstGeom>
          <a:noFill/>
        </p:spPr>
        <p:txBody>
          <a:bodyPr vert="horz" wrap="square" lIns="0" tIns="38100" rIns="0" bIns="38100" rtlCol="0" anchor="t">
            <a:noAutofit/>
          </a:bodyPr>
          <a:lstStyle/>
          <a:p>
            <a:pPr algn="ctr"/>
            <a:r>
              <a:rPr lang="en-US" sz="1600">
                <a:solidFill>
                  <a:schemeClr val="bg1"/>
                </a:solidFill>
                <a:latin typeface="Calibri" panose="020F0502020204030204" pitchFamily="34" charset="0"/>
                <a:cs typeface="Calibri" panose="020F0502020204030204" pitchFamily="34" charset="0"/>
              </a:rPr>
              <a:t>Controller - Communication - Storage - Access - Trust</a:t>
            </a:r>
          </a:p>
        </p:txBody>
      </p:sp>
      <p:sp>
        <p:nvSpPr>
          <p:cNvPr id="11" name="Rectangle: Rounded Corners 10">
            <a:extLst>
              <a:ext uri="{FF2B5EF4-FFF2-40B4-BE49-F238E27FC236}">
                <a16:creationId xmlns:a16="http://schemas.microsoft.com/office/drawing/2014/main" id="{2D9965F4-CB62-4FEC-1622-CC1ACABDB242}"/>
              </a:ext>
            </a:extLst>
          </p:cNvPr>
          <p:cNvSpPr/>
          <p:nvPr/>
        </p:nvSpPr>
        <p:spPr>
          <a:xfrm>
            <a:off x="548640" y="3703320"/>
            <a:ext cx="5669280" cy="1005840"/>
          </a:xfrm>
          <a:prstGeom prst="roundRect">
            <a:avLst>
              <a:gd name="adj" fmla="val 8000"/>
            </a:avLst>
          </a:prstGeom>
          <a:solidFill>
            <a:schemeClr val="accent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AA12F584-8B17-6AD4-C568-B7133BA6ED2A}"/>
              </a:ext>
            </a:extLst>
          </p:cNvPr>
          <p:cNvSpPr txBox="1"/>
          <p:nvPr/>
        </p:nvSpPr>
        <p:spPr>
          <a:xfrm>
            <a:off x="640080" y="3794760"/>
            <a:ext cx="5486400" cy="369332"/>
          </a:xfrm>
          <a:prstGeom prst="rect">
            <a:avLst/>
          </a:prstGeom>
          <a:noFill/>
        </p:spPr>
        <p:txBody>
          <a:bodyPr vert="horz" wrap="square" lIns="0" tIns="38100" rIns="0" bIns="38100" rtlCol="0" anchor="t">
            <a:noAutofit/>
          </a:bodyPr>
          <a:lstStyle/>
          <a:p>
            <a:pPr algn="ctr"/>
            <a:r>
              <a:rPr lang="en-US" sz="2400" b="1">
                <a:solidFill>
                  <a:schemeClr val="bg1"/>
                </a:solidFill>
                <a:latin typeface="Calibri" panose="020F0502020204030204" pitchFamily="34" charset="0"/>
                <a:cs typeface="Calibri" panose="020F0502020204030204" pitchFamily="34" charset="0"/>
              </a:rPr>
              <a:t>Operating system</a:t>
            </a:r>
          </a:p>
        </p:txBody>
      </p:sp>
      <p:sp>
        <p:nvSpPr>
          <p:cNvPr id="13" name="TextBox 12">
            <a:extLst>
              <a:ext uri="{FF2B5EF4-FFF2-40B4-BE49-F238E27FC236}">
                <a16:creationId xmlns:a16="http://schemas.microsoft.com/office/drawing/2014/main" id="{FAF85F83-7BE6-CE21-4583-44D7FD0AE431}"/>
              </a:ext>
            </a:extLst>
          </p:cNvPr>
          <p:cNvSpPr txBox="1"/>
          <p:nvPr/>
        </p:nvSpPr>
        <p:spPr>
          <a:xfrm>
            <a:off x="640080" y="4233672"/>
            <a:ext cx="5486400" cy="369332"/>
          </a:xfrm>
          <a:prstGeom prst="rect">
            <a:avLst/>
          </a:prstGeom>
          <a:noFill/>
        </p:spPr>
        <p:txBody>
          <a:bodyPr vert="horz" wrap="square" lIns="0" tIns="38100" rIns="0" bIns="38100" rtlCol="0" anchor="t">
            <a:noAutofit/>
          </a:bodyPr>
          <a:lstStyle/>
          <a:p>
            <a:pPr algn="ctr"/>
            <a:r>
              <a:rPr lang="en-US" sz="1600">
                <a:solidFill>
                  <a:schemeClr val="bg1"/>
                </a:solidFill>
                <a:latin typeface="Calibri" panose="020F0502020204030204" pitchFamily="34" charset="0"/>
                <a:cs typeface="Calibri" panose="020F0502020204030204" pitchFamily="34" charset="0"/>
              </a:rPr>
              <a:t>Windows - Linux - other</a:t>
            </a:r>
          </a:p>
        </p:txBody>
      </p:sp>
      <p:sp>
        <p:nvSpPr>
          <p:cNvPr id="14" name="Rectangle: Rounded Corners 13">
            <a:extLst>
              <a:ext uri="{FF2B5EF4-FFF2-40B4-BE49-F238E27FC236}">
                <a16:creationId xmlns:a16="http://schemas.microsoft.com/office/drawing/2014/main" id="{AB3827D1-E9CE-7FE9-D13A-85FBB25E2761}"/>
              </a:ext>
            </a:extLst>
          </p:cNvPr>
          <p:cNvSpPr/>
          <p:nvPr/>
        </p:nvSpPr>
        <p:spPr>
          <a:xfrm>
            <a:off x="548640" y="4846320"/>
            <a:ext cx="5669280" cy="100584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F6C7C40A-2E27-DD4A-E82E-A6CEAE760A0D}"/>
              </a:ext>
            </a:extLst>
          </p:cNvPr>
          <p:cNvSpPr txBox="1"/>
          <p:nvPr/>
        </p:nvSpPr>
        <p:spPr>
          <a:xfrm>
            <a:off x="640080" y="4937760"/>
            <a:ext cx="5486400" cy="369332"/>
          </a:xfrm>
          <a:prstGeom prst="rect">
            <a:avLst/>
          </a:prstGeom>
          <a:noFill/>
        </p:spPr>
        <p:txBody>
          <a:bodyPr vert="horz" wrap="square" lIns="0" tIns="38100" rIns="0" bIns="38100" rtlCol="0" anchor="t">
            <a:noAutofit/>
          </a:bodyPr>
          <a:lstStyle/>
          <a:p>
            <a:pPr algn="ctr"/>
            <a:r>
              <a:rPr lang="en-US" sz="2400" b="1">
                <a:solidFill>
                  <a:schemeClr val="tx2"/>
                </a:solidFill>
                <a:latin typeface="Calibri" panose="020F0502020204030204" pitchFamily="34" charset="0"/>
                <a:cs typeface="Calibri" panose="020F0502020204030204" pitchFamily="34" charset="0"/>
              </a:rPr>
              <a:t>Hardware</a:t>
            </a:r>
          </a:p>
        </p:txBody>
      </p:sp>
      <p:sp>
        <p:nvSpPr>
          <p:cNvPr id="16" name="TextBox 15">
            <a:extLst>
              <a:ext uri="{FF2B5EF4-FFF2-40B4-BE49-F238E27FC236}">
                <a16:creationId xmlns:a16="http://schemas.microsoft.com/office/drawing/2014/main" id="{6DF898FB-E155-8D3D-4B1A-0B03440A12E8}"/>
              </a:ext>
            </a:extLst>
          </p:cNvPr>
          <p:cNvSpPr txBox="1"/>
          <p:nvPr/>
        </p:nvSpPr>
        <p:spPr>
          <a:xfrm>
            <a:off x="640080" y="5376672"/>
            <a:ext cx="5486400" cy="369332"/>
          </a:xfrm>
          <a:prstGeom prst="rect">
            <a:avLst/>
          </a:prstGeom>
          <a:noFill/>
        </p:spPr>
        <p:txBody>
          <a:bodyPr vert="horz" wrap="square" lIns="0" tIns="38100" rIns="0" bIns="38100" rtlCol="0" anchor="t">
            <a:noAutofit/>
          </a:bodyPr>
          <a:lstStyle/>
          <a:p>
            <a:pPr algn="ctr"/>
            <a:r>
              <a:rPr lang="en-US" sz="1600">
                <a:solidFill>
                  <a:schemeClr val="tx2"/>
                </a:solidFill>
                <a:latin typeface="Calibri" panose="020F0502020204030204" pitchFamily="34" charset="0"/>
                <a:cs typeface="Calibri" panose="020F0502020204030204" pitchFamily="34" charset="0"/>
              </a:rPr>
              <a:t>CPU - GPU - memory - devices</a:t>
            </a:r>
          </a:p>
        </p:txBody>
      </p:sp>
      <p:sp>
        <p:nvSpPr>
          <p:cNvPr id="17" name="TextBox 16">
            <a:extLst>
              <a:ext uri="{FF2B5EF4-FFF2-40B4-BE49-F238E27FC236}">
                <a16:creationId xmlns:a16="http://schemas.microsoft.com/office/drawing/2014/main" id="{4471BA24-E1EF-1B7F-FAB9-3DD68B3C9679}"/>
              </a:ext>
            </a:extLst>
          </p:cNvPr>
          <p:cNvSpPr txBox="1"/>
          <p:nvPr/>
        </p:nvSpPr>
        <p:spPr>
          <a:xfrm>
            <a:off x="548640" y="5989320"/>
            <a:ext cx="5669280" cy="365760"/>
          </a:xfrm>
          <a:prstGeom prst="rect">
            <a:avLst/>
          </a:prstGeom>
          <a:noFill/>
        </p:spPr>
        <p:txBody>
          <a:bodyPr vert="horz" wrap="square" lIns="0" tIns="38100" rIns="0" bIns="38100" rtlCol="0" anchor="t">
            <a:noAutofit/>
          </a:bodyPr>
          <a:lstStyle/>
          <a:p>
            <a:pPr algn="ctr"/>
            <a:r>
              <a:rPr lang="en-US" sz="1600">
                <a:solidFill>
                  <a:schemeClr val="accent6"/>
                </a:solidFill>
                <a:latin typeface="Calibri" panose="020F0502020204030204" pitchFamily="34" charset="0"/>
                <a:cs typeface="Calibri" panose="020F0502020204030204" pitchFamily="34" charset="0"/>
              </a:rPr>
              <a:t>the AIF is a layer above the operating system</a:t>
            </a:r>
          </a:p>
        </p:txBody>
      </p:sp>
      <p:sp>
        <p:nvSpPr>
          <p:cNvPr id="18" name="TextBox 17">
            <a:extLst>
              <a:ext uri="{FF2B5EF4-FFF2-40B4-BE49-F238E27FC236}">
                <a16:creationId xmlns:a16="http://schemas.microsoft.com/office/drawing/2014/main" id="{D7F6AF29-B862-9E7F-6060-6C3F75024C97}"/>
              </a:ext>
            </a:extLst>
          </p:cNvPr>
          <p:cNvSpPr txBox="1"/>
          <p:nvPr/>
        </p:nvSpPr>
        <p:spPr>
          <a:xfrm>
            <a:off x="6492240" y="1417320"/>
            <a:ext cx="5120640" cy="369332"/>
          </a:xfrm>
          <a:prstGeom prst="rect">
            <a:avLst/>
          </a:prstGeom>
          <a:noFill/>
        </p:spPr>
        <p:txBody>
          <a:bodyPr vert="horz" wrap="square" lIns="0" tIns="38100" rIns="0" bIns="38100" rtlCol="0" anchor="t">
            <a:noAutofit/>
          </a:bodyPr>
          <a:lstStyle/>
          <a:p>
            <a:pPr marL="203200" indent="-203200">
              <a:spcAft>
                <a:spcPts val="900"/>
              </a:spcAft>
              <a:buFont typeface="+mj-lt"/>
              <a:buChar char="•"/>
            </a:pPr>
            <a:r>
              <a:rPr lang="en-US">
                <a:latin typeface="Calibri" panose="020F0502020204030204" pitchFamily="34" charset="0"/>
                <a:cs typeface="Calibri" panose="020F0502020204030204" pitchFamily="34" charset="0"/>
              </a:rPr>
              <a:t>The Applications do not depend on the operating system: they depend on the AIF</a:t>
            </a:r>
          </a:p>
          <a:p>
            <a:pPr marL="203200" indent="-203200">
              <a:spcAft>
                <a:spcPts val="900"/>
              </a:spcAft>
              <a:buFont typeface="+mj-lt"/>
              <a:buChar char="•"/>
            </a:pPr>
            <a:r>
              <a:rPr lang="en-US">
                <a:latin typeface="Calibri" panose="020F0502020204030204" pitchFamily="34" charset="0"/>
                <a:cs typeface="Calibri" panose="020F0502020204030204" pitchFamily="34" charset="0"/>
              </a:rPr>
              <a:t>One AIF for each environment. Built and published: Windows x86-64, 13.5 MB, runs from any folder and writes nothing beside itself</a:t>
            </a:r>
          </a:p>
          <a:p>
            <a:pPr marL="203200" indent="-203200">
              <a:spcAft>
                <a:spcPts val="900"/>
              </a:spcAft>
              <a:buFont typeface="+mj-lt"/>
              <a:buChar char="•"/>
            </a:pPr>
            <a:r>
              <a:rPr lang="en-US">
                <a:latin typeface="Calibri" panose="020F0502020204030204" pitchFamily="34" charset="0"/>
                <a:cs typeface="Calibri" panose="020F0502020204030204" pitchFamily="34" charset="0"/>
              </a:rPr>
              <a:t>An AIM's package is one zip per AIM and per platform; a data entry of an L3 may carry the operating system and architecture it is for, so one L3 serves several platforms</a:t>
            </a:r>
          </a:p>
          <a:p>
            <a:pPr marL="203200" indent="-203200">
              <a:spcAft>
                <a:spcPts val="900"/>
              </a:spcAft>
              <a:buFont typeface="+mj-lt"/>
              <a:buChar char="•"/>
            </a:pPr>
            <a:r>
              <a:rPr lang="en-US">
                <a:latin typeface="Calibri" panose="020F0502020204030204" pitchFamily="34" charset="0"/>
                <a:cs typeface="Calibri" panose="020F0502020204030204" pitchFamily="34" charset="0"/>
              </a:rPr>
              <a:t>Models, voices and programs are not in the AIF: the L3s name them, the AIF obtains them once and checks them</a:t>
            </a:r>
          </a:p>
          <a:p>
            <a:pPr marL="203200" indent="-203200">
              <a:spcAft>
                <a:spcPts val="900"/>
              </a:spcAft>
              <a:buFont typeface="+mj-lt"/>
              <a:buChar char="•"/>
            </a:pPr>
            <a:r>
              <a:rPr lang="en-US">
                <a:latin typeface="Calibri" panose="020F0502020204030204" pitchFamily="34" charset="0"/>
                <a:cs typeface="Calibri" panose="020F0502020204030204" pitchFamily="34" charset="0"/>
              </a:rPr>
              <a:t>Other operating systems: the L3 and the Application stay the same, the package and the AIF change</a:t>
            </a:r>
          </a:p>
        </p:txBody>
      </p:sp>
    </p:spTree>
    <p:extLst>
      <p:ext uri="{BB962C8B-B14F-4D97-AF65-F5344CB8AC3E}">
        <p14:creationId xmlns:p14="http://schemas.microsoft.com/office/powerpoint/2010/main" val="1876522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326BD-3217-1B4F-B30E-F6C308800CBA}"/>
              </a:ext>
            </a:extLst>
          </p:cNvPr>
          <p:cNvSpPr>
            <a:spLocks noGrp="1"/>
          </p:cNvSpPr>
          <p:nvPr>
            <p:ph type="title"/>
          </p:nvPr>
        </p:nvSpPr>
        <p:spPr>
          <a:xfrm>
            <a:off x="548640" y="624110"/>
            <a:ext cx="11064240" cy="1280890"/>
          </a:xfrm>
        </p:spPr>
        <p:txBody>
          <a:bodyPr/>
          <a:lstStyle/>
          <a:p>
            <a:pPr algn="ctr"/>
            <a:r>
              <a:rPr lang="en-US" dirty="0"/>
              <a:t>The User Agent: the interface to the MPAI Apps</a:t>
            </a:r>
          </a:p>
        </p:txBody>
      </p:sp>
      <p:sp>
        <p:nvSpPr>
          <p:cNvPr id="3" name="Footer Placeholder 2">
            <a:extLst>
              <a:ext uri="{FF2B5EF4-FFF2-40B4-BE49-F238E27FC236}">
                <a16:creationId xmlns:a16="http://schemas.microsoft.com/office/drawing/2014/main" id="{2551F235-02B9-F750-BD5D-D933EF399432}"/>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7FA5624D-9724-D9D8-7AE0-85F43CAEF667}"/>
              </a:ext>
            </a:extLst>
          </p:cNvPr>
          <p:cNvSpPr>
            <a:spLocks noGrp="1"/>
          </p:cNvSpPr>
          <p:nvPr>
            <p:ph type="sldNum" sz="quarter" idx="12"/>
          </p:nvPr>
        </p:nvSpPr>
        <p:spPr/>
        <p:txBody>
          <a:bodyPr/>
          <a:lstStyle/>
          <a:p>
            <a:fld id="{89DD0590-3C6E-47DC-9E6C-87568422337D}" type="slidenum">
              <a:rPr lang="en-US" smtClean="0"/>
              <a:pPr/>
              <a:t>21</a:t>
            </a:fld>
            <a:endParaRPr lang="en-US"/>
          </a:p>
        </p:txBody>
      </p:sp>
      <p:sp>
        <p:nvSpPr>
          <p:cNvPr id="5" name="Rectangle: Rounded Corners 4">
            <a:extLst>
              <a:ext uri="{FF2B5EF4-FFF2-40B4-BE49-F238E27FC236}">
                <a16:creationId xmlns:a16="http://schemas.microsoft.com/office/drawing/2014/main" id="{E408AC35-FF50-5788-B5F9-C2A12E804034}"/>
              </a:ext>
            </a:extLst>
          </p:cNvPr>
          <p:cNvSpPr/>
          <p:nvPr/>
        </p:nvSpPr>
        <p:spPr>
          <a:xfrm>
            <a:off x="548640" y="1371600"/>
            <a:ext cx="5394960" cy="59436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latin typeface="Calibri" panose="020F0502020204030204" pitchFamily="34" charset="0"/>
                <a:cs typeface="Calibri" panose="020F0502020204030204" pitchFamily="34" charset="0"/>
              </a:rPr>
              <a:t>What the User Agent does</a:t>
            </a:r>
          </a:p>
        </p:txBody>
      </p:sp>
      <p:sp>
        <p:nvSpPr>
          <p:cNvPr id="6" name="TextBox 5">
            <a:extLst>
              <a:ext uri="{FF2B5EF4-FFF2-40B4-BE49-F238E27FC236}">
                <a16:creationId xmlns:a16="http://schemas.microsoft.com/office/drawing/2014/main" id="{1B9723A0-FCAB-971D-60CC-E8EF09303CA8}"/>
              </a:ext>
            </a:extLst>
          </p:cNvPr>
          <p:cNvSpPr txBox="1"/>
          <p:nvPr/>
        </p:nvSpPr>
        <p:spPr>
          <a:xfrm>
            <a:off x="640080" y="2103120"/>
            <a:ext cx="5212080" cy="369332"/>
          </a:xfrm>
          <a:prstGeom prst="rect">
            <a:avLst/>
          </a:prstGeom>
          <a:noFill/>
        </p:spPr>
        <p:txBody>
          <a:bodyPr vert="horz" wrap="square" lIns="0" tIns="38100" rIns="0" bIns="38100" rtlCol="0" anchor="t">
            <a:noAutofit/>
          </a:bodyPr>
          <a:lstStyle/>
          <a:p>
            <a:pPr marL="203200" indent="-203200">
              <a:spcAft>
                <a:spcPts val="900"/>
              </a:spcAft>
              <a:buFont typeface="+mj-lt"/>
              <a:buChar char="•"/>
            </a:pPr>
            <a:r>
              <a:rPr lang="en-US">
                <a:latin typeface="Calibri" panose="020F0502020204030204" pitchFamily="34" charset="0"/>
                <a:cs typeface="Calibri" panose="020F0502020204030204" pitchFamily="34" charset="0"/>
              </a:rPr>
              <a:t>Captures what the person says, shows and types: voice, camera, pictures</a:t>
            </a:r>
          </a:p>
          <a:p>
            <a:pPr marL="203200" indent="-203200">
              <a:spcAft>
                <a:spcPts val="900"/>
              </a:spcAft>
              <a:buFont typeface="+mj-lt"/>
              <a:buChar char="•"/>
            </a:pPr>
            <a:r>
              <a:rPr lang="en-US">
                <a:latin typeface="Calibri" panose="020F0502020204030204" pitchFamily="34" charset="0"/>
                <a:cs typeface="Calibri" panose="020F0502020204030204" pitchFamily="34" charset="0"/>
              </a:rPr>
              <a:t>Follows the workflow of the App: what to acquire, what to offer to the Module, what to ask back, what to present</a:t>
            </a:r>
          </a:p>
          <a:p>
            <a:pPr marL="203200" indent="-203200">
              <a:spcAft>
                <a:spcPts val="900"/>
              </a:spcAft>
              <a:buFont typeface="+mj-lt"/>
              <a:buChar char="•"/>
            </a:pPr>
            <a:r>
              <a:rPr lang="en-US">
                <a:latin typeface="Calibri" panose="020F0502020204030204" pitchFamily="34" charset="0"/>
                <a:cs typeface="Calibri" panose="020F0502020204030204" pitchFamily="34" charset="0"/>
              </a:rPr>
              <a:t>Renders the Portable Avatar: the answer as speech, face and text</a:t>
            </a:r>
          </a:p>
          <a:p>
            <a:pPr marL="203200" indent="-203200">
              <a:spcAft>
                <a:spcPts val="900"/>
              </a:spcAft>
              <a:buFont typeface="+mj-lt"/>
              <a:buChar char="•"/>
            </a:pPr>
            <a:r>
              <a:rPr lang="en-US">
                <a:latin typeface="Calibri" panose="020F0502020204030204" pitchFamily="34" charset="0"/>
                <a:cs typeface="Calibri" panose="020F0502020204030204" pitchFamily="34" charset="0"/>
              </a:rPr>
              <a:t>Asks the Controller and nothing else: it never touches an AIM, a model or a stored item</a:t>
            </a:r>
          </a:p>
        </p:txBody>
      </p:sp>
      <p:sp>
        <p:nvSpPr>
          <p:cNvPr id="7" name="Rectangle: Rounded Corners 6">
            <a:extLst>
              <a:ext uri="{FF2B5EF4-FFF2-40B4-BE49-F238E27FC236}">
                <a16:creationId xmlns:a16="http://schemas.microsoft.com/office/drawing/2014/main" id="{41EACB21-6CEB-F6E5-7767-23A6B69FA786}"/>
              </a:ext>
            </a:extLst>
          </p:cNvPr>
          <p:cNvSpPr/>
          <p:nvPr/>
        </p:nvSpPr>
        <p:spPr>
          <a:xfrm>
            <a:off x="6217920" y="1371600"/>
            <a:ext cx="5394960" cy="59436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latin typeface="Calibri" panose="020F0502020204030204" pitchFamily="34" charset="0"/>
                <a:cs typeface="Calibri" panose="020F0502020204030204" pitchFamily="34" charset="0"/>
              </a:rPr>
              <a:t>The workflow of an App (AMQ)</a:t>
            </a:r>
          </a:p>
        </p:txBody>
      </p:sp>
      <p:sp>
        <p:nvSpPr>
          <p:cNvPr id="8" name="Oval 7">
            <a:extLst>
              <a:ext uri="{FF2B5EF4-FFF2-40B4-BE49-F238E27FC236}">
                <a16:creationId xmlns:a16="http://schemas.microsoft.com/office/drawing/2014/main" id="{C8BA1184-273C-F25E-E72B-F8CBA2129029}"/>
              </a:ext>
            </a:extLst>
          </p:cNvPr>
          <p:cNvSpPr/>
          <p:nvPr/>
        </p:nvSpPr>
        <p:spPr>
          <a:xfrm>
            <a:off x="6217920" y="2194560"/>
            <a:ext cx="502920" cy="50292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latin typeface="Calibri" panose="020F0502020204030204" pitchFamily="34" charset="0"/>
                <a:cs typeface="Calibri" panose="020F0502020204030204" pitchFamily="34" charset="0"/>
              </a:rPr>
              <a:t>1</a:t>
            </a:r>
          </a:p>
        </p:txBody>
      </p:sp>
      <p:sp>
        <p:nvSpPr>
          <p:cNvPr id="9" name="Rectangle: Rounded Corners 8">
            <a:extLst>
              <a:ext uri="{FF2B5EF4-FFF2-40B4-BE49-F238E27FC236}">
                <a16:creationId xmlns:a16="http://schemas.microsoft.com/office/drawing/2014/main" id="{D1591D1F-1AB5-FF71-5B72-B45C21E0AA9B}"/>
              </a:ext>
            </a:extLst>
          </p:cNvPr>
          <p:cNvSpPr/>
          <p:nvPr/>
        </p:nvSpPr>
        <p:spPr>
          <a:xfrm>
            <a:off x="6858000" y="2148840"/>
            <a:ext cx="4754880" cy="5943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r>
              <a:rPr lang="en-US">
                <a:solidFill>
                  <a:schemeClr val="tx1"/>
                </a:solidFill>
                <a:latin typeface="Calibri" panose="020F0502020204030204" pitchFamily="34" charset="0"/>
                <a:cs typeface="Calibri" panose="020F0502020204030204" pitchFamily="34" charset="0"/>
              </a:rPr>
              <a:t>Acquire the picture and the question</a:t>
            </a:r>
          </a:p>
        </p:txBody>
      </p:sp>
      <p:cxnSp>
        <p:nvCxnSpPr>
          <p:cNvPr id="10" name="Straight Connector 9">
            <a:extLst>
              <a:ext uri="{FF2B5EF4-FFF2-40B4-BE49-F238E27FC236}">
                <a16:creationId xmlns:a16="http://schemas.microsoft.com/office/drawing/2014/main" id="{CAA7B36A-42FF-B8D3-73A0-3B95040FF25F}"/>
              </a:ext>
            </a:extLst>
          </p:cNvPr>
          <p:cNvCxnSpPr/>
          <p:nvPr/>
        </p:nvCxnSpPr>
        <p:spPr>
          <a:xfrm>
            <a:off x="6469380" y="2697480"/>
            <a:ext cx="0" cy="274320"/>
          </a:xfrm>
          <a:prstGeom prst="line">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1" name="Oval 10">
            <a:extLst>
              <a:ext uri="{FF2B5EF4-FFF2-40B4-BE49-F238E27FC236}">
                <a16:creationId xmlns:a16="http://schemas.microsoft.com/office/drawing/2014/main" id="{5394A61D-1F0F-7A3F-494A-C13E4C61225A}"/>
              </a:ext>
            </a:extLst>
          </p:cNvPr>
          <p:cNvSpPr/>
          <p:nvPr/>
        </p:nvSpPr>
        <p:spPr>
          <a:xfrm>
            <a:off x="6217920" y="2971800"/>
            <a:ext cx="502920" cy="50292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latin typeface="Calibri" panose="020F0502020204030204" pitchFamily="34" charset="0"/>
                <a:cs typeface="Calibri" panose="020F0502020204030204" pitchFamily="34" charset="0"/>
              </a:rPr>
              <a:t>2</a:t>
            </a:r>
          </a:p>
        </p:txBody>
      </p:sp>
      <p:sp>
        <p:nvSpPr>
          <p:cNvPr id="12" name="Rectangle: Rounded Corners 11">
            <a:extLst>
              <a:ext uri="{FF2B5EF4-FFF2-40B4-BE49-F238E27FC236}">
                <a16:creationId xmlns:a16="http://schemas.microsoft.com/office/drawing/2014/main" id="{69A59B58-A0B2-313A-05D6-04427F0DFFBE}"/>
              </a:ext>
            </a:extLst>
          </p:cNvPr>
          <p:cNvSpPr/>
          <p:nvPr/>
        </p:nvSpPr>
        <p:spPr>
          <a:xfrm>
            <a:off x="6858000" y="2926080"/>
            <a:ext cx="4754880" cy="5943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r>
              <a:rPr lang="en-US">
                <a:solidFill>
                  <a:schemeClr val="tx1"/>
                </a:solidFill>
                <a:latin typeface="Calibri" panose="020F0502020204030204" pitchFamily="34" charset="0"/>
                <a:cs typeface="Calibri" panose="020F0502020204030204" pitchFamily="34" charset="0"/>
              </a:rPr>
              <a:t>Offer them at the input Ports of the Module</a:t>
            </a:r>
          </a:p>
        </p:txBody>
      </p:sp>
      <p:cxnSp>
        <p:nvCxnSpPr>
          <p:cNvPr id="13" name="Straight Connector 12">
            <a:extLst>
              <a:ext uri="{FF2B5EF4-FFF2-40B4-BE49-F238E27FC236}">
                <a16:creationId xmlns:a16="http://schemas.microsoft.com/office/drawing/2014/main" id="{2C63CDDB-3A01-D2EF-E2F7-33B77D4984FC}"/>
              </a:ext>
            </a:extLst>
          </p:cNvPr>
          <p:cNvCxnSpPr/>
          <p:nvPr/>
        </p:nvCxnSpPr>
        <p:spPr>
          <a:xfrm>
            <a:off x="6469380" y="3474720"/>
            <a:ext cx="0" cy="274320"/>
          </a:xfrm>
          <a:prstGeom prst="line">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318E83D8-70FA-E0F0-DCDE-D7189BE6B23A}"/>
              </a:ext>
            </a:extLst>
          </p:cNvPr>
          <p:cNvSpPr/>
          <p:nvPr/>
        </p:nvSpPr>
        <p:spPr>
          <a:xfrm>
            <a:off x="6217920" y="3749040"/>
            <a:ext cx="502920" cy="50292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latin typeface="Calibri" panose="020F0502020204030204" pitchFamily="34" charset="0"/>
                <a:cs typeface="Calibri" panose="020F0502020204030204" pitchFamily="34" charset="0"/>
              </a:rPr>
              <a:t>3</a:t>
            </a:r>
          </a:p>
        </p:txBody>
      </p:sp>
      <p:sp>
        <p:nvSpPr>
          <p:cNvPr id="15" name="Rectangle: Rounded Corners 14">
            <a:extLst>
              <a:ext uri="{FF2B5EF4-FFF2-40B4-BE49-F238E27FC236}">
                <a16:creationId xmlns:a16="http://schemas.microsoft.com/office/drawing/2014/main" id="{83957BE0-A4BA-339B-B2A4-741373B41479}"/>
              </a:ext>
            </a:extLst>
          </p:cNvPr>
          <p:cNvSpPr/>
          <p:nvPr/>
        </p:nvSpPr>
        <p:spPr>
          <a:xfrm>
            <a:off x="6858000" y="3703320"/>
            <a:ext cx="4754880" cy="5943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r>
              <a:rPr lang="en-US">
                <a:solidFill>
                  <a:schemeClr val="tx1"/>
                </a:solidFill>
                <a:latin typeface="Calibri" panose="020F0502020204030204" pitchFamily="34" charset="0"/>
                <a:cs typeface="Calibri" panose="020F0502020204030204" pitchFamily="34" charset="0"/>
              </a:rPr>
              <a:t>Ask for the Portable Avatar</a:t>
            </a:r>
          </a:p>
        </p:txBody>
      </p:sp>
      <p:cxnSp>
        <p:nvCxnSpPr>
          <p:cNvPr id="16" name="Straight Connector 15">
            <a:extLst>
              <a:ext uri="{FF2B5EF4-FFF2-40B4-BE49-F238E27FC236}">
                <a16:creationId xmlns:a16="http://schemas.microsoft.com/office/drawing/2014/main" id="{235B8636-E9F1-8C2D-E3A5-64685A5F541A}"/>
              </a:ext>
            </a:extLst>
          </p:cNvPr>
          <p:cNvCxnSpPr/>
          <p:nvPr/>
        </p:nvCxnSpPr>
        <p:spPr>
          <a:xfrm>
            <a:off x="6469380" y="4251960"/>
            <a:ext cx="0" cy="274320"/>
          </a:xfrm>
          <a:prstGeom prst="line">
            <a:avLst/>
          </a:prstGeom>
          <a:ln w="190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047EA6C1-E8C7-6B82-FDCB-977A14CF3B82}"/>
              </a:ext>
            </a:extLst>
          </p:cNvPr>
          <p:cNvSpPr/>
          <p:nvPr/>
        </p:nvSpPr>
        <p:spPr>
          <a:xfrm>
            <a:off x="6217920" y="4526280"/>
            <a:ext cx="502920" cy="50292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b="1">
                <a:solidFill>
                  <a:schemeClr val="bg1"/>
                </a:solidFill>
                <a:latin typeface="Calibri" panose="020F0502020204030204" pitchFamily="34" charset="0"/>
                <a:cs typeface="Calibri" panose="020F0502020204030204" pitchFamily="34" charset="0"/>
              </a:rPr>
              <a:t>4</a:t>
            </a:r>
          </a:p>
        </p:txBody>
      </p:sp>
      <p:sp>
        <p:nvSpPr>
          <p:cNvPr id="18" name="Rectangle: Rounded Corners 17">
            <a:extLst>
              <a:ext uri="{FF2B5EF4-FFF2-40B4-BE49-F238E27FC236}">
                <a16:creationId xmlns:a16="http://schemas.microsoft.com/office/drawing/2014/main" id="{DB8F04C5-3BB8-9F08-D81D-09CEDE1B786B}"/>
              </a:ext>
            </a:extLst>
          </p:cNvPr>
          <p:cNvSpPr/>
          <p:nvPr/>
        </p:nvSpPr>
        <p:spPr>
          <a:xfrm>
            <a:off x="6858000" y="4480560"/>
            <a:ext cx="4754880" cy="5943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r>
              <a:rPr lang="en-US">
                <a:solidFill>
                  <a:schemeClr val="tx1"/>
                </a:solidFill>
                <a:latin typeface="Calibri" panose="020F0502020204030204" pitchFamily="34" charset="0"/>
                <a:cs typeface="Calibri" panose="020F0502020204030204" pitchFamily="34" charset="0"/>
              </a:rPr>
              <a:t>Present: speak the answer, show the avatar</a:t>
            </a:r>
          </a:p>
        </p:txBody>
      </p:sp>
      <p:sp>
        <p:nvSpPr>
          <p:cNvPr id="19" name="Rectangle: Rounded Corners 18">
            <a:extLst>
              <a:ext uri="{FF2B5EF4-FFF2-40B4-BE49-F238E27FC236}">
                <a16:creationId xmlns:a16="http://schemas.microsoft.com/office/drawing/2014/main" id="{62B44812-3B27-62FC-08B8-B4C6D30FD10B}"/>
              </a:ext>
            </a:extLst>
          </p:cNvPr>
          <p:cNvSpPr/>
          <p:nvPr/>
        </p:nvSpPr>
        <p:spPr>
          <a:xfrm>
            <a:off x="548640" y="5303520"/>
            <a:ext cx="11064240" cy="86868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b="1">
                <a:solidFill>
                  <a:schemeClr val="tx2"/>
                </a:solidFill>
                <a:latin typeface="Calibri" panose="020F0502020204030204" pitchFamily="34" charset="0"/>
                <a:cs typeface="Calibri" panose="020F0502020204030204" pitchFamily="34" charset="0"/>
              </a:rPr>
              <a:t>An App, to a client, is a folder: its workflow (.orch), its description (app.json) and an icon. The Service lists the Apps; the client follows the workflow of the one chosen. The workflow language is ours, not part of the AIF standard.</a:t>
            </a:r>
          </a:p>
        </p:txBody>
      </p:sp>
    </p:spTree>
    <p:extLst>
      <p:ext uri="{BB962C8B-B14F-4D97-AF65-F5344CB8AC3E}">
        <p14:creationId xmlns:p14="http://schemas.microsoft.com/office/powerpoint/2010/main" val="86571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EE75F-F828-6DAE-FD33-8A3B6BBB844C}"/>
              </a:ext>
            </a:extLst>
          </p:cNvPr>
          <p:cNvSpPr>
            <a:spLocks noGrp="1"/>
          </p:cNvSpPr>
          <p:nvPr>
            <p:ph type="title"/>
          </p:nvPr>
        </p:nvSpPr>
        <p:spPr>
          <a:xfrm>
            <a:off x="548640" y="624110"/>
            <a:ext cx="11064240" cy="1280890"/>
          </a:xfrm>
        </p:spPr>
        <p:txBody>
          <a:bodyPr/>
          <a:lstStyle/>
          <a:p>
            <a:pPr algn="ctr"/>
            <a:r>
              <a:rPr lang="en-US" dirty="0"/>
              <a:t>A selection of Apps: the seven of MPAI-MMC</a:t>
            </a:r>
          </a:p>
        </p:txBody>
      </p:sp>
      <p:sp>
        <p:nvSpPr>
          <p:cNvPr id="4" name="Slide Number Placeholder 3">
            <a:extLst>
              <a:ext uri="{FF2B5EF4-FFF2-40B4-BE49-F238E27FC236}">
                <a16:creationId xmlns:a16="http://schemas.microsoft.com/office/drawing/2014/main" id="{991B8010-1A08-3807-A8B3-C74C180BFA3F}"/>
              </a:ext>
            </a:extLst>
          </p:cNvPr>
          <p:cNvSpPr>
            <a:spLocks noGrp="1"/>
          </p:cNvSpPr>
          <p:nvPr>
            <p:ph type="sldNum" sz="quarter" idx="12"/>
          </p:nvPr>
        </p:nvSpPr>
        <p:spPr/>
        <p:txBody>
          <a:bodyPr/>
          <a:lstStyle/>
          <a:p>
            <a:fld id="{89DD0590-3C6E-47DC-9E6C-87568422337D}" type="slidenum">
              <a:rPr lang="en-US" smtClean="0"/>
              <a:pPr/>
              <a:t>22</a:t>
            </a:fld>
            <a:endParaRPr lang="en-US"/>
          </a:p>
        </p:txBody>
      </p:sp>
      <p:graphicFrame>
        <p:nvGraphicFramePr>
          <p:cNvPr id="5" name="Table 4">
            <a:extLst>
              <a:ext uri="{FF2B5EF4-FFF2-40B4-BE49-F238E27FC236}">
                <a16:creationId xmlns:a16="http://schemas.microsoft.com/office/drawing/2014/main" id="{DD23CEE3-DA8A-9519-365E-D77F9FE82732}"/>
              </a:ext>
            </a:extLst>
          </p:cNvPr>
          <p:cNvGraphicFramePr>
            <a:graphicFrameLocks noGrp="1"/>
          </p:cNvGraphicFramePr>
          <p:nvPr>
            <p:extLst>
              <p:ext uri="{D42A27DB-BD31-4B8C-83A1-F6EECF244321}">
                <p14:modId xmlns:p14="http://schemas.microsoft.com/office/powerpoint/2010/main" val="4096886205"/>
              </p:ext>
            </p:extLst>
          </p:nvPr>
        </p:nvGraphicFramePr>
        <p:xfrm>
          <a:off x="548640" y="1371600"/>
          <a:ext cx="11064240" cy="4535424"/>
        </p:xfrm>
        <a:graphic>
          <a:graphicData uri="http://schemas.openxmlformats.org/drawingml/2006/table">
            <a:tbl>
              <a:tblPr firstRow="1" bandRow="1">
                <a:tableStyleId>{2D5ABB26-0587-4C30-8999-92F81FD0307C}</a:tableStyleId>
              </a:tblPr>
              <a:tblGrid>
                <a:gridCol w="914400">
                  <a:extLst>
                    <a:ext uri="{9D8B030D-6E8A-4147-A177-3AD203B41FA5}">
                      <a16:colId xmlns:a16="http://schemas.microsoft.com/office/drawing/2014/main" val="2895647954"/>
                    </a:ext>
                  </a:extLst>
                </a:gridCol>
                <a:gridCol w="5669280">
                  <a:extLst>
                    <a:ext uri="{9D8B030D-6E8A-4147-A177-3AD203B41FA5}">
                      <a16:colId xmlns:a16="http://schemas.microsoft.com/office/drawing/2014/main" val="402093688"/>
                    </a:ext>
                  </a:extLst>
                </a:gridCol>
                <a:gridCol w="2926080">
                  <a:extLst>
                    <a:ext uri="{9D8B030D-6E8A-4147-A177-3AD203B41FA5}">
                      <a16:colId xmlns:a16="http://schemas.microsoft.com/office/drawing/2014/main" val="349498694"/>
                    </a:ext>
                  </a:extLst>
                </a:gridCol>
                <a:gridCol w="1554480">
                  <a:extLst>
                    <a:ext uri="{9D8B030D-6E8A-4147-A177-3AD203B41FA5}">
                      <a16:colId xmlns:a16="http://schemas.microsoft.com/office/drawing/2014/main" val="1805095188"/>
                    </a:ext>
                  </a:extLst>
                </a:gridCol>
              </a:tblGrid>
              <a:tr h="566928">
                <a:tc>
                  <a:txBody>
                    <a:bodyPr/>
                    <a:lstStyle/>
                    <a:p>
                      <a:r>
                        <a:rPr lang="en-US" sz="1400" b="1">
                          <a:solidFill>
                            <a:schemeClr val="bg1"/>
                          </a:solidFill>
                          <a:latin typeface="+mn-lt"/>
                        </a:rPr>
                        <a:t>App</a:t>
                      </a:r>
                    </a:p>
                  </a:txBody>
                  <a:tcPr marL="88900" marR="88900" marT="50800" marB="50800" anchor="ctr">
                    <a:lnB w="9525">
                      <a:solidFill>
                        <a:schemeClr val="bg2"/>
                      </a:solidFill>
                    </a:lnB>
                    <a:solidFill>
                      <a:schemeClr val="tx2"/>
                    </a:solidFill>
                  </a:tcPr>
                </a:tc>
                <a:tc>
                  <a:txBody>
                    <a:bodyPr/>
                    <a:lstStyle/>
                    <a:p>
                      <a:r>
                        <a:rPr lang="en-US" sz="1400" b="1">
                          <a:solidFill>
                            <a:schemeClr val="bg1"/>
                          </a:solidFill>
                          <a:latin typeface="+mn-lt"/>
                        </a:rPr>
                        <a:t>What it does</a:t>
                      </a:r>
                    </a:p>
                  </a:txBody>
                  <a:tcPr marL="88900" marR="88900" marT="50800" marB="50800" anchor="ctr">
                    <a:lnB w="9525">
                      <a:solidFill>
                        <a:schemeClr val="bg2"/>
                      </a:solidFill>
                    </a:lnB>
                    <a:solidFill>
                      <a:schemeClr val="tx2"/>
                    </a:solidFill>
                  </a:tcPr>
                </a:tc>
                <a:tc>
                  <a:txBody>
                    <a:bodyPr/>
                    <a:lstStyle/>
                    <a:p>
                      <a:r>
                        <a:rPr lang="en-US" sz="1400" b="1">
                          <a:solidFill>
                            <a:schemeClr val="bg1"/>
                          </a:solidFill>
                          <a:latin typeface="+mn-lt"/>
                        </a:rPr>
                        <a:t>AIMs</a:t>
                      </a:r>
                    </a:p>
                  </a:txBody>
                  <a:tcPr marL="88900" marR="88900" marT="50800" marB="50800" anchor="ctr">
                    <a:lnB w="9525">
                      <a:solidFill>
                        <a:schemeClr val="bg2"/>
                      </a:solidFill>
                    </a:lnB>
                    <a:solidFill>
                      <a:schemeClr val="tx2"/>
                    </a:solidFill>
                  </a:tcPr>
                </a:tc>
                <a:tc>
                  <a:txBody>
                    <a:bodyPr/>
                    <a:lstStyle/>
                    <a:p>
                      <a:r>
                        <a:rPr lang="en-US" sz="1400" b="1">
                          <a:solidFill>
                            <a:schemeClr val="bg1"/>
                          </a:solidFill>
                          <a:latin typeface="+mn-lt"/>
                        </a:rPr>
                        <a:t>Personal Status</a:t>
                      </a:r>
                    </a:p>
                  </a:txBody>
                  <a:tcPr marL="88900" marR="88900" marT="50800" marB="50800" anchor="ctr">
                    <a:lnB w="9525">
                      <a:solidFill>
                        <a:schemeClr val="bg2"/>
                      </a:solidFill>
                    </a:lnB>
                    <a:solidFill>
                      <a:schemeClr val="tx2"/>
                    </a:solidFill>
                  </a:tcPr>
                </a:tc>
                <a:extLst>
                  <a:ext uri="{0D108BD9-81ED-4DB2-BD59-A6C34878D82A}">
                    <a16:rowId xmlns:a16="http://schemas.microsoft.com/office/drawing/2014/main" val="1188851598"/>
                  </a:ext>
                </a:extLst>
              </a:tr>
              <a:tr h="566928">
                <a:tc>
                  <a:txBody>
                    <a:bodyPr/>
                    <a:lstStyle/>
                    <a:p>
                      <a:r>
                        <a:rPr lang="en-US" sz="1400" b="1">
                          <a:solidFill>
                            <a:schemeClr val="tx1"/>
                          </a:solidFill>
                          <a:latin typeface="+mn-lt"/>
                        </a:rPr>
                        <a:t>AMQ</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Answer to Multimodal Question: show a picture, ask, hear the answer</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ASR, TIQ, TTS, PMX</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no</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188635"/>
                  </a:ext>
                </a:extLst>
              </a:tr>
              <a:tr h="566928">
                <a:tc>
                  <a:txBody>
                    <a:bodyPr/>
                    <a:lstStyle/>
                    <a:p>
                      <a:r>
                        <a:rPr lang="en-US" sz="1400" b="1">
                          <a:solidFill>
                            <a:schemeClr val="tx1"/>
                          </a:solidFill>
                          <a:latin typeface="+mn-lt"/>
                        </a:rPr>
                        <a:t>NPR</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mn-lt"/>
                        </a:rPr>
                        <a:t>Newspaper Reading: click a column of a page, hear it read</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mn-lt"/>
                        </a:rPr>
                        <a:t>OCR, CTS, TTS, PMX</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mn-lt"/>
                        </a:rPr>
                        <a:t>no</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2931884089"/>
                  </a:ext>
                </a:extLst>
              </a:tr>
              <a:tr h="566928">
                <a:tc>
                  <a:txBody>
                    <a:bodyPr/>
                    <a:lstStyle/>
                    <a:p>
                      <a:r>
                        <a:rPr lang="en-US" sz="1400" b="1">
                          <a:solidFill>
                            <a:schemeClr val="tx1"/>
                          </a:solidFill>
                          <a:latin typeface="+mn-lt"/>
                        </a:rPr>
                        <a:t>MTS</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Multimodal Translation Service: speak in one language, hear another</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ASR, TTT, TTS, PMX</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no</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3579395763"/>
                  </a:ext>
                </a:extLst>
              </a:tr>
              <a:tr h="566928">
                <a:tc>
                  <a:txBody>
                    <a:bodyPr/>
                    <a:lstStyle/>
                    <a:p>
                      <a:r>
                        <a:rPr lang="en-US" sz="1400" b="1">
                          <a:solidFill>
                            <a:schemeClr val="tx1"/>
                          </a:solidFill>
                          <a:latin typeface="+mn-lt"/>
                        </a:rPr>
                        <a:t>MCA</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mn-lt"/>
                        </a:rPr>
                        <a:t>Multimodal Conversation Avatar: a spoken conversation</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mn-lt"/>
                        </a:rPr>
                        <a:t>ASR, EDP, TTS, GFD, PMX</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mn-lt"/>
                        </a:rPr>
                        <a:t>no</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4233118670"/>
                  </a:ext>
                </a:extLst>
              </a:tr>
              <a:tr h="566928">
                <a:tc>
                  <a:txBody>
                    <a:bodyPr/>
                    <a:lstStyle/>
                    <a:p>
                      <a:r>
                        <a:rPr lang="en-US" sz="1400" b="1">
                          <a:solidFill>
                            <a:schemeClr val="tx1"/>
                          </a:solidFill>
                          <a:latin typeface="+mn-lt"/>
                        </a:rPr>
                        <a:t>AMC</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Affective Multimodal Conversation: the avatar answers with feeling</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ASR, NLU, PSE, EDP, RSR</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yes</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3370074539"/>
                  </a:ext>
                </a:extLst>
              </a:tr>
              <a:tr h="566928">
                <a:tc>
                  <a:txBody>
                    <a:bodyPr/>
                    <a:lstStyle/>
                    <a:p>
                      <a:r>
                        <a:rPr lang="en-US" sz="1400" b="1">
                          <a:solidFill>
                            <a:schemeClr val="tx1"/>
                          </a:solidFill>
                          <a:latin typeface="+mn-lt"/>
                        </a:rPr>
                        <a:t>MAC</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mn-lt"/>
                        </a:rPr>
                        <a:t>Multimodal Access Control: face and voice grant access</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a:solidFill>
                            <a:schemeClr val="tx1"/>
                          </a:solidFill>
                          <a:latin typeface="+mn-lt"/>
                        </a:rPr>
                        <a:t>FIR, SIR, IDR, RSR</a:t>
                      </a:r>
                    </a:p>
                  </a:txBody>
                  <a:tcPr marL="88900" marR="88900" marT="50800" marB="50800" anchor="ctr">
                    <a:lnT w="9525">
                      <a:solidFill>
                        <a:schemeClr val="bg2"/>
                      </a:solidFill>
                    </a:lnT>
                    <a:lnB w="9525">
                      <a:solidFill>
                        <a:schemeClr val="bg2"/>
                      </a:solidFill>
                    </a:lnB>
                    <a:solidFill>
                      <a:schemeClr val="bg2"/>
                    </a:solidFill>
                  </a:tcPr>
                </a:tc>
                <a:tc>
                  <a:txBody>
                    <a:bodyPr/>
                    <a:lstStyle/>
                    <a:p>
                      <a:r>
                        <a:rPr lang="en-US" sz="1400" b="0" dirty="0">
                          <a:solidFill>
                            <a:schemeClr val="tx1"/>
                          </a:solidFill>
                          <a:latin typeface="+mn-lt"/>
                        </a:rPr>
                        <a:t>no</a:t>
                      </a:r>
                    </a:p>
                  </a:txBody>
                  <a:tcPr marL="88900" marR="88900" marT="50800" marB="50800" anchor="ctr">
                    <a:lnT w="9525">
                      <a:solidFill>
                        <a:schemeClr val="bg2"/>
                      </a:solidFill>
                    </a:lnT>
                    <a:lnB w="9525">
                      <a:solidFill>
                        <a:schemeClr val="bg2"/>
                      </a:solidFill>
                    </a:lnB>
                    <a:solidFill>
                      <a:schemeClr val="bg2"/>
                    </a:solidFill>
                  </a:tcPr>
                </a:tc>
                <a:extLst>
                  <a:ext uri="{0D108BD9-81ED-4DB2-BD59-A6C34878D82A}">
                    <a16:rowId xmlns:a16="http://schemas.microsoft.com/office/drawing/2014/main" val="724781195"/>
                  </a:ext>
                </a:extLst>
              </a:tr>
              <a:tr h="566928">
                <a:tc>
                  <a:txBody>
                    <a:bodyPr/>
                    <a:lstStyle/>
                    <a:p>
                      <a:r>
                        <a:rPr lang="en-US" sz="1400" b="1">
                          <a:solidFill>
                            <a:schemeClr val="tx1"/>
                          </a:solidFill>
                          <a:latin typeface="+mn-lt"/>
                        </a:rPr>
                        <a:t>ACR</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Access Control Registration: register face and voice</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a:solidFill>
                            <a:schemeClr val="tx1"/>
                          </a:solidFill>
                          <a:latin typeface="+mn-lt"/>
                        </a:rPr>
                        <a:t>EFD, ESD, RSR</a:t>
                      </a:r>
                    </a:p>
                  </a:txBody>
                  <a:tcPr marL="88900" marR="88900" marT="50800" marB="50800" anchor="ctr">
                    <a:lnT w="9525">
                      <a:solidFill>
                        <a:schemeClr val="bg2"/>
                      </a:solidFill>
                    </a:lnT>
                    <a:lnB w="9525">
                      <a:solidFill>
                        <a:schemeClr val="bg2"/>
                      </a:solidFill>
                    </a:lnB>
                    <a:solidFill>
                      <a:schemeClr val="bg1"/>
                    </a:solidFill>
                  </a:tcPr>
                </a:tc>
                <a:tc>
                  <a:txBody>
                    <a:bodyPr/>
                    <a:lstStyle/>
                    <a:p>
                      <a:r>
                        <a:rPr lang="en-US" sz="1400" b="0" dirty="0">
                          <a:solidFill>
                            <a:schemeClr val="tx1"/>
                          </a:solidFill>
                          <a:latin typeface="+mn-lt"/>
                        </a:rPr>
                        <a:t>no</a:t>
                      </a:r>
                    </a:p>
                  </a:txBody>
                  <a:tcPr marL="88900" marR="88900" marT="50800" marB="50800" anchor="ctr">
                    <a:lnT w="9525">
                      <a:solidFill>
                        <a:schemeClr val="bg2"/>
                      </a:solidFill>
                    </a:lnT>
                    <a:lnB w="9525">
                      <a:solidFill>
                        <a:schemeClr val="bg2"/>
                      </a:solidFill>
                    </a:lnB>
                    <a:solidFill>
                      <a:schemeClr val="bg1"/>
                    </a:solidFill>
                  </a:tcPr>
                </a:tc>
                <a:extLst>
                  <a:ext uri="{0D108BD9-81ED-4DB2-BD59-A6C34878D82A}">
                    <a16:rowId xmlns:a16="http://schemas.microsoft.com/office/drawing/2014/main" val="719705329"/>
                  </a:ext>
                </a:extLst>
              </a:tr>
            </a:tbl>
          </a:graphicData>
        </a:graphic>
      </p:graphicFrame>
      <p:sp>
        <p:nvSpPr>
          <p:cNvPr id="6" name="TextBox 5">
            <a:extLst>
              <a:ext uri="{FF2B5EF4-FFF2-40B4-BE49-F238E27FC236}">
                <a16:creationId xmlns:a16="http://schemas.microsoft.com/office/drawing/2014/main" id="{457AC43F-3C12-4246-70D4-4476749DFCBD}"/>
              </a:ext>
            </a:extLst>
          </p:cNvPr>
          <p:cNvSpPr txBox="1"/>
          <p:nvPr/>
        </p:nvSpPr>
        <p:spPr>
          <a:xfrm>
            <a:off x="548640" y="5989320"/>
            <a:ext cx="11064240" cy="365760"/>
          </a:xfrm>
          <a:prstGeom prst="rect">
            <a:avLst/>
          </a:prstGeom>
          <a:noFill/>
        </p:spPr>
        <p:txBody>
          <a:bodyPr vert="horz" wrap="square" lIns="0" tIns="38100" rIns="0" bIns="38100" rtlCol="0" anchor="t">
            <a:noAutofit/>
          </a:bodyPr>
          <a:lstStyle/>
          <a:p>
            <a:r>
              <a:rPr lang="en-US" sz="1400">
                <a:solidFill>
                  <a:schemeClr val="accent6"/>
                </a:solidFill>
                <a:latin typeface="Calibri" panose="020F0502020204030204" pitchFamily="34" charset="0"/>
                <a:cs typeface="Calibri" panose="020F0502020204030204" pitchFamily="34" charset="0"/>
              </a:rPr>
              <a:t>ASR speech recognition, TIQ text and image query, TTS text-to-speech, PMX portable avatar multiplexing, RSR response and scene rendering; the others as in MPAI-MMC V2.5.</a:t>
            </a:r>
          </a:p>
        </p:txBody>
      </p:sp>
    </p:spTree>
    <p:extLst>
      <p:ext uri="{BB962C8B-B14F-4D97-AF65-F5344CB8AC3E}">
        <p14:creationId xmlns:p14="http://schemas.microsoft.com/office/powerpoint/2010/main" val="3167416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D860-B13E-4DF3-74BF-B81404B5DCB3}"/>
              </a:ext>
            </a:extLst>
          </p:cNvPr>
          <p:cNvSpPr>
            <a:spLocks noGrp="1"/>
          </p:cNvSpPr>
          <p:nvPr>
            <p:ph type="title"/>
          </p:nvPr>
        </p:nvSpPr>
        <p:spPr/>
        <p:txBody>
          <a:bodyPr/>
          <a:lstStyle/>
          <a:p>
            <a:r>
              <a:rPr lang="en-US"/>
              <a:t>Thalia: seven Apps on your device, seven on the Service</a:t>
            </a:r>
          </a:p>
        </p:txBody>
      </p:sp>
      <p:sp>
        <p:nvSpPr>
          <p:cNvPr id="3" name="Footer Placeholder 2">
            <a:extLst>
              <a:ext uri="{FF2B5EF4-FFF2-40B4-BE49-F238E27FC236}">
                <a16:creationId xmlns:a16="http://schemas.microsoft.com/office/drawing/2014/main" id="{A9CE5583-943C-BBDA-505B-1CE5A4504F49}"/>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CDCC8C43-3680-859A-B718-DBC5DAD2A167}"/>
              </a:ext>
            </a:extLst>
          </p:cNvPr>
          <p:cNvSpPr>
            <a:spLocks noGrp="1"/>
          </p:cNvSpPr>
          <p:nvPr>
            <p:ph type="sldNum" sz="quarter" idx="12"/>
          </p:nvPr>
        </p:nvSpPr>
        <p:spPr/>
        <p:txBody>
          <a:bodyPr/>
          <a:lstStyle/>
          <a:p>
            <a:fld id="{30D07155-0688-43EB-864E-156194722C07}" type="slidenum">
              <a:rPr lang="en-US" smtClean="0"/>
              <a:pPr/>
              <a:t>23</a:t>
            </a:fld>
            <a:endParaRPr lang="en-US"/>
          </a:p>
        </p:txBody>
      </p:sp>
      <p:sp>
        <p:nvSpPr>
          <p:cNvPr id="5" name="Rectangle: Rounded Corners 4">
            <a:extLst>
              <a:ext uri="{FF2B5EF4-FFF2-40B4-BE49-F238E27FC236}">
                <a16:creationId xmlns:a16="http://schemas.microsoft.com/office/drawing/2014/main" id="{40A31943-DDFD-71E6-48A2-B49941FEDB8B}"/>
              </a:ext>
            </a:extLst>
          </p:cNvPr>
          <p:cNvSpPr/>
          <p:nvPr/>
        </p:nvSpPr>
        <p:spPr>
          <a:xfrm>
            <a:off x="548640" y="1325880"/>
            <a:ext cx="4754880" cy="46177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4EFB3BF1-86F7-EEA0-3536-697B08C47837}"/>
              </a:ext>
            </a:extLst>
          </p:cNvPr>
          <p:cNvSpPr/>
          <p:nvPr/>
        </p:nvSpPr>
        <p:spPr>
          <a:xfrm>
            <a:off x="6903720" y="1325880"/>
            <a:ext cx="4709160" cy="461772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97045CA-2DEE-038D-57E5-F9F18B1C78C3}"/>
              </a:ext>
            </a:extLst>
          </p:cNvPr>
          <p:cNvSpPr txBox="1"/>
          <p:nvPr/>
        </p:nvSpPr>
        <p:spPr>
          <a:xfrm>
            <a:off x="685800" y="1371600"/>
            <a:ext cx="4480560" cy="369332"/>
          </a:xfrm>
          <a:prstGeom prst="rect">
            <a:avLst/>
          </a:prstGeom>
          <a:noFill/>
        </p:spPr>
        <p:txBody>
          <a:bodyPr vert="horz" wrap="square" lIns="0" tIns="38100" rIns="0" bIns="38100" rtlCol="0" anchor="t">
            <a:noAutofit/>
          </a:bodyPr>
          <a:lstStyle/>
          <a:p>
            <a:r>
              <a:rPr lang="en-US" sz="1500" b="1">
                <a:solidFill>
                  <a:schemeClr val="accent3"/>
                </a:solidFill>
                <a:latin typeface="+mj-lt"/>
              </a:rPr>
              <a:t>On your device: Thalia</a:t>
            </a:r>
          </a:p>
        </p:txBody>
      </p:sp>
      <p:sp>
        <p:nvSpPr>
          <p:cNvPr id="8" name="TextBox 7">
            <a:extLst>
              <a:ext uri="{FF2B5EF4-FFF2-40B4-BE49-F238E27FC236}">
                <a16:creationId xmlns:a16="http://schemas.microsoft.com/office/drawing/2014/main" id="{EA7F135D-C16B-E113-3BF0-6B57857BE02F}"/>
              </a:ext>
            </a:extLst>
          </p:cNvPr>
          <p:cNvSpPr txBox="1"/>
          <p:nvPr/>
        </p:nvSpPr>
        <p:spPr>
          <a:xfrm>
            <a:off x="7040880" y="1371600"/>
            <a:ext cx="4480560" cy="369332"/>
          </a:xfrm>
          <a:prstGeom prst="rect">
            <a:avLst/>
          </a:prstGeom>
          <a:noFill/>
        </p:spPr>
        <p:txBody>
          <a:bodyPr vert="horz" wrap="square" lIns="0" tIns="38100" rIns="0" bIns="38100" rtlCol="0" anchor="t">
            <a:noAutofit/>
          </a:bodyPr>
          <a:lstStyle/>
          <a:p>
            <a:r>
              <a:rPr lang="en-US" sz="1500" b="1">
                <a:solidFill>
                  <a:schemeClr val="tx2"/>
                </a:solidFill>
                <a:latin typeface="+mj-lt"/>
              </a:rPr>
              <a:t>On the MPAI-MAS Service</a:t>
            </a:r>
          </a:p>
        </p:txBody>
      </p:sp>
      <p:sp>
        <p:nvSpPr>
          <p:cNvPr id="9" name="Rectangle: Rounded Corners 8">
            <a:extLst>
              <a:ext uri="{FF2B5EF4-FFF2-40B4-BE49-F238E27FC236}">
                <a16:creationId xmlns:a16="http://schemas.microsoft.com/office/drawing/2014/main" id="{0C7391FF-CF7E-CD37-B71F-8D6957AE153B}"/>
              </a:ext>
            </a:extLst>
          </p:cNvPr>
          <p:cNvSpPr/>
          <p:nvPr/>
        </p:nvSpPr>
        <p:spPr>
          <a:xfrm>
            <a:off x="685800" y="1755648"/>
            <a:ext cx="4480560" cy="50292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1200" b="1">
                <a:solidFill>
                  <a:schemeClr val="bg1"/>
                </a:solidFill>
              </a:rPr>
              <a:t>The MAS App: lists the Apps and launches the one you choose</a:t>
            </a:r>
          </a:p>
        </p:txBody>
      </p:sp>
      <p:sp>
        <p:nvSpPr>
          <p:cNvPr id="10" name="Rectangle: Rounded Corners 9">
            <a:extLst>
              <a:ext uri="{FF2B5EF4-FFF2-40B4-BE49-F238E27FC236}">
                <a16:creationId xmlns:a16="http://schemas.microsoft.com/office/drawing/2014/main" id="{9C68B9BD-F076-AACA-ACB8-8718CF81BF81}"/>
              </a:ext>
            </a:extLst>
          </p:cNvPr>
          <p:cNvSpPr/>
          <p:nvPr/>
        </p:nvSpPr>
        <p:spPr>
          <a:xfrm>
            <a:off x="685800" y="2395728"/>
            <a:ext cx="4480560" cy="420624"/>
          </a:xfrm>
          <a:prstGeom prst="roundRect">
            <a:avLst>
              <a:gd name="adj" fmla="val 8000"/>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accent3"/>
                </a:solidFill>
              </a:rPr>
              <a:t>MCA - Multimodal Conversation Avatar</a:t>
            </a:r>
          </a:p>
        </p:txBody>
      </p:sp>
      <p:cxnSp>
        <p:nvCxnSpPr>
          <p:cNvPr id="11" name="Straight Connector 10">
            <a:extLst>
              <a:ext uri="{FF2B5EF4-FFF2-40B4-BE49-F238E27FC236}">
                <a16:creationId xmlns:a16="http://schemas.microsoft.com/office/drawing/2014/main" id="{33BC1FD1-683A-76FD-3EE8-CBF16243F533}"/>
              </a:ext>
            </a:extLst>
          </p:cNvPr>
          <p:cNvCxnSpPr/>
          <p:nvPr/>
        </p:nvCxnSpPr>
        <p:spPr>
          <a:xfrm>
            <a:off x="5166360" y="2606040"/>
            <a:ext cx="1874520" cy="0"/>
          </a:xfrm>
          <a:prstGeom prst="line">
            <a:avLst/>
          </a:prstGeom>
          <a:ln w="2222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Rectangle: Rounded Corners 11">
            <a:extLst>
              <a:ext uri="{FF2B5EF4-FFF2-40B4-BE49-F238E27FC236}">
                <a16:creationId xmlns:a16="http://schemas.microsoft.com/office/drawing/2014/main" id="{DA182CC0-A65F-E6F3-2E02-0DBA55BCA167}"/>
              </a:ext>
            </a:extLst>
          </p:cNvPr>
          <p:cNvSpPr/>
          <p:nvPr/>
        </p:nvSpPr>
        <p:spPr>
          <a:xfrm>
            <a:off x="7040880" y="2395728"/>
            <a:ext cx="4480560" cy="420624"/>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86E1E22-210C-4118-A1F5-9D796D101E52}"/>
              </a:ext>
            </a:extLst>
          </p:cNvPr>
          <p:cNvSpPr txBox="1"/>
          <p:nvPr/>
        </p:nvSpPr>
        <p:spPr>
          <a:xfrm>
            <a:off x="7178040" y="2423160"/>
            <a:ext cx="731520" cy="365760"/>
          </a:xfrm>
          <a:prstGeom prst="rect">
            <a:avLst/>
          </a:prstGeom>
          <a:noFill/>
        </p:spPr>
        <p:txBody>
          <a:bodyPr vert="horz" wrap="square" lIns="0" tIns="38100" rIns="0" bIns="38100" rtlCol="0" anchor="ctr">
            <a:noAutofit/>
          </a:bodyPr>
          <a:lstStyle/>
          <a:p>
            <a:r>
              <a:rPr lang="en-US" sz="1400" b="1">
                <a:solidFill>
                  <a:schemeClr val="bg1"/>
                </a:solidFill>
                <a:latin typeface="+mj-lt"/>
              </a:rPr>
              <a:t>MCA</a:t>
            </a:r>
          </a:p>
        </p:txBody>
      </p:sp>
      <p:sp>
        <p:nvSpPr>
          <p:cNvPr id="14" name="TextBox 13">
            <a:extLst>
              <a:ext uri="{FF2B5EF4-FFF2-40B4-BE49-F238E27FC236}">
                <a16:creationId xmlns:a16="http://schemas.microsoft.com/office/drawing/2014/main" id="{F9B09DC6-FAFB-B3B6-C457-D1897166A307}"/>
              </a:ext>
            </a:extLst>
          </p:cNvPr>
          <p:cNvSpPr txBox="1"/>
          <p:nvPr/>
        </p:nvSpPr>
        <p:spPr>
          <a:xfrm>
            <a:off x="7909560" y="2423160"/>
            <a:ext cx="3566160" cy="365760"/>
          </a:xfrm>
          <a:prstGeom prst="rect">
            <a:avLst/>
          </a:prstGeom>
          <a:noFill/>
        </p:spPr>
        <p:txBody>
          <a:bodyPr vert="horz" wrap="square" lIns="0" tIns="38100" rIns="0" bIns="38100" rtlCol="0" anchor="ctr">
            <a:noAutofit/>
          </a:bodyPr>
          <a:lstStyle/>
          <a:p>
            <a:r>
              <a:rPr lang="en-US" sz="1200">
                <a:solidFill>
                  <a:schemeClr val="bg2"/>
                </a:solidFill>
              </a:rPr>
              <a:t>ASR  EDP  TTS  GFD  PMX</a:t>
            </a:r>
          </a:p>
        </p:txBody>
      </p:sp>
      <p:sp>
        <p:nvSpPr>
          <p:cNvPr id="15" name="Rectangle: Rounded Corners 14">
            <a:extLst>
              <a:ext uri="{FF2B5EF4-FFF2-40B4-BE49-F238E27FC236}">
                <a16:creationId xmlns:a16="http://schemas.microsoft.com/office/drawing/2014/main" id="{E283FD0C-0DC8-BFA7-1DCF-3CB7E4B0282F}"/>
              </a:ext>
            </a:extLst>
          </p:cNvPr>
          <p:cNvSpPr/>
          <p:nvPr/>
        </p:nvSpPr>
        <p:spPr>
          <a:xfrm>
            <a:off x="685800" y="2898648"/>
            <a:ext cx="4480560" cy="420624"/>
          </a:xfrm>
          <a:prstGeom prst="roundRect">
            <a:avLst>
              <a:gd name="adj" fmla="val 8000"/>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accent3"/>
                </a:solidFill>
              </a:rPr>
              <a:t>AMQ - Answer to Multimodal Question</a:t>
            </a:r>
          </a:p>
        </p:txBody>
      </p:sp>
      <p:cxnSp>
        <p:nvCxnSpPr>
          <p:cNvPr id="16" name="Straight Connector 15">
            <a:extLst>
              <a:ext uri="{FF2B5EF4-FFF2-40B4-BE49-F238E27FC236}">
                <a16:creationId xmlns:a16="http://schemas.microsoft.com/office/drawing/2014/main" id="{865F9879-E541-7304-2B5C-0E80D40CBEF8}"/>
              </a:ext>
            </a:extLst>
          </p:cNvPr>
          <p:cNvCxnSpPr/>
          <p:nvPr/>
        </p:nvCxnSpPr>
        <p:spPr>
          <a:xfrm>
            <a:off x="5166360" y="3108960"/>
            <a:ext cx="1874520" cy="0"/>
          </a:xfrm>
          <a:prstGeom prst="line">
            <a:avLst/>
          </a:prstGeom>
          <a:ln w="2222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7" name="Rectangle: Rounded Corners 16">
            <a:extLst>
              <a:ext uri="{FF2B5EF4-FFF2-40B4-BE49-F238E27FC236}">
                <a16:creationId xmlns:a16="http://schemas.microsoft.com/office/drawing/2014/main" id="{D9C5EB78-5C7E-17A4-DAA9-2DCAD835A517}"/>
              </a:ext>
            </a:extLst>
          </p:cNvPr>
          <p:cNvSpPr/>
          <p:nvPr/>
        </p:nvSpPr>
        <p:spPr>
          <a:xfrm>
            <a:off x="7040880" y="2898648"/>
            <a:ext cx="4480560" cy="420624"/>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B537D56-27BB-FC22-7B6A-3A5C0F8B9F29}"/>
              </a:ext>
            </a:extLst>
          </p:cNvPr>
          <p:cNvSpPr txBox="1"/>
          <p:nvPr/>
        </p:nvSpPr>
        <p:spPr>
          <a:xfrm>
            <a:off x="7178040" y="2926080"/>
            <a:ext cx="731520" cy="365760"/>
          </a:xfrm>
          <a:prstGeom prst="rect">
            <a:avLst/>
          </a:prstGeom>
          <a:noFill/>
        </p:spPr>
        <p:txBody>
          <a:bodyPr vert="horz" wrap="square" lIns="0" tIns="38100" rIns="0" bIns="38100" rtlCol="0" anchor="ctr">
            <a:noAutofit/>
          </a:bodyPr>
          <a:lstStyle/>
          <a:p>
            <a:r>
              <a:rPr lang="en-US" sz="1400" b="1">
                <a:solidFill>
                  <a:schemeClr val="bg1"/>
                </a:solidFill>
                <a:latin typeface="+mj-lt"/>
              </a:rPr>
              <a:t>AMQ</a:t>
            </a:r>
          </a:p>
        </p:txBody>
      </p:sp>
      <p:sp>
        <p:nvSpPr>
          <p:cNvPr id="19" name="TextBox 18">
            <a:extLst>
              <a:ext uri="{FF2B5EF4-FFF2-40B4-BE49-F238E27FC236}">
                <a16:creationId xmlns:a16="http://schemas.microsoft.com/office/drawing/2014/main" id="{35C3AFF9-A3A1-DCD1-DE15-F0A515FF170A}"/>
              </a:ext>
            </a:extLst>
          </p:cNvPr>
          <p:cNvSpPr txBox="1"/>
          <p:nvPr/>
        </p:nvSpPr>
        <p:spPr>
          <a:xfrm>
            <a:off x="7909560" y="2926080"/>
            <a:ext cx="3566160" cy="365760"/>
          </a:xfrm>
          <a:prstGeom prst="rect">
            <a:avLst/>
          </a:prstGeom>
          <a:noFill/>
        </p:spPr>
        <p:txBody>
          <a:bodyPr vert="horz" wrap="square" lIns="0" tIns="38100" rIns="0" bIns="38100" rtlCol="0" anchor="ctr">
            <a:noAutofit/>
          </a:bodyPr>
          <a:lstStyle/>
          <a:p>
            <a:r>
              <a:rPr lang="en-US" sz="1200">
                <a:solidFill>
                  <a:schemeClr val="bg2"/>
                </a:solidFill>
              </a:rPr>
              <a:t>ASR  TIQ  TTS  PMX</a:t>
            </a:r>
          </a:p>
        </p:txBody>
      </p:sp>
      <p:sp>
        <p:nvSpPr>
          <p:cNvPr id="20" name="Rectangle: Rounded Corners 19">
            <a:extLst>
              <a:ext uri="{FF2B5EF4-FFF2-40B4-BE49-F238E27FC236}">
                <a16:creationId xmlns:a16="http://schemas.microsoft.com/office/drawing/2014/main" id="{35C27932-DE03-D51A-A7E7-C7C9C74081A9}"/>
              </a:ext>
            </a:extLst>
          </p:cNvPr>
          <p:cNvSpPr/>
          <p:nvPr/>
        </p:nvSpPr>
        <p:spPr>
          <a:xfrm>
            <a:off x="685800" y="3401568"/>
            <a:ext cx="4480560" cy="420624"/>
          </a:xfrm>
          <a:prstGeom prst="roundRect">
            <a:avLst>
              <a:gd name="adj" fmla="val 8000"/>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accent3"/>
                </a:solidFill>
              </a:rPr>
              <a:t>MTS - Multimodal Translation Service</a:t>
            </a:r>
          </a:p>
        </p:txBody>
      </p:sp>
      <p:cxnSp>
        <p:nvCxnSpPr>
          <p:cNvPr id="21" name="Straight Connector 20">
            <a:extLst>
              <a:ext uri="{FF2B5EF4-FFF2-40B4-BE49-F238E27FC236}">
                <a16:creationId xmlns:a16="http://schemas.microsoft.com/office/drawing/2014/main" id="{A0DEBE64-3C3B-3EDF-01E6-B5A2CE29194C}"/>
              </a:ext>
            </a:extLst>
          </p:cNvPr>
          <p:cNvCxnSpPr/>
          <p:nvPr/>
        </p:nvCxnSpPr>
        <p:spPr>
          <a:xfrm>
            <a:off x="5166360" y="3611880"/>
            <a:ext cx="1874520" cy="0"/>
          </a:xfrm>
          <a:prstGeom prst="line">
            <a:avLst/>
          </a:prstGeom>
          <a:ln w="2222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2" name="Rectangle: Rounded Corners 21">
            <a:extLst>
              <a:ext uri="{FF2B5EF4-FFF2-40B4-BE49-F238E27FC236}">
                <a16:creationId xmlns:a16="http://schemas.microsoft.com/office/drawing/2014/main" id="{A5B80CE1-626D-D173-ED18-66C85FCC9054}"/>
              </a:ext>
            </a:extLst>
          </p:cNvPr>
          <p:cNvSpPr/>
          <p:nvPr/>
        </p:nvSpPr>
        <p:spPr>
          <a:xfrm>
            <a:off x="7040880" y="3401568"/>
            <a:ext cx="4480560" cy="420624"/>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BEFC345-BDED-7C9A-8691-2880091ECA1D}"/>
              </a:ext>
            </a:extLst>
          </p:cNvPr>
          <p:cNvSpPr txBox="1"/>
          <p:nvPr/>
        </p:nvSpPr>
        <p:spPr>
          <a:xfrm>
            <a:off x="7178040" y="3429000"/>
            <a:ext cx="731520" cy="365760"/>
          </a:xfrm>
          <a:prstGeom prst="rect">
            <a:avLst/>
          </a:prstGeom>
          <a:noFill/>
        </p:spPr>
        <p:txBody>
          <a:bodyPr vert="horz" wrap="square" lIns="0" tIns="38100" rIns="0" bIns="38100" rtlCol="0" anchor="ctr">
            <a:noAutofit/>
          </a:bodyPr>
          <a:lstStyle/>
          <a:p>
            <a:r>
              <a:rPr lang="en-US" sz="1400" b="1">
                <a:solidFill>
                  <a:schemeClr val="bg1"/>
                </a:solidFill>
                <a:latin typeface="+mj-lt"/>
              </a:rPr>
              <a:t>MTS</a:t>
            </a:r>
          </a:p>
        </p:txBody>
      </p:sp>
      <p:sp>
        <p:nvSpPr>
          <p:cNvPr id="24" name="TextBox 23">
            <a:extLst>
              <a:ext uri="{FF2B5EF4-FFF2-40B4-BE49-F238E27FC236}">
                <a16:creationId xmlns:a16="http://schemas.microsoft.com/office/drawing/2014/main" id="{D666CFE9-7B14-B6D1-8ECF-3AB2D6522D89}"/>
              </a:ext>
            </a:extLst>
          </p:cNvPr>
          <p:cNvSpPr txBox="1"/>
          <p:nvPr/>
        </p:nvSpPr>
        <p:spPr>
          <a:xfrm>
            <a:off x="7909560" y="3429000"/>
            <a:ext cx="3566160" cy="365760"/>
          </a:xfrm>
          <a:prstGeom prst="rect">
            <a:avLst/>
          </a:prstGeom>
          <a:noFill/>
        </p:spPr>
        <p:txBody>
          <a:bodyPr vert="horz" wrap="square" lIns="0" tIns="38100" rIns="0" bIns="38100" rtlCol="0" anchor="ctr">
            <a:noAutofit/>
          </a:bodyPr>
          <a:lstStyle/>
          <a:p>
            <a:r>
              <a:rPr lang="en-US" sz="1200">
                <a:solidFill>
                  <a:schemeClr val="bg2"/>
                </a:solidFill>
              </a:rPr>
              <a:t>ASR  TTT  TTS  PMX</a:t>
            </a:r>
          </a:p>
        </p:txBody>
      </p:sp>
      <p:sp>
        <p:nvSpPr>
          <p:cNvPr id="25" name="Rectangle: Rounded Corners 24">
            <a:extLst>
              <a:ext uri="{FF2B5EF4-FFF2-40B4-BE49-F238E27FC236}">
                <a16:creationId xmlns:a16="http://schemas.microsoft.com/office/drawing/2014/main" id="{B6B77DEB-1D8B-7696-E96B-F66A1FFD4C24}"/>
              </a:ext>
            </a:extLst>
          </p:cNvPr>
          <p:cNvSpPr/>
          <p:nvPr/>
        </p:nvSpPr>
        <p:spPr>
          <a:xfrm>
            <a:off x="685800" y="3904488"/>
            <a:ext cx="4480560" cy="420624"/>
          </a:xfrm>
          <a:prstGeom prst="roundRect">
            <a:avLst>
              <a:gd name="adj" fmla="val 8000"/>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accent3"/>
                </a:solidFill>
              </a:rPr>
              <a:t>AMC - Affective Multimodal Conversation</a:t>
            </a:r>
          </a:p>
        </p:txBody>
      </p:sp>
      <p:cxnSp>
        <p:nvCxnSpPr>
          <p:cNvPr id="26" name="Straight Connector 25">
            <a:extLst>
              <a:ext uri="{FF2B5EF4-FFF2-40B4-BE49-F238E27FC236}">
                <a16:creationId xmlns:a16="http://schemas.microsoft.com/office/drawing/2014/main" id="{CE32FBBF-C4FC-D693-B94F-DF627D282287}"/>
              </a:ext>
            </a:extLst>
          </p:cNvPr>
          <p:cNvCxnSpPr/>
          <p:nvPr/>
        </p:nvCxnSpPr>
        <p:spPr>
          <a:xfrm>
            <a:off x="5166360" y="4114800"/>
            <a:ext cx="1874520" cy="0"/>
          </a:xfrm>
          <a:prstGeom prst="line">
            <a:avLst/>
          </a:prstGeom>
          <a:ln w="2222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7" name="Rectangle: Rounded Corners 26">
            <a:extLst>
              <a:ext uri="{FF2B5EF4-FFF2-40B4-BE49-F238E27FC236}">
                <a16:creationId xmlns:a16="http://schemas.microsoft.com/office/drawing/2014/main" id="{C055F74F-195E-2BB9-96DD-282616126EF3}"/>
              </a:ext>
            </a:extLst>
          </p:cNvPr>
          <p:cNvSpPr/>
          <p:nvPr/>
        </p:nvSpPr>
        <p:spPr>
          <a:xfrm>
            <a:off x="7040880" y="3904488"/>
            <a:ext cx="4480560" cy="420624"/>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F388D611-360B-F813-B224-D3512BACA893}"/>
              </a:ext>
            </a:extLst>
          </p:cNvPr>
          <p:cNvSpPr txBox="1"/>
          <p:nvPr/>
        </p:nvSpPr>
        <p:spPr>
          <a:xfrm>
            <a:off x="7178040" y="3931920"/>
            <a:ext cx="731520" cy="365760"/>
          </a:xfrm>
          <a:prstGeom prst="rect">
            <a:avLst/>
          </a:prstGeom>
          <a:noFill/>
        </p:spPr>
        <p:txBody>
          <a:bodyPr vert="horz" wrap="square" lIns="0" tIns="38100" rIns="0" bIns="38100" rtlCol="0" anchor="ctr">
            <a:noAutofit/>
          </a:bodyPr>
          <a:lstStyle/>
          <a:p>
            <a:r>
              <a:rPr lang="en-US" sz="1400" b="1">
                <a:solidFill>
                  <a:schemeClr val="bg1"/>
                </a:solidFill>
                <a:latin typeface="+mj-lt"/>
              </a:rPr>
              <a:t>AMC</a:t>
            </a:r>
          </a:p>
        </p:txBody>
      </p:sp>
      <p:sp>
        <p:nvSpPr>
          <p:cNvPr id="29" name="TextBox 28">
            <a:extLst>
              <a:ext uri="{FF2B5EF4-FFF2-40B4-BE49-F238E27FC236}">
                <a16:creationId xmlns:a16="http://schemas.microsoft.com/office/drawing/2014/main" id="{DB7C4EBF-2832-C80F-7218-44F47161B9A3}"/>
              </a:ext>
            </a:extLst>
          </p:cNvPr>
          <p:cNvSpPr txBox="1"/>
          <p:nvPr/>
        </p:nvSpPr>
        <p:spPr>
          <a:xfrm>
            <a:off x="7909560" y="3931920"/>
            <a:ext cx="3566160" cy="365760"/>
          </a:xfrm>
          <a:prstGeom prst="rect">
            <a:avLst/>
          </a:prstGeom>
          <a:noFill/>
        </p:spPr>
        <p:txBody>
          <a:bodyPr vert="horz" wrap="square" lIns="0" tIns="38100" rIns="0" bIns="38100" rtlCol="0" anchor="ctr">
            <a:noAutofit/>
          </a:bodyPr>
          <a:lstStyle/>
          <a:p>
            <a:r>
              <a:rPr lang="en-US" sz="1200">
                <a:solidFill>
                  <a:schemeClr val="bg2"/>
                </a:solidFill>
              </a:rPr>
              <a:t>ASR  NLU  PSE  EDP  RSR</a:t>
            </a:r>
          </a:p>
        </p:txBody>
      </p:sp>
      <p:sp>
        <p:nvSpPr>
          <p:cNvPr id="30" name="Rectangle: Rounded Corners 29">
            <a:extLst>
              <a:ext uri="{FF2B5EF4-FFF2-40B4-BE49-F238E27FC236}">
                <a16:creationId xmlns:a16="http://schemas.microsoft.com/office/drawing/2014/main" id="{28909BDC-824B-A113-6D29-B3B8685C4A28}"/>
              </a:ext>
            </a:extLst>
          </p:cNvPr>
          <p:cNvSpPr/>
          <p:nvPr/>
        </p:nvSpPr>
        <p:spPr>
          <a:xfrm>
            <a:off x="685800" y="4407408"/>
            <a:ext cx="4480560" cy="420624"/>
          </a:xfrm>
          <a:prstGeom prst="roundRect">
            <a:avLst>
              <a:gd name="adj" fmla="val 8000"/>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accent3"/>
                </a:solidFill>
              </a:rPr>
              <a:t>ACR - Access Control Registration</a:t>
            </a:r>
          </a:p>
        </p:txBody>
      </p:sp>
      <p:cxnSp>
        <p:nvCxnSpPr>
          <p:cNvPr id="31" name="Straight Connector 30">
            <a:extLst>
              <a:ext uri="{FF2B5EF4-FFF2-40B4-BE49-F238E27FC236}">
                <a16:creationId xmlns:a16="http://schemas.microsoft.com/office/drawing/2014/main" id="{EBF64832-3014-8C83-45B1-518924FFC88E}"/>
              </a:ext>
            </a:extLst>
          </p:cNvPr>
          <p:cNvCxnSpPr/>
          <p:nvPr/>
        </p:nvCxnSpPr>
        <p:spPr>
          <a:xfrm>
            <a:off x="5166360" y="4617720"/>
            <a:ext cx="1874520" cy="0"/>
          </a:xfrm>
          <a:prstGeom prst="line">
            <a:avLst/>
          </a:prstGeom>
          <a:ln w="2222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2" name="Rectangle: Rounded Corners 31">
            <a:extLst>
              <a:ext uri="{FF2B5EF4-FFF2-40B4-BE49-F238E27FC236}">
                <a16:creationId xmlns:a16="http://schemas.microsoft.com/office/drawing/2014/main" id="{C98A4A59-159C-604B-9AA4-E30FE23952F0}"/>
              </a:ext>
            </a:extLst>
          </p:cNvPr>
          <p:cNvSpPr/>
          <p:nvPr/>
        </p:nvSpPr>
        <p:spPr>
          <a:xfrm>
            <a:off x="7040880" y="4407408"/>
            <a:ext cx="4480560" cy="420624"/>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2B78184C-015E-ACFE-D00F-1446C71615A1}"/>
              </a:ext>
            </a:extLst>
          </p:cNvPr>
          <p:cNvSpPr txBox="1"/>
          <p:nvPr/>
        </p:nvSpPr>
        <p:spPr>
          <a:xfrm>
            <a:off x="7178040" y="4434840"/>
            <a:ext cx="731520" cy="365760"/>
          </a:xfrm>
          <a:prstGeom prst="rect">
            <a:avLst/>
          </a:prstGeom>
          <a:noFill/>
        </p:spPr>
        <p:txBody>
          <a:bodyPr vert="horz" wrap="square" lIns="0" tIns="38100" rIns="0" bIns="38100" rtlCol="0" anchor="ctr">
            <a:noAutofit/>
          </a:bodyPr>
          <a:lstStyle/>
          <a:p>
            <a:r>
              <a:rPr lang="en-US" sz="1400" b="1">
                <a:solidFill>
                  <a:schemeClr val="bg1"/>
                </a:solidFill>
                <a:latin typeface="+mj-lt"/>
              </a:rPr>
              <a:t>ACR</a:t>
            </a:r>
          </a:p>
        </p:txBody>
      </p:sp>
      <p:sp>
        <p:nvSpPr>
          <p:cNvPr id="34" name="TextBox 33">
            <a:extLst>
              <a:ext uri="{FF2B5EF4-FFF2-40B4-BE49-F238E27FC236}">
                <a16:creationId xmlns:a16="http://schemas.microsoft.com/office/drawing/2014/main" id="{A54456C1-4C6D-AA2B-6B39-BF4E70D915C0}"/>
              </a:ext>
            </a:extLst>
          </p:cNvPr>
          <p:cNvSpPr txBox="1"/>
          <p:nvPr/>
        </p:nvSpPr>
        <p:spPr>
          <a:xfrm>
            <a:off x="7909560" y="4434840"/>
            <a:ext cx="3566160" cy="365760"/>
          </a:xfrm>
          <a:prstGeom prst="rect">
            <a:avLst/>
          </a:prstGeom>
          <a:noFill/>
        </p:spPr>
        <p:txBody>
          <a:bodyPr vert="horz" wrap="square" lIns="0" tIns="38100" rIns="0" bIns="38100" rtlCol="0" anchor="ctr">
            <a:noAutofit/>
          </a:bodyPr>
          <a:lstStyle/>
          <a:p>
            <a:r>
              <a:rPr lang="en-US" sz="1200">
                <a:solidFill>
                  <a:schemeClr val="bg2"/>
                </a:solidFill>
              </a:rPr>
              <a:t>EFD  ESD  RSR</a:t>
            </a:r>
          </a:p>
        </p:txBody>
      </p:sp>
      <p:sp>
        <p:nvSpPr>
          <p:cNvPr id="35" name="Rectangle: Rounded Corners 34">
            <a:extLst>
              <a:ext uri="{FF2B5EF4-FFF2-40B4-BE49-F238E27FC236}">
                <a16:creationId xmlns:a16="http://schemas.microsoft.com/office/drawing/2014/main" id="{FA7BA630-9DCC-ACE2-C6EE-9F3C3DAAB06B}"/>
              </a:ext>
            </a:extLst>
          </p:cNvPr>
          <p:cNvSpPr/>
          <p:nvPr/>
        </p:nvSpPr>
        <p:spPr>
          <a:xfrm>
            <a:off x="685800" y="4910328"/>
            <a:ext cx="4480560" cy="420624"/>
          </a:xfrm>
          <a:prstGeom prst="roundRect">
            <a:avLst>
              <a:gd name="adj" fmla="val 8000"/>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a:solidFill>
                  <a:schemeClr val="accent3"/>
                </a:solidFill>
              </a:rPr>
              <a:t>MAC - Multimodal Access Control</a:t>
            </a:r>
          </a:p>
        </p:txBody>
      </p:sp>
      <p:cxnSp>
        <p:nvCxnSpPr>
          <p:cNvPr id="36" name="Straight Connector 35">
            <a:extLst>
              <a:ext uri="{FF2B5EF4-FFF2-40B4-BE49-F238E27FC236}">
                <a16:creationId xmlns:a16="http://schemas.microsoft.com/office/drawing/2014/main" id="{C383D8F7-1FA2-48C3-E913-9DF41389F129}"/>
              </a:ext>
            </a:extLst>
          </p:cNvPr>
          <p:cNvCxnSpPr/>
          <p:nvPr/>
        </p:nvCxnSpPr>
        <p:spPr>
          <a:xfrm>
            <a:off x="5166360" y="5120640"/>
            <a:ext cx="1874520" cy="0"/>
          </a:xfrm>
          <a:prstGeom prst="line">
            <a:avLst/>
          </a:prstGeom>
          <a:ln w="2222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7" name="Rectangle: Rounded Corners 36">
            <a:extLst>
              <a:ext uri="{FF2B5EF4-FFF2-40B4-BE49-F238E27FC236}">
                <a16:creationId xmlns:a16="http://schemas.microsoft.com/office/drawing/2014/main" id="{3A489870-98DE-AA5D-B73E-D4CBA1FCA2FC}"/>
              </a:ext>
            </a:extLst>
          </p:cNvPr>
          <p:cNvSpPr/>
          <p:nvPr/>
        </p:nvSpPr>
        <p:spPr>
          <a:xfrm>
            <a:off x="7040880" y="4910328"/>
            <a:ext cx="4480560" cy="420624"/>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52D44A7C-E130-AEE3-1361-5227C1737618}"/>
              </a:ext>
            </a:extLst>
          </p:cNvPr>
          <p:cNvSpPr txBox="1"/>
          <p:nvPr/>
        </p:nvSpPr>
        <p:spPr>
          <a:xfrm>
            <a:off x="7178040" y="4937760"/>
            <a:ext cx="731520" cy="365760"/>
          </a:xfrm>
          <a:prstGeom prst="rect">
            <a:avLst/>
          </a:prstGeom>
          <a:noFill/>
        </p:spPr>
        <p:txBody>
          <a:bodyPr vert="horz" wrap="square" lIns="0" tIns="38100" rIns="0" bIns="38100" rtlCol="0" anchor="ctr">
            <a:noAutofit/>
          </a:bodyPr>
          <a:lstStyle/>
          <a:p>
            <a:r>
              <a:rPr lang="en-US" sz="1400" b="1">
                <a:solidFill>
                  <a:schemeClr val="bg1"/>
                </a:solidFill>
                <a:latin typeface="+mj-lt"/>
              </a:rPr>
              <a:t>MAC</a:t>
            </a:r>
          </a:p>
        </p:txBody>
      </p:sp>
      <p:sp>
        <p:nvSpPr>
          <p:cNvPr id="39" name="TextBox 38">
            <a:extLst>
              <a:ext uri="{FF2B5EF4-FFF2-40B4-BE49-F238E27FC236}">
                <a16:creationId xmlns:a16="http://schemas.microsoft.com/office/drawing/2014/main" id="{7B9BD54A-DEAE-8DF9-AF31-A3954226F8D7}"/>
              </a:ext>
            </a:extLst>
          </p:cNvPr>
          <p:cNvSpPr txBox="1"/>
          <p:nvPr/>
        </p:nvSpPr>
        <p:spPr>
          <a:xfrm>
            <a:off x="7909560" y="4937760"/>
            <a:ext cx="3566160" cy="365760"/>
          </a:xfrm>
          <a:prstGeom prst="rect">
            <a:avLst/>
          </a:prstGeom>
          <a:noFill/>
        </p:spPr>
        <p:txBody>
          <a:bodyPr vert="horz" wrap="square" lIns="0" tIns="38100" rIns="0" bIns="38100" rtlCol="0" anchor="ctr">
            <a:noAutofit/>
          </a:bodyPr>
          <a:lstStyle/>
          <a:p>
            <a:r>
              <a:rPr lang="en-US" sz="1200">
                <a:solidFill>
                  <a:schemeClr val="bg2"/>
                </a:solidFill>
              </a:rPr>
              <a:t>FIR  SIR  IDR  RSR</a:t>
            </a:r>
          </a:p>
        </p:txBody>
      </p:sp>
      <p:sp>
        <p:nvSpPr>
          <p:cNvPr id="40" name="Rectangle: Rounded Corners 39">
            <a:extLst>
              <a:ext uri="{FF2B5EF4-FFF2-40B4-BE49-F238E27FC236}">
                <a16:creationId xmlns:a16="http://schemas.microsoft.com/office/drawing/2014/main" id="{9A55C341-4BA6-60E7-68CE-673B61726C3A}"/>
              </a:ext>
            </a:extLst>
          </p:cNvPr>
          <p:cNvSpPr/>
          <p:nvPr/>
        </p:nvSpPr>
        <p:spPr>
          <a:xfrm>
            <a:off x="685800" y="5413248"/>
            <a:ext cx="4480560" cy="420624"/>
          </a:xfrm>
          <a:prstGeom prst="roundRect">
            <a:avLst>
              <a:gd name="adj" fmla="val 8000"/>
            </a:avLst>
          </a:prstGeom>
          <a:solidFill>
            <a:schemeClr val="bg1"/>
          </a:solidFill>
          <a:ln w="1905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wrap="square" lIns="76200" tIns="38100" rIns="76200" bIns="38100" rtlCol="0" anchor="ctr">
            <a:noAutofit/>
          </a:bodyPr>
          <a:lstStyle/>
          <a:p>
            <a:pPr algn="ctr"/>
            <a:r>
              <a:rPr lang="en-US" sz="1300" b="1" dirty="0">
                <a:solidFill>
                  <a:schemeClr val="accent3"/>
                </a:solidFill>
              </a:rPr>
              <a:t>NPR - Newspaper Reading</a:t>
            </a:r>
          </a:p>
        </p:txBody>
      </p:sp>
      <p:cxnSp>
        <p:nvCxnSpPr>
          <p:cNvPr id="41" name="Straight Connector 40">
            <a:extLst>
              <a:ext uri="{FF2B5EF4-FFF2-40B4-BE49-F238E27FC236}">
                <a16:creationId xmlns:a16="http://schemas.microsoft.com/office/drawing/2014/main" id="{B9C3CE2F-0409-D00C-2A7C-2BEA76AC8B3A}"/>
              </a:ext>
            </a:extLst>
          </p:cNvPr>
          <p:cNvCxnSpPr/>
          <p:nvPr/>
        </p:nvCxnSpPr>
        <p:spPr>
          <a:xfrm>
            <a:off x="5166360" y="5623560"/>
            <a:ext cx="1874520" cy="0"/>
          </a:xfrm>
          <a:prstGeom prst="line">
            <a:avLst/>
          </a:prstGeom>
          <a:ln w="22225">
            <a:solidFill>
              <a:schemeClr val="accent6"/>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42" name="Rectangle: Rounded Corners 41">
            <a:extLst>
              <a:ext uri="{FF2B5EF4-FFF2-40B4-BE49-F238E27FC236}">
                <a16:creationId xmlns:a16="http://schemas.microsoft.com/office/drawing/2014/main" id="{5BFF6129-DEA3-35D7-9CFE-04567D50AD8A}"/>
              </a:ext>
            </a:extLst>
          </p:cNvPr>
          <p:cNvSpPr/>
          <p:nvPr/>
        </p:nvSpPr>
        <p:spPr>
          <a:xfrm>
            <a:off x="7040880" y="5413248"/>
            <a:ext cx="4480560" cy="420624"/>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79507959-5DD0-636C-ABD5-15783C5F4F47}"/>
              </a:ext>
            </a:extLst>
          </p:cNvPr>
          <p:cNvSpPr txBox="1"/>
          <p:nvPr/>
        </p:nvSpPr>
        <p:spPr>
          <a:xfrm>
            <a:off x="7178040" y="5440680"/>
            <a:ext cx="731520" cy="365760"/>
          </a:xfrm>
          <a:prstGeom prst="rect">
            <a:avLst/>
          </a:prstGeom>
          <a:noFill/>
        </p:spPr>
        <p:txBody>
          <a:bodyPr vert="horz" wrap="square" lIns="0" tIns="38100" rIns="0" bIns="38100" rtlCol="0" anchor="ctr">
            <a:noAutofit/>
          </a:bodyPr>
          <a:lstStyle/>
          <a:p>
            <a:r>
              <a:rPr lang="en-US" sz="1400" b="1">
                <a:solidFill>
                  <a:schemeClr val="bg1"/>
                </a:solidFill>
                <a:latin typeface="+mj-lt"/>
              </a:rPr>
              <a:t>NPR</a:t>
            </a:r>
          </a:p>
        </p:txBody>
      </p:sp>
      <p:sp>
        <p:nvSpPr>
          <p:cNvPr id="44" name="TextBox 43">
            <a:extLst>
              <a:ext uri="{FF2B5EF4-FFF2-40B4-BE49-F238E27FC236}">
                <a16:creationId xmlns:a16="http://schemas.microsoft.com/office/drawing/2014/main" id="{E2453894-8F79-8BF7-EABE-E738582EBBA6}"/>
              </a:ext>
            </a:extLst>
          </p:cNvPr>
          <p:cNvSpPr txBox="1"/>
          <p:nvPr/>
        </p:nvSpPr>
        <p:spPr>
          <a:xfrm>
            <a:off x="7909560" y="5440680"/>
            <a:ext cx="3566160" cy="365760"/>
          </a:xfrm>
          <a:prstGeom prst="rect">
            <a:avLst/>
          </a:prstGeom>
          <a:noFill/>
        </p:spPr>
        <p:txBody>
          <a:bodyPr vert="horz" wrap="square" lIns="0" tIns="38100" rIns="0" bIns="38100" rtlCol="0" anchor="ctr">
            <a:noAutofit/>
          </a:bodyPr>
          <a:lstStyle/>
          <a:p>
            <a:r>
              <a:rPr lang="en-US" sz="1200">
                <a:solidFill>
                  <a:schemeClr val="bg2"/>
                </a:solidFill>
              </a:rPr>
              <a:t>OCR  CTS  TTS  PMX</a:t>
            </a:r>
          </a:p>
        </p:txBody>
      </p:sp>
      <p:sp>
        <p:nvSpPr>
          <p:cNvPr id="45" name="TextBox 44">
            <a:extLst>
              <a:ext uri="{FF2B5EF4-FFF2-40B4-BE49-F238E27FC236}">
                <a16:creationId xmlns:a16="http://schemas.microsoft.com/office/drawing/2014/main" id="{36C4D909-03FA-BD58-5710-6055018CEB6B}"/>
              </a:ext>
            </a:extLst>
          </p:cNvPr>
          <p:cNvSpPr txBox="1"/>
          <p:nvPr/>
        </p:nvSpPr>
        <p:spPr>
          <a:xfrm>
            <a:off x="5212080" y="2011680"/>
            <a:ext cx="1691640" cy="365760"/>
          </a:xfrm>
          <a:prstGeom prst="rect">
            <a:avLst/>
          </a:prstGeom>
          <a:noFill/>
        </p:spPr>
        <p:txBody>
          <a:bodyPr vert="horz" wrap="square" lIns="0" tIns="38100" rIns="0" bIns="38100" rtlCol="0" anchor="t">
            <a:noAutofit/>
          </a:bodyPr>
          <a:lstStyle/>
          <a:p>
            <a:pPr algn="ctr"/>
            <a:r>
              <a:rPr lang="en-US" sz="1300" b="1">
                <a:solidFill>
                  <a:schemeClr val="accent6"/>
                </a:solidFill>
              </a:rPr>
              <a:t>MPAI-MAS</a:t>
            </a:r>
          </a:p>
        </p:txBody>
      </p:sp>
      <p:sp>
        <p:nvSpPr>
          <p:cNvPr id="46" name="TextBox 45">
            <a:extLst>
              <a:ext uri="{FF2B5EF4-FFF2-40B4-BE49-F238E27FC236}">
                <a16:creationId xmlns:a16="http://schemas.microsoft.com/office/drawing/2014/main" id="{8013230A-F8A1-0CA6-F478-DDD25BCE04B0}"/>
              </a:ext>
            </a:extLst>
          </p:cNvPr>
          <p:cNvSpPr txBox="1"/>
          <p:nvPr/>
        </p:nvSpPr>
        <p:spPr>
          <a:xfrm>
            <a:off x="548640" y="6035040"/>
            <a:ext cx="11064240" cy="365760"/>
          </a:xfrm>
          <a:prstGeom prst="rect">
            <a:avLst/>
          </a:prstGeom>
          <a:noFill/>
        </p:spPr>
        <p:txBody>
          <a:bodyPr vert="horz" wrap="square" lIns="0" tIns="38100" rIns="0" bIns="38100" rtlCol="0" anchor="t">
            <a:noAutofit/>
          </a:bodyPr>
          <a:lstStyle/>
          <a:p>
            <a:pPr algn="ctr"/>
            <a:r>
              <a:rPr lang="en-US" sz="1200">
                <a:solidFill>
                  <a:schemeClr val="accent6"/>
                </a:solidFill>
              </a:rPr>
              <a:t>Each App here follows its workflow, captures and renders. Each App there runs its AI Modules under a Controller.</a:t>
            </a:r>
          </a:p>
        </p:txBody>
      </p:sp>
    </p:spTree>
    <p:extLst>
      <p:ext uri="{BB962C8B-B14F-4D97-AF65-F5344CB8AC3E}">
        <p14:creationId xmlns:p14="http://schemas.microsoft.com/office/powerpoint/2010/main" val="696160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13BA8-374A-CC9E-2979-12DD63669EB0}"/>
              </a:ext>
            </a:extLst>
          </p:cNvPr>
          <p:cNvSpPr>
            <a:spLocks noGrp="1"/>
          </p:cNvSpPr>
          <p:nvPr>
            <p:ph type="title"/>
          </p:nvPr>
        </p:nvSpPr>
        <p:spPr>
          <a:xfrm>
            <a:off x="548640" y="624110"/>
            <a:ext cx="11064240" cy="1280890"/>
          </a:xfrm>
        </p:spPr>
        <p:txBody>
          <a:bodyPr/>
          <a:lstStyle/>
          <a:p>
            <a:pPr algn="ctr"/>
            <a:r>
              <a:rPr lang="en-US" dirty="0"/>
              <a:t>The opportunities opened by MPAI standards</a:t>
            </a:r>
          </a:p>
        </p:txBody>
      </p:sp>
      <p:sp>
        <p:nvSpPr>
          <p:cNvPr id="3" name="Footer Placeholder 2">
            <a:extLst>
              <a:ext uri="{FF2B5EF4-FFF2-40B4-BE49-F238E27FC236}">
                <a16:creationId xmlns:a16="http://schemas.microsoft.com/office/drawing/2014/main" id="{DA4D2FF9-D9A7-E162-F172-83F98FF5499C}"/>
              </a:ext>
            </a:extLst>
          </p:cNvPr>
          <p:cNvSpPr>
            <a:spLocks noGrp="1"/>
          </p:cNvSpPr>
          <p:nvPr>
            <p:ph type="ftr" sz="quarter" idx="11"/>
          </p:nvPr>
        </p:nvSpPr>
        <p:spPr>
          <a:xfrm>
            <a:off x="548640" y="6400800"/>
            <a:ext cx="7315200" cy="292608"/>
          </a:xfrm>
          <a:prstGeom prst="rect">
            <a:avLst/>
          </a:prstGeom>
        </p:spPr>
        <p:txBody>
          <a:bodyPr vert="horz" lIns="0" tIns="45720" rIns="91440" bIns="45720" rtlCol="0" anchor="ctr"/>
          <a:lstStyle>
            <a:defPPr>
              <a:defRPr lang="en-US"/>
            </a:defPPr>
            <a:lvl1pPr marL="0" algn="l" defTabSz="914400" rtl="0" eaLnBrk="1" latinLnBrk="0" hangingPunct="1">
              <a:defRPr sz="11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a:p>
        </p:txBody>
      </p:sp>
      <p:sp>
        <p:nvSpPr>
          <p:cNvPr id="4" name="Slide Number Placeholder 3">
            <a:extLst>
              <a:ext uri="{FF2B5EF4-FFF2-40B4-BE49-F238E27FC236}">
                <a16:creationId xmlns:a16="http://schemas.microsoft.com/office/drawing/2014/main" id="{E6C341A4-CD74-2F5E-7CC0-65262A814274}"/>
              </a:ext>
            </a:extLst>
          </p:cNvPr>
          <p:cNvSpPr>
            <a:spLocks noGrp="1"/>
          </p:cNvSpPr>
          <p:nvPr>
            <p:ph type="sldNum" sz="quarter" idx="12"/>
          </p:nvPr>
        </p:nvSpPr>
        <p:spPr/>
        <p:txBody>
          <a:bodyPr/>
          <a:lstStyle/>
          <a:p>
            <a:fld id="{89DD0590-3C6E-47DC-9E6C-87568422337D}" type="slidenum">
              <a:rPr lang="en-US" smtClean="0"/>
              <a:pPr/>
              <a:t>24</a:t>
            </a:fld>
            <a:endParaRPr lang="en-US"/>
          </a:p>
        </p:txBody>
      </p:sp>
      <p:sp>
        <p:nvSpPr>
          <p:cNvPr id="5" name="Rectangle: Rounded Corners 4">
            <a:extLst>
              <a:ext uri="{FF2B5EF4-FFF2-40B4-BE49-F238E27FC236}">
                <a16:creationId xmlns:a16="http://schemas.microsoft.com/office/drawing/2014/main" id="{852619BD-F2AB-DC38-1CD9-D2402BA7FD53}"/>
              </a:ext>
            </a:extLst>
          </p:cNvPr>
          <p:cNvSpPr/>
          <p:nvPr/>
        </p:nvSpPr>
        <p:spPr>
          <a:xfrm>
            <a:off x="548640" y="1417320"/>
            <a:ext cx="3566160" cy="21945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6" name="Oval 5">
            <a:extLst>
              <a:ext uri="{FF2B5EF4-FFF2-40B4-BE49-F238E27FC236}">
                <a16:creationId xmlns:a16="http://schemas.microsoft.com/office/drawing/2014/main" id="{72B03767-FEA2-CF26-40F0-CD2693C71D9D}"/>
              </a:ext>
            </a:extLst>
          </p:cNvPr>
          <p:cNvSpPr/>
          <p:nvPr/>
        </p:nvSpPr>
        <p:spPr>
          <a:xfrm>
            <a:off x="731520" y="1600200"/>
            <a:ext cx="548640" cy="548640"/>
          </a:xfrm>
          <a:prstGeom prst="ellipse">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1</a:t>
            </a:r>
          </a:p>
        </p:txBody>
      </p:sp>
      <p:sp>
        <p:nvSpPr>
          <p:cNvPr id="7" name="TextBox 6">
            <a:extLst>
              <a:ext uri="{FF2B5EF4-FFF2-40B4-BE49-F238E27FC236}">
                <a16:creationId xmlns:a16="http://schemas.microsoft.com/office/drawing/2014/main" id="{26790061-DDA8-0D4E-D5DF-510D7CDB37B4}"/>
              </a:ext>
            </a:extLst>
          </p:cNvPr>
          <p:cNvSpPr txBox="1"/>
          <p:nvPr/>
        </p:nvSpPr>
        <p:spPr>
          <a:xfrm>
            <a:off x="1417320" y="1554480"/>
            <a:ext cx="2560320" cy="369332"/>
          </a:xfrm>
          <a:prstGeom prst="rect">
            <a:avLst/>
          </a:prstGeom>
          <a:noFill/>
        </p:spPr>
        <p:txBody>
          <a:bodyPr vert="horz" wrap="square" lIns="0" tIns="38100" rIns="0" bIns="38100" rtlCol="0" anchor="ctr">
            <a:noAutofit/>
          </a:bodyPr>
          <a:lstStyle/>
          <a:p>
            <a:r>
              <a:rPr lang="en-US" sz="2000" b="1">
                <a:solidFill>
                  <a:schemeClr val="tx2"/>
                </a:solidFill>
                <a:latin typeface="Calibri" panose="020F0502020204030204" pitchFamily="34" charset="0"/>
                <a:cs typeface="Calibri" panose="020F0502020204030204" pitchFamily="34" charset="0"/>
              </a:rPr>
              <a:t>Interoperable AI components</a:t>
            </a:r>
          </a:p>
        </p:txBody>
      </p:sp>
      <p:sp>
        <p:nvSpPr>
          <p:cNvPr id="8" name="TextBox 7">
            <a:extLst>
              <a:ext uri="{FF2B5EF4-FFF2-40B4-BE49-F238E27FC236}">
                <a16:creationId xmlns:a16="http://schemas.microsoft.com/office/drawing/2014/main" id="{0B6444A7-36C9-12E7-E292-399503033080}"/>
              </a:ext>
            </a:extLst>
          </p:cNvPr>
          <p:cNvSpPr txBox="1"/>
          <p:nvPr/>
        </p:nvSpPr>
        <p:spPr>
          <a:xfrm>
            <a:off x="731520" y="2377440"/>
            <a:ext cx="324612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AIMs specified by their Ports can be replaced by better ones without changing the Application</a:t>
            </a:r>
          </a:p>
        </p:txBody>
      </p:sp>
      <p:sp>
        <p:nvSpPr>
          <p:cNvPr id="9" name="Rectangle: Rounded Corners 8">
            <a:extLst>
              <a:ext uri="{FF2B5EF4-FFF2-40B4-BE49-F238E27FC236}">
                <a16:creationId xmlns:a16="http://schemas.microsoft.com/office/drawing/2014/main" id="{D2CF98CC-9406-F8E6-2854-5EDBF05626CF}"/>
              </a:ext>
            </a:extLst>
          </p:cNvPr>
          <p:cNvSpPr/>
          <p:nvPr/>
        </p:nvSpPr>
        <p:spPr>
          <a:xfrm>
            <a:off x="4297680" y="1417320"/>
            <a:ext cx="3566159" cy="21945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0" name="Oval 9">
            <a:extLst>
              <a:ext uri="{FF2B5EF4-FFF2-40B4-BE49-F238E27FC236}">
                <a16:creationId xmlns:a16="http://schemas.microsoft.com/office/drawing/2014/main" id="{EFA10B89-6BB8-A17D-3D6F-BB144DA360BF}"/>
              </a:ext>
            </a:extLst>
          </p:cNvPr>
          <p:cNvSpPr/>
          <p:nvPr/>
        </p:nvSpPr>
        <p:spPr>
          <a:xfrm>
            <a:off x="4480560" y="1600200"/>
            <a:ext cx="548640" cy="548640"/>
          </a:xfrm>
          <a:prstGeom prst="ellipse">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2</a:t>
            </a:r>
          </a:p>
        </p:txBody>
      </p:sp>
      <p:sp>
        <p:nvSpPr>
          <p:cNvPr id="11" name="TextBox 10">
            <a:extLst>
              <a:ext uri="{FF2B5EF4-FFF2-40B4-BE49-F238E27FC236}">
                <a16:creationId xmlns:a16="http://schemas.microsoft.com/office/drawing/2014/main" id="{3B09BEA3-03B8-6D5F-137E-F58E95B1027A}"/>
              </a:ext>
            </a:extLst>
          </p:cNvPr>
          <p:cNvSpPr txBox="1"/>
          <p:nvPr/>
        </p:nvSpPr>
        <p:spPr>
          <a:xfrm>
            <a:off x="5166360" y="1554480"/>
            <a:ext cx="2560320" cy="369332"/>
          </a:xfrm>
          <a:prstGeom prst="rect">
            <a:avLst/>
          </a:prstGeom>
          <a:noFill/>
        </p:spPr>
        <p:txBody>
          <a:bodyPr vert="horz" wrap="square" lIns="0" tIns="38100" rIns="0" bIns="38100" rtlCol="0" anchor="ctr">
            <a:noAutofit/>
          </a:bodyPr>
          <a:lstStyle/>
          <a:p>
            <a:r>
              <a:rPr lang="en-US" sz="2000" b="1">
                <a:solidFill>
                  <a:schemeClr val="tx2"/>
                </a:solidFill>
                <a:latin typeface="Calibri" panose="020F0502020204030204" pitchFamily="34" charset="0"/>
                <a:cs typeface="Calibri" panose="020F0502020204030204" pitchFamily="34" charset="0"/>
              </a:rPr>
              <a:t>A market of Implementers</a:t>
            </a:r>
          </a:p>
        </p:txBody>
      </p:sp>
      <p:sp>
        <p:nvSpPr>
          <p:cNvPr id="12" name="TextBox 11">
            <a:extLst>
              <a:ext uri="{FF2B5EF4-FFF2-40B4-BE49-F238E27FC236}">
                <a16:creationId xmlns:a16="http://schemas.microsoft.com/office/drawing/2014/main" id="{D638CEF0-57E3-E925-FEE4-E9FE3F4A4C2F}"/>
              </a:ext>
            </a:extLst>
          </p:cNvPr>
          <p:cNvSpPr txBox="1"/>
          <p:nvPr/>
        </p:nvSpPr>
        <p:spPr>
          <a:xfrm>
            <a:off x="4480560" y="2377440"/>
            <a:ext cx="3246120" cy="369332"/>
          </a:xfrm>
          <a:prstGeom prst="rect">
            <a:avLst/>
          </a:prstGeom>
          <a:noFill/>
        </p:spPr>
        <p:txBody>
          <a:bodyPr vert="horz" wrap="square" lIns="0" tIns="38100" rIns="0" bIns="38100" rtlCol="0" anchor="t">
            <a:noAutofit/>
          </a:bodyPr>
          <a:lstStyle/>
          <a:p>
            <a:r>
              <a:rPr lang="en-US" sz="1600" dirty="0">
                <a:latin typeface="Calibri" panose="020F0502020204030204" pitchFamily="34" charset="0"/>
                <a:cs typeface="Calibri" panose="020F0502020204030204" pitchFamily="34" charset="0"/>
              </a:rPr>
              <a:t>Implementer IDs, a Store that verifies and a Framework </a:t>
            </a:r>
            <a:r>
              <a:rPr lang="en-US" sz="1600" dirty="0" err="1">
                <a:latin typeface="Calibri" panose="020F0502020204030204" pitchFamily="34" charset="0"/>
                <a:cs typeface="Calibri" panose="020F0502020204030204" pitchFamily="34" charset="0"/>
              </a:rPr>
              <a:t>Licence</a:t>
            </a:r>
            <a:r>
              <a:rPr lang="en-US" sz="1600" dirty="0">
                <a:latin typeface="Calibri" panose="020F0502020204030204" pitchFamily="34" charset="0"/>
                <a:cs typeface="Calibri" panose="020F0502020204030204" pitchFamily="34" charset="0"/>
              </a:rPr>
              <a:t> helping you </a:t>
            </a:r>
            <a:r>
              <a:rPr lang="en-US" sz="1600">
                <a:latin typeface="Calibri" panose="020F0502020204030204" pitchFamily="34" charset="0"/>
                <a:cs typeface="Calibri" panose="020F0502020204030204" pitchFamily="34" charset="0"/>
              </a:rPr>
              <a:t>to understand what </a:t>
            </a:r>
            <a:r>
              <a:rPr lang="en-US" sz="1600" dirty="0">
                <a:latin typeface="Calibri" panose="020F0502020204030204" pitchFamily="34" charset="0"/>
                <a:cs typeface="Calibri" panose="020F0502020204030204" pitchFamily="34" charset="0"/>
              </a:rPr>
              <a:t>to pay</a:t>
            </a:r>
          </a:p>
        </p:txBody>
      </p:sp>
      <p:sp>
        <p:nvSpPr>
          <p:cNvPr id="13" name="Rectangle: Rounded Corners 12">
            <a:extLst>
              <a:ext uri="{FF2B5EF4-FFF2-40B4-BE49-F238E27FC236}">
                <a16:creationId xmlns:a16="http://schemas.microsoft.com/office/drawing/2014/main" id="{46498CFA-1732-B81B-3B22-ADABAFB08A24}"/>
              </a:ext>
            </a:extLst>
          </p:cNvPr>
          <p:cNvSpPr/>
          <p:nvPr/>
        </p:nvSpPr>
        <p:spPr>
          <a:xfrm>
            <a:off x="8046720" y="1417320"/>
            <a:ext cx="3566160" cy="21945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4" name="Oval 13">
            <a:extLst>
              <a:ext uri="{FF2B5EF4-FFF2-40B4-BE49-F238E27FC236}">
                <a16:creationId xmlns:a16="http://schemas.microsoft.com/office/drawing/2014/main" id="{507B1714-2321-874B-AD82-8FD03E63A414}"/>
              </a:ext>
            </a:extLst>
          </p:cNvPr>
          <p:cNvSpPr/>
          <p:nvPr/>
        </p:nvSpPr>
        <p:spPr>
          <a:xfrm>
            <a:off x="8229600" y="1600200"/>
            <a:ext cx="548640" cy="548640"/>
          </a:xfrm>
          <a:prstGeom prst="ellipse">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3</a:t>
            </a:r>
          </a:p>
        </p:txBody>
      </p:sp>
      <p:sp>
        <p:nvSpPr>
          <p:cNvPr id="15" name="TextBox 14">
            <a:extLst>
              <a:ext uri="{FF2B5EF4-FFF2-40B4-BE49-F238E27FC236}">
                <a16:creationId xmlns:a16="http://schemas.microsoft.com/office/drawing/2014/main" id="{21E87B69-D41D-0065-2AE8-E72FF913097F}"/>
              </a:ext>
            </a:extLst>
          </p:cNvPr>
          <p:cNvSpPr txBox="1"/>
          <p:nvPr/>
        </p:nvSpPr>
        <p:spPr>
          <a:xfrm>
            <a:off x="8915400" y="1554480"/>
            <a:ext cx="2560320" cy="369332"/>
          </a:xfrm>
          <a:prstGeom prst="rect">
            <a:avLst/>
          </a:prstGeom>
          <a:noFill/>
        </p:spPr>
        <p:txBody>
          <a:bodyPr vert="horz" wrap="square" lIns="0" tIns="38100" rIns="0" bIns="38100" rtlCol="0" anchor="ctr">
            <a:noAutofit/>
          </a:bodyPr>
          <a:lstStyle/>
          <a:p>
            <a:r>
              <a:rPr lang="en-US" sz="2000" b="1">
                <a:solidFill>
                  <a:schemeClr val="tx2"/>
                </a:solidFill>
                <a:latin typeface="Calibri" panose="020F0502020204030204" pitchFamily="34" charset="0"/>
                <a:cs typeface="Calibri" panose="020F0502020204030204" pitchFamily="34" charset="0"/>
              </a:rPr>
              <a:t>Trust that can be checked</a:t>
            </a:r>
          </a:p>
        </p:txBody>
      </p:sp>
      <p:sp>
        <p:nvSpPr>
          <p:cNvPr id="16" name="TextBox 15">
            <a:extLst>
              <a:ext uri="{FF2B5EF4-FFF2-40B4-BE49-F238E27FC236}">
                <a16:creationId xmlns:a16="http://schemas.microsoft.com/office/drawing/2014/main" id="{BDB97084-A4BD-CB45-384F-BDA11526F3A1}"/>
              </a:ext>
            </a:extLst>
          </p:cNvPr>
          <p:cNvSpPr txBox="1"/>
          <p:nvPr/>
        </p:nvSpPr>
        <p:spPr>
          <a:xfrm>
            <a:off x="8229600" y="2377440"/>
            <a:ext cx="324612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What runs is what was approved, on a local Controller or a remote one</a:t>
            </a:r>
          </a:p>
        </p:txBody>
      </p:sp>
      <p:sp>
        <p:nvSpPr>
          <p:cNvPr id="17" name="Rectangle: Rounded Corners 16">
            <a:extLst>
              <a:ext uri="{FF2B5EF4-FFF2-40B4-BE49-F238E27FC236}">
                <a16:creationId xmlns:a16="http://schemas.microsoft.com/office/drawing/2014/main" id="{2FA425BB-BEA2-5124-5C80-CBBC23DBB780}"/>
              </a:ext>
            </a:extLst>
          </p:cNvPr>
          <p:cNvSpPr/>
          <p:nvPr/>
        </p:nvSpPr>
        <p:spPr>
          <a:xfrm>
            <a:off x="548640" y="3794760"/>
            <a:ext cx="3566160" cy="21945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18" name="Oval 17">
            <a:extLst>
              <a:ext uri="{FF2B5EF4-FFF2-40B4-BE49-F238E27FC236}">
                <a16:creationId xmlns:a16="http://schemas.microsoft.com/office/drawing/2014/main" id="{F31D2347-2BA2-96F5-FA0C-77B098E1F62C}"/>
              </a:ext>
            </a:extLst>
          </p:cNvPr>
          <p:cNvSpPr/>
          <p:nvPr/>
        </p:nvSpPr>
        <p:spPr>
          <a:xfrm>
            <a:off x="731520" y="3977640"/>
            <a:ext cx="548640" cy="548640"/>
          </a:xfrm>
          <a:prstGeom prst="ellipse">
            <a:avLst/>
          </a:prstGeom>
          <a:solidFill>
            <a:schemeClr val="accent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4</a:t>
            </a:r>
          </a:p>
        </p:txBody>
      </p:sp>
      <p:sp>
        <p:nvSpPr>
          <p:cNvPr id="19" name="TextBox 18">
            <a:extLst>
              <a:ext uri="{FF2B5EF4-FFF2-40B4-BE49-F238E27FC236}">
                <a16:creationId xmlns:a16="http://schemas.microsoft.com/office/drawing/2014/main" id="{06596B52-5123-9372-7505-BF0C442C3AC9}"/>
              </a:ext>
            </a:extLst>
          </p:cNvPr>
          <p:cNvSpPr txBox="1"/>
          <p:nvPr/>
        </p:nvSpPr>
        <p:spPr>
          <a:xfrm>
            <a:off x="1417320" y="3931920"/>
            <a:ext cx="2560320" cy="369332"/>
          </a:xfrm>
          <a:prstGeom prst="rect">
            <a:avLst/>
          </a:prstGeom>
          <a:noFill/>
        </p:spPr>
        <p:txBody>
          <a:bodyPr vert="horz" wrap="square" lIns="0" tIns="38100" rIns="0" bIns="38100" rtlCol="0" anchor="ctr">
            <a:noAutofit/>
          </a:bodyPr>
          <a:lstStyle/>
          <a:p>
            <a:r>
              <a:rPr lang="en-US" sz="2000" b="1">
                <a:solidFill>
                  <a:schemeClr val="tx2"/>
                </a:solidFill>
                <a:latin typeface="Calibri" panose="020F0502020204030204" pitchFamily="34" charset="0"/>
                <a:cs typeface="Calibri" panose="020F0502020204030204" pitchFamily="34" charset="0"/>
              </a:rPr>
              <a:t>New services</a:t>
            </a:r>
          </a:p>
        </p:txBody>
      </p:sp>
      <p:sp>
        <p:nvSpPr>
          <p:cNvPr id="20" name="TextBox 19">
            <a:extLst>
              <a:ext uri="{FF2B5EF4-FFF2-40B4-BE49-F238E27FC236}">
                <a16:creationId xmlns:a16="http://schemas.microsoft.com/office/drawing/2014/main" id="{95D36FB2-83D8-294C-DC54-D4758F105A7C}"/>
              </a:ext>
            </a:extLst>
          </p:cNvPr>
          <p:cNvSpPr txBox="1"/>
          <p:nvPr/>
        </p:nvSpPr>
        <p:spPr>
          <a:xfrm>
            <a:off x="731520" y="4754880"/>
            <a:ext cx="324612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MPAI as a Service puts AI applications within reach of any device</a:t>
            </a:r>
          </a:p>
        </p:txBody>
      </p:sp>
      <p:sp>
        <p:nvSpPr>
          <p:cNvPr id="21" name="Rectangle: Rounded Corners 20">
            <a:extLst>
              <a:ext uri="{FF2B5EF4-FFF2-40B4-BE49-F238E27FC236}">
                <a16:creationId xmlns:a16="http://schemas.microsoft.com/office/drawing/2014/main" id="{66B9E4FD-CD97-8798-3CBA-107C92AAA9AE}"/>
              </a:ext>
            </a:extLst>
          </p:cNvPr>
          <p:cNvSpPr/>
          <p:nvPr/>
        </p:nvSpPr>
        <p:spPr>
          <a:xfrm>
            <a:off x="4297680" y="3794760"/>
            <a:ext cx="3566159" cy="21945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2" name="Oval 21">
            <a:extLst>
              <a:ext uri="{FF2B5EF4-FFF2-40B4-BE49-F238E27FC236}">
                <a16:creationId xmlns:a16="http://schemas.microsoft.com/office/drawing/2014/main" id="{56EC638A-6F32-1DAB-DB47-320B7097D094}"/>
              </a:ext>
            </a:extLst>
          </p:cNvPr>
          <p:cNvSpPr/>
          <p:nvPr/>
        </p:nvSpPr>
        <p:spPr>
          <a:xfrm>
            <a:off x="4480560" y="3977640"/>
            <a:ext cx="548640" cy="548640"/>
          </a:xfrm>
          <a:prstGeom prst="ellipse">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5</a:t>
            </a:r>
          </a:p>
        </p:txBody>
      </p:sp>
      <p:sp>
        <p:nvSpPr>
          <p:cNvPr id="23" name="TextBox 22">
            <a:extLst>
              <a:ext uri="{FF2B5EF4-FFF2-40B4-BE49-F238E27FC236}">
                <a16:creationId xmlns:a16="http://schemas.microsoft.com/office/drawing/2014/main" id="{E3702EBA-1DAD-2AD5-5275-36352743C785}"/>
              </a:ext>
            </a:extLst>
          </p:cNvPr>
          <p:cNvSpPr txBox="1"/>
          <p:nvPr/>
        </p:nvSpPr>
        <p:spPr>
          <a:xfrm>
            <a:off x="5166360" y="3931920"/>
            <a:ext cx="2560320" cy="369332"/>
          </a:xfrm>
          <a:prstGeom prst="rect">
            <a:avLst/>
          </a:prstGeom>
          <a:noFill/>
        </p:spPr>
        <p:txBody>
          <a:bodyPr vert="horz" wrap="square" lIns="0" tIns="38100" rIns="0" bIns="38100" rtlCol="0" anchor="ctr">
            <a:noAutofit/>
          </a:bodyPr>
          <a:lstStyle/>
          <a:p>
            <a:r>
              <a:rPr lang="en-US" sz="2000" b="1">
                <a:solidFill>
                  <a:schemeClr val="tx2"/>
                </a:solidFill>
                <a:latin typeface="Calibri" panose="020F0502020204030204" pitchFamily="34" charset="0"/>
                <a:cs typeface="Calibri" panose="020F0502020204030204" pitchFamily="34" charset="0"/>
              </a:rPr>
              <a:t>Many domains, one framework</a:t>
            </a:r>
          </a:p>
        </p:txBody>
      </p:sp>
      <p:sp>
        <p:nvSpPr>
          <p:cNvPr id="24" name="TextBox 23">
            <a:extLst>
              <a:ext uri="{FF2B5EF4-FFF2-40B4-BE49-F238E27FC236}">
                <a16:creationId xmlns:a16="http://schemas.microsoft.com/office/drawing/2014/main" id="{372A3631-7A22-1A96-919C-767F8A8665C1}"/>
              </a:ext>
            </a:extLst>
          </p:cNvPr>
          <p:cNvSpPr txBox="1"/>
          <p:nvPr/>
        </p:nvSpPr>
        <p:spPr>
          <a:xfrm>
            <a:off x="4480560" y="4754880"/>
            <a:ext cx="324612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Conversation, audio, avatars, health, vehicles, industrial data, the metaverse, gaming, video</a:t>
            </a:r>
          </a:p>
        </p:txBody>
      </p:sp>
      <p:sp>
        <p:nvSpPr>
          <p:cNvPr id="25" name="Rectangle: Rounded Corners 24">
            <a:extLst>
              <a:ext uri="{FF2B5EF4-FFF2-40B4-BE49-F238E27FC236}">
                <a16:creationId xmlns:a16="http://schemas.microsoft.com/office/drawing/2014/main" id="{AABEB1D6-562E-B128-56AB-B2AB26DACCCC}"/>
              </a:ext>
            </a:extLst>
          </p:cNvPr>
          <p:cNvSpPr/>
          <p:nvPr/>
        </p:nvSpPr>
        <p:spPr>
          <a:xfrm>
            <a:off x="8046720" y="3794760"/>
            <a:ext cx="3566160" cy="2194560"/>
          </a:xfrm>
          <a:prstGeom prst="roundRect">
            <a:avLst>
              <a:gd name="adj" fmla="val 8000"/>
            </a:avLst>
          </a:prstGeom>
          <a:solidFill>
            <a:schemeClr val="bg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Calibri" panose="020F0502020204030204" pitchFamily="34" charset="0"/>
              <a:cs typeface="Calibri" panose="020F0502020204030204" pitchFamily="34" charset="0"/>
            </a:endParaRPr>
          </a:p>
        </p:txBody>
      </p:sp>
      <p:sp>
        <p:nvSpPr>
          <p:cNvPr id="26" name="Oval 25">
            <a:extLst>
              <a:ext uri="{FF2B5EF4-FFF2-40B4-BE49-F238E27FC236}">
                <a16:creationId xmlns:a16="http://schemas.microsoft.com/office/drawing/2014/main" id="{3387BFC1-35CD-5AE3-B086-27B1927EA4BD}"/>
              </a:ext>
            </a:extLst>
          </p:cNvPr>
          <p:cNvSpPr/>
          <p:nvPr/>
        </p:nvSpPr>
        <p:spPr>
          <a:xfrm>
            <a:off x="8229600" y="3977640"/>
            <a:ext cx="548640" cy="548640"/>
          </a:xfrm>
          <a:prstGeom prst="ellipse">
            <a:avLst/>
          </a:prstGeom>
          <a:solidFill>
            <a:schemeClr val="accent6"/>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000" b="1">
                <a:solidFill>
                  <a:schemeClr val="bg1"/>
                </a:solidFill>
                <a:latin typeface="Calibri" panose="020F0502020204030204" pitchFamily="34" charset="0"/>
                <a:cs typeface="Calibri" panose="020F0502020204030204" pitchFamily="34" charset="0"/>
              </a:rPr>
              <a:t>6</a:t>
            </a:r>
          </a:p>
        </p:txBody>
      </p:sp>
      <p:sp>
        <p:nvSpPr>
          <p:cNvPr id="27" name="TextBox 26">
            <a:extLst>
              <a:ext uri="{FF2B5EF4-FFF2-40B4-BE49-F238E27FC236}">
                <a16:creationId xmlns:a16="http://schemas.microsoft.com/office/drawing/2014/main" id="{D7C7AA01-D54F-76FD-5CDB-93170AB0D176}"/>
              </a:ext>
            </a:extLst>
          </p:cNvPr>
          <p:cNvSpPr txBox="1"/>
          <p:nvPr/>
        </p:nvSpPr>
        <p:spPr>
          <a:xfrm>
            <a:off x="8915400" y="3931920"/>
            <a:ext cx="2560320" cy="369332"/>
          </a:xfrm>
          <a:prstGeom prst="rect">
            <a:avLst/>
          </a:prstGeom>
          <a:noFill/>
        </p:spPr>
        <p:txBody>
          <a:bodyPr vert="horz" wrap="square" lIns="0" tIns="38100" rIns="0" bIns="38100" rtlCol="0" anchor="ctr">
            <a:noAutofit/>
          </a:bodyPr>
          <a:lstStyle/>
          <a:p>
            <a:r>
              <a:rPr lang="en-US" sz="2000" b="1">
                <a:solidFill>
                  <a:schemeClr val="tx2"/>
                </a:solidFill>
                <a:latin typeface="Calibri" panose="020F0502020204030204" pitchFamily="34" charset="0"/>
                <a:cs typeface="Calibri" panose="020F0502020204030204" pitchFamily="34" charset="0"/>
              </a:rPr>
              <a:t>Standards that last</a:t>
            </a:r>
          </a:p>
        </p:txBody>
      </p:sp>
      <p:sp>
        <p:nvSpPr>
          <p:cNvPr id="28" name="TextBox 27">
            <a:extLst>
              <a:ext uri="{FF2B5EF4-FFF2-40B4-BE49-F238E27FC236}">
                <a16:creationId xmlns:a16="http://schemas.microsoft.com/office/drawing/2014/main" id="{E706FE10-A66B-9C8C-DBF9-69C01E313454}"/>
              </a:ext>
            </a:extLst>
          </p:cNvPr>
          <p:cNvSpPr txBox="1"/>
          <p:nvPr/>
        </p:nvSpPr>
        <p:spPr>
          <a:xfrm>
            <a:off x="8229600" y="4754880"/>
            <a:ext cx="3246120" cy="369332"/>
          </a:xfrm>
          <a:prstGeom prst="rect">
            <a:avLst/>
          </a:prstGeom>
          <a:noFill/>
        </p:spPr>
        <p:txBody>
          <a:bodyPr vert="horz" wrap="square" lIns="0" tIns="38100" rIns="0" bIns="38100" rtlCol="0" anchor="t">
            <a:noAutofit/>
          </a:bodyPr>
          <a:lstStyle/>
          <a:p>
            <a:r>
              <a:rPr lang="en-US" sz="1600">
                <a:latin typeface="Calibri" panose="020F0502020204030204" pitchFamily="34" charset="0"/>
                <a:cs typeface="Calibri" panose="020F0502020204030204" pitchFamily="34" charset="0"/>
              </a:rPr>
              <a:t>IEEE adopts MPAI specifications without modification</a:t>
            </a:r>
          </a:p>
        </p:txBody>
      </p:sp>
    </p:spTree>
    <p:extLst>
      <p:ext uri="{BB962C8B-B14F-4D97-AF65-F5344CB8AC3E}">
        <p14:creationId xmlns:p14="http://schemas.microsoft.com/office/powerpoint/2010/main" val="2853340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20C03-C2E6-BFCF-EB48-6D1330135B35}"/>
              </a:ext>
            </a:extLst>
          </p:cNvPr>
          <p:cNvSpPr>
            <a:spLocks noGrp="1"/>
          </p:cNvSpPr>
          <p:nvPr>
            <p:ph type="ctrTitle"/>
          </p:nvPr>
        </p:nvSpPr>
        <p:spPr/>
        <p:txBody>
          <a:bodyPr/>
          <a:lstStyle/>
          <a:p>
            <a:r>
              <a:rPr lang="en-US"/>
              <a:t>Join, try, build</a:t>
            </a:r>
          </a:p>
        </p:txBody>
      </p:sp>
      <p:sp>
        <p:nvSpPr>
          <p:cNvPr id="3" name="Subtitle 2">
            <a:extLst>
              <a:ext uri="{FF2B5EF4-FFF2-40B4-BE49-F238E27FC236}">
                <a16:creationId xmlns:a16="http://schemas.microsoft.com/office/drawing/2014/main" id="{6585019B-02E0-FF3D-33B3-B265BE9422C7}"/>
              </a:ext>
            </a:extLst>
          </p:cNvPr>
          <p:cNvSpPr>
            <a:spLocks noGrp="1"/>
          </p:cNvSpPr>
          <p:nvPr>
            <p:ph type="subTitle" idx="1"/>
          </p:nvPr>
        </p:nvSpPr>
        <p:spPr/>
        <p:txBody>
          <a:bodyPr/>
          <a:lstStyle/>
          <a:p>
            <a:r>
              <a:rPr lang="pt-BR"/>
              <a:t>mpai.community</a:t>
            </a:r>
          </a:p>
          <a:p>
            <a:r>
              <a:rPr lang="pt-BR"/>
              <a:t>MPAI-MAS: MPAI as a Service</a:t>
            </a:r>
            <a:endParaRPr lang="en-US"/>
          </a:p>
        </p:txBody>
      </p:sp>
      <p:sp>
        <p:nvSpPr>
          <p:cNvPr id="4" name="TextBox 3">
            <a:extLst>
              <a:ext uri="{FF2B5EF4-FFF2-40B4-BE49-F238E27FC236}">
                <a16:creationId xmlns:a16="http://schemas.microsoft.com/office/drawing/2014/main" id="{90744B2D-5B4B-98DF-3539-CF11EC053769}"/>
              </a:ext>
            </a:extLst>
          </p:cNvPr>
          <p:cNvSpPr txBox="1"/>
          <p:nvPr/>
        </p:nvSpPr>
        <p:spPr>
          <a:xfrm>
            <a:off x="1297004" y="5299554"/>
            <a:ext cx="6949440" cy="369332"/>
          </a:xfrm>
          <a:prstGeom prst="rect">
            <a:avLst/>
          </a:prstGeom>
          <a:noFill/>
        </p:spPr>
        <p:txBody>
          <a:bodyPr vert="horz" wrap="square" lIns="0" tIns="38100" rIns="0" bIns="38100" rtlCol="0" anchor="t">
            <a:noAutofit/>
          </a:bodyPr>
          <a:lstStyle/>
          <a:p>
            <a:r>
              <a:rPr lang="en-US" sz="1500" dirty="0"/>
              <a:t>Read</a:t>
            </a:r>
          </a:p>
          <a:p>
            <a:pPr marL="285750" indent="-285750">
              <a:buFont typeface="Arial" panose="020B0604020202020204" pitchFamily="34" charset="0"/>
              <a:buChar char="•"/>
            </a:pPr>
            <a:r>
              <a:rPr lang="en-US" sz="1500" dirty="0"/>
              <a:t>Standards and the work plan: </a:t>
            </a:r>
            <a:r>
              <a:rPr lang="en-US" sz="1500" dirty="0" err="1"/>
              <a:t>mpai.community</a:t>
            </a:r>
            <a:endParaRPr lang="en-US" sz="1500" dirty="0"/>
          </a:p>
          <a:p>
            <a:pPr marL="285750" indent="-285750">
              <a:buFont typeface="Arial" panose="020B0604020202020204" pitchFamily="34" charset="0"/>
              <a:buChar char="•"/>
            </a:pPr>
            <a:r>
              <a:rPr lang="en-US" sz="1500" dirty="0"/>
              <a:t>Schemas of AIMs and Data Types: </a:t>
            </a:r>
            <a:r>
              <a:rPr lang="en-US" sz="1500" dirty="0" err="1"/>
              <a:t>schemas.mpai.community</a:t>
            </a:r>
            <a:endParaRPr lang="en-US" sz="1500" dirty="0"/>
          </a:p>
          <a:p>
            <a:pPr marL="285750" indent="-285750">
              <a:buFont typeface="Arial" panose="020B0604020202020204" pitchFamily="34" charset="0"/>
              <a:buChar char="•"/>
            </a:pPr>
            <a:r>
              <a:rPr lang="en-US" sz="1500" dirty="0"/>
              <a:t>The MPAI Knowledge Graph: </a:t>
            </a:r>
            <a:r>
              <a:rPr lang="en-US" sz="1500" dirty="0" err="1"/>
              <a:t>mpai.community</a:t>
            </a:r>
            <a:r>
              <a:rPr lang="en-US" sz="1500" dirty="0"/>
              <a:t>/</a:t>
            </a:r>
            <a:r>
              <a:rPr lang="en-US" sz="1500" dirty="0" err="1"/>
              <a:t>mpai</a:t>
            </a:r>
            <a:r>
              <a:rPr lang="en-US" sz="1500" dirty="0"/>
              <a:t>-knowledge-graph</a:t>
            </a:r>
          </a:p>
          <a:p>
            <a:pPr marL="285750" indent="-285750">
              <a:buFont typeface="Arial" panose="020B0604020202020204" pitchFamily="34" charset="0"/>
              <a:buChar char="•"/>
            </a:pPr>
            <a:r>
              <a:rPr lang="en-US" sz="1500" dirty="0"/>
              <a:t>Secretariat: </a:t>
            </a:r>
            <a:r>
              <a:rPr lang="en-US" sz="1500" dirty="0" err="1"/>
              <a:t>secretariat@mpai.community</a:t>
            </a:r>
            <a:endParaRPr lang="en-US" sz="1500" dirty="0"/>
          </a:p>
        </p:txBody>
      </p:sp>
      <p:sp>
        <p:nvSpPr>
          <p:cNvPr id="5" name="Rectangle: Rounded Corners 4">
            <a:extLst>
              <a:ext uri="{FF2B5EF4-FFF2-40B4-BE49-F238E27FC236}">
                <a16:creationId xmlns:a16="http://schemas.microsoft.com/office/drawing/2014/main" id="{22613F49-6C10-051C-6C36-3A18A44710CF}"/>
              </a:ext>
            </a:extLst>
          </p:cNvPr>
          <p:cNvSpPr/>
          <p:nvPr/>
        </p:nvSpPr>
        <p:spPr>
          <a:xfrm>
            <a:off x="8434699" y="2311641"/>
            <a:ext cx="3178181" cy="777240"/>
          </a:xfrm>
          <a:prstGeom prst="roundRect">
            <a:avLst>
              <a:gd name="adj" fmla="val 8000"/>
            </a:avLst>
          </a:prstGeom>
          <a:solidFill>
            <a:schemeClr val="accent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Implementers</a:t>
            </a:r>
          </a:p>
        </p:txBody>
      </p:sp>
      <p:sp>
        <p:nvSpPr>
          <p:cNvPr id="6" name="Rectangle: Rounded Corners 5">
            <a:extLst>
              <a:ext uri="{FF2B5EF4-FFF2-40B4-BE49-F238E27FC236}">
                <a16:creationId xmlns:a16="http://schemas.microsoft.com/office/drawing/2014/main" id="{0A42E406-25CA-4012-46A3-4B31F5C64122}"/>
              </a:ext>
            </a:extLst>
          </p:cNvPr>
          <p:cNvSpPr/>
          <p:nvPr/>
        </p:nvSpPr>
        <p:spPr>
          <a:xfrm>
            <a:off x="8434699" y="3363201"/>
            <a:ext cx="3178181" cy="777240"/>
          </a:xfrm>
          <a:prstGeom prst="roundRect">
            <a:avLst>
              <a:gd name="adj" fmla="val 8000"/>
            </a:avLst>
          </a:prstGeom>
          <a:solidFill>
            <a:schemeClr val="tx2"/>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Service providers</a:t>
            </a:r>
          </a:p>
        </p:txBody>
      </p:sp>
      <p:sp>
        <p:nvSpPr>
          <p:cNvPr id="7" name="Rectangle: Rounded Corners 6">
            <a:extLst>
              <a:ext uri="{FF2B5EF4-FFF2-40B4-BE49-F238E27FC236}">
                <a16:creationId xmlns:a16="http://schemas.microsoft.com/office/drawing/2014/main" id="{53D93D87-9C3E-11FE-2F3F-8CC2E53F08FA}"/>
              </a:ext>
            </a:extLst>
          </p:cNvPr>
          <p:cNvSpPr/>
          <p:nvPr/>
        </p:nvSpPr>
        <p:spPr>
          <a:xfrm>
            <a:off x="8434699" y="4414761"/>
            <a:ext cx="3178181" cy="777240"/>
          </a:xfrm>
          <a:prstGeom prst="roundRect">
            <a:avLst>
              <a:gd name="adj" fmla="val 8000"/>
            </a:avLst>
          </a:prstGeom>
          <a:solidFill>
            <a:schemeClr val="accent3"/>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Application developers</a:t>
            </a:r>
          </a:p>
        </p:txBody>
      </p:sp>
      <p:sp>
        <p:nvSpPr>
          <p:cNvPr id="8" name="Rectangle: Rounded Corners 7">
            <a:extLst>
              <a:ext uri="{FF2B5EF4-FFF2-40B4-BE49-F238E27FC236}">
                <a16:creationId xmlns:a16="http://schemas.microsoft.com/office/drawing/2014/main" id="{4CD49A4D-E1D0-4CEF-C01C-E617413F25AE}"/>
              </a:ext>
            </a:extLst>
          </p:cNvPr>
          <p:cNvSpPr/>
          <p:nvPr/>
        </p:nvSpPr>
        <p:spPr>
          <a:xfrm>
            <a:off x="8434699" y="5466321"/>
            <a:ext cx="3178181" cy="777240"/>
          </a:xfrm>
          <a:prstGeom prst="roundRect">
            <a:avLst>
              <a:gd name="adj" fmla="val 8000"/>
            </a:avLst>
          </a:prstGeom>
          <a:solidFill>
            <a:schemeClr val="accent4"/>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6200" tIns="38100" rIns="76200" bIns="38100" rtlCol="0" anchor="ctr"/>
          <a:lstStyle/>
          <a:p>
            <a:pPr algn="ctr"/>
            <a:r>
              <a:rPr lang="en-US" sz="2000" b="1">
                <a:solidFill>
                  <a:schemeClr val="bg1"/>
                </a:solidFill>
              </a:rPr>
              <a:t>Users</a:t>
            </a:r>
          </a:p>
        </p:txBody>
      </p:sp>
    </p:spTree>
    <p:extLst>
      <p:ext uri="{BB962C8B-B14F-4D97-AF65-F5344CB8AC3E}">
        <p14:creationId xmlns:p14="http://schemas.microsoft.com/office/powerpoint/2010/main" val="3429367478"/>
      </p:ext>
    </p:extLst>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Presentation1" id="{5203B4B2-E246-4BFF-9F9B-D644B4636EFC}" vid="{4A2A47ED-04B3-410F-B640-45EEF4622E7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MPAI-new</Template>
  <TotalTime>87</TotalTime>
  <Words>3541</Words>
  <Application>Microsoft Office PowerPoint</Application>
  <PresentationFormat>Widescreen</PresentationFormat>
  <Paragraphs>566</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Century Gothic</vt:lpstr>
      <vt:lpstr>Wingdings 3</vt:lpstr>
      <vt:lpstr>Filo</vt:lpstr>
      <vt:lpstr>MPAI as a Service From the Implementer to the user</vt:lpstr>
      <vt:lpstr>MPAI-MAS</vt:lpstr>
      <vt:lpstr>MPAI: what it is, from its Statutes</vt:lpstr>
      <vt:lpstr>19 + 1 MPAI standards</vt:lpstr>
      <vt:lpstr>The standards in the process of being developed</vt:lpstr>
      <vt:lpstr>Adopted by IEEE without modification</vt:lpstr>
      <vt:lpstr>MPAI-AIF: the architecture</vt:lpstr>
      <vt:lpstr>What MPAI-MAS builds on in MPAI-AIF</vt:lpstr>
      <vt:lpstr>The User Agent, taken out of the machine</vt:lpstr>
      <vt:lpstr>The MPAI Store: what it does</vt:lpstr>
      <vt:lpstr>The Store verifies twice: at submission and at execution</vt:lpstr>
      <vt:lpstr>From an Implementer to a running Module</vt:lpstr>
      <vt:lpstr>What is verified along the way</vt:lpstr>
      <vt:lpstr>MPAI-MAS: MPAI as a Service</vt:lpstr>
      <vt:lpstr>The MPAI-MAS workflow</vt:lpstr>
      <vt:lpstr>The MPAI-MAS API</vt:lpstr>
      <vt:lpstr>MPAI-MAS and the Implementer-to-execution workflow</vt:lpstr>
      <vt:lpstr>The opportunities MPAI-MAS opens</vt:lpstr>
      <vt:lpstr>The reference software: the model we have described</vt:lpstr>
      <vt:lpstr>The AIF as the environment</vt:lpstr>
      <vt:lpstr>The User Agent: the interface to the MPAI Apps</vt:lpstr>
      <vt:lpstr>A selection of Apps: the seven of MPAI-MMC</vt:lpstr>
      <vt:lpstr>Thalia: seven Apps on your device, seven on the Service</vt:lpstr>
      <vt:lpstr>The opportunities opened by MPAI standards</vt:lpstr>
      <vt:lpstr>Join, try, build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Leonardo Chiariglione</dc:creator>
  <cp:lastModifiedBy>Leonardo Chiariglione</cp:lastModifiedBy>
  <cp:revision>4</cp:revision>
  <dcterms:created xsi:type="dcterms:W3CDTF">2026-10-25T16:32:13Z</dcterms:created>
  <dcterms:modified xsi:type="dcterms:W3CDTF">2026-10-26T16:40:54Z</dcterms:modified>
</cp:coreProperties>
</file>